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8.xml" ContentType="application/vnd.openxmlformats-officedocument.presentationml.notesSlide+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20.xml" ContentType="application/inkml+xml"/>
  <Override PartName="/ppt/ink/ink21.xml" ContentType="application/inkml+xml"/>
  <Override PartName="/ppt/ink/ink2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3"/>
  </p:notesMasterIdLst>
  <p:handoutMasterIdLst>
    <p:handoutMasterId r:id="rId54"/>
  </p:handoutMasterIdLst>
  <p:sldIdLst>
    <p:sldId id="502" r:id="rId2"/>
    <p:sldId id="256" r:id="rId3"/>
    <p:sldId id="346" r:id="rId4"/>
    <p:sldId id="503" r:id="rId5"/>
    <p:sldId id="504" r:id="rId6"/>
    <p:sldId id="517" r:id="rId7"/>
    <p:sldId id="526" r:id="rId8"/>
    <p:sldId id="527" r:id="rId9"/>
    <p:sldId id="528" r:id="rId10"/>
    <p:sldId id="541" r:id="rId11"/>
    <p:sldId id="524" r:id="rId12"/>
    <p:sldId id="506" r:id="rId13"/>
    <p:sldId id="481" r:id="rId14"/>
    <p:sldId id="542" r:id="rId15"/>
    <p:sldId id="515" r:id="rId16"/>
    <p:sldId id="514" r:id="rId17"/>
    <p:sldId id="487" r:id="rId18"/>
    <p:sldId id="543" r:id="rId19"/>
    <p:sldId id="486" r:id="rId20"/>
    <p:sldId id="490" r:id="rId21"/>
    <p:sldId id="488" r:id="rId22"/>
    <p:sldId id="489" r:id="rId23"/>
    <p:sldId id="544" r:id="rId24"/>
    <p:sldId id="491" r:id="rId25"/>
    <p:sldId id="495" r:id="rId26"/>
    <p:sldId id="507" r:id="rId27"/>
    <p:sldId id="492" r:id="rId28"/>
    <p:sldId id="496" r:id="rId29"/>
    <p:sldId id="494" r:id="rId30"/>
    <p:sldId id="493" r:id="rId31"/>
    <p:sldId id="497" r:id="rId32"/>
    <p:sldId id="513" r:id="rId33"/>
    <p:sldId id="498" r:id="rId34"/>
    <p:sldId id="499" r:id="rId35"/>
    <p:sldId id="520" r:id="rId36"/>
    <p:sldId id="521" r:id="rId37"/>
    <p:sldId id="522" r:id="rId38"/>
    <p:sldId id="523" r:id="rId39"/>
    <p:sldId id="532" r:id="rId40"/>
    <p:sldId id="533" r:id="rId41"/>
    <p:sldId id="534" r:id="rId42"/>
    <p:sldId id="529" r:id="rId43"/>
    <p:sldId id="535" r:id="rId44"/>
    <p:sldId id="536" r:id="rId45"/>
    <p:sldId id="537" r:id="rId46"/>
    <p:sldId id="538" r:id="rId47"/>
    <p:sldId id="539" r:id="rId48"/>
    <p:sldId id="540" r:id="rId49"/>
    <p:sldId id="501" r:id="rId50"/>
    <p:sldId id="519" r:id="rId51"/>
    <p:sldId id="516" r:id="rId52"/>
  </p:sldIdLst>
  <p:sldSz cx="12190413" cy="6858000"/>
  <p:notesSz cx="6881813" cy="9296400"/>
  <p:custDataLst>
    <p:tags r:id="rId55"/>
  </p:custDataLst>
  <p:defaultTextStyle>
    <a:defPPr>
      <a:defRPr lang="en-US"/>
    </a:defPPr>
    <a:lvl1pPr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816" userDrawn="1">
          <p15:clr>
            <a:srgbClr val="A4A3A4"/>
          </p15:clr>
        </p15:guide>
        <p15:guide id="2" pos="695" userDrawn="1">
          <p15:clr>
            <a:srgbClr val="A4A3A4"/>
          </p15:clr>
        </p15:guide>
      </p15:sldGuideLst>
    </p:ext>
    <p:ext uri="{2D200454-40CA-4A62-9FC3-DE9A4176ACB9}">
      <p15:notesGuideLst xmlns:p15="http://schemas.microsoft.com/office/powerpoint/2012/main">
        <p15:guide id="1" orient="horz" pos="2928">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CCFF"/>
    <a:srgbClr val="A50021"/>
    <a:srgbClr val="CC0000"/>
    <a:srgbClr val="000099"/>
    <a:srgbClr val="C1FFFF"/>
    <a:srgbClr val="A7FFFF"/>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52" autoAdjust="0"/>
    <p:restoredTop sz="92268" autoAdjust="0"/>
  </p:normalViewPr>
  <p:slideViewPr>
    <p:cSldViewPr snapToGrid="0" showGuides="1">
      <p:cViewPr varScale="1">
        <p:scale>
          <a:sx n="90" d="100"/>
          <a:sy n="90" d="100"/>
        </p:scale>
        <p:origin x="92" y="212"/>
      </p:cViewPr>
      <p:guideLst>
        <p:guide orient="horz" pos="816"/>
        <p:guide pos="695"/>
      </p:guideLst>
    </p:cSldViewPr>
  </p:slideViewPr>
  <p:outlineViewPr>
    <p:cViewPr>
      <p:scale>
        <a:sx n="33" d="100"/>
        <a:sy n="33" d="100"/>
      </p:scale>
      <p:origin x="0" y="34552"/>
    </p:cViewPr>
    <p:sldLst>
      <p:sld r:id="rId1" collapse="1"/>
    </p:sldLst>
  </p:outlineViewPr>
  <p:notesTextViewPr>
    <p:cViewPr>
      <p:scale>
        <a:sx n="100" d="100"/>
        <a:sy n="100" d="100"/>
      </p:scale>
      <p:origin x="0" y="0"/>
    </p:cViewPr>
  </p:notesTextViewPr>
  <p:sorterViewPr>
    <p:cViewPr>
      <p:scale>
        <a:sx n="66" d="100"/>
        <a:sy n="66" d="100"/>
      </p:scale>
      <p:origin x="0" y="5028"/>
    </p:cViewPr>
  </p:sorterViewPr>
  <p:notesViewPr>
    <p:cSldViewPr snapToGrid="0">
      <p:cViewPr varScale="1">
        <p:scale>
          <a:sx n="64" d="100"/>
          <a:sy n="64" d="100"/>
        </p:scale>
        <p:origin x="-1914" y="-84"/>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98788" cy="458788"/>
          </a:xfrm>
          <a:prstGeom prst="rect">
            <a:avLst/>
          </a:prstGeom>
          <a:noFill/>
          <a:ln w="9525">
            <a:noFill/>
            <a:miter lim="800000"/>
          </a:ln>
        </p:spPr>
        <p:txBody>
          <a:bodyPr vert="horz" wrap="none" lIns="90892" tIns="45445" rIns="90892" bIns="45445" numCol="1" anchor="ctr" anchorCtr="0" compatLnSpc="1"/>
          <a:lstStyle>
            <a:lvl1pPr defTabSz="908050">
              <a:defRPr sz="1200">
                <a:latin typeface="Helvetica" pitchFamily="34" charset="0"/>
              </a:defRPr>
            </a:lvl1pPr>
          </a:lstStyle>
          <a:p>
            <a:pPr>
              <a:defRPr/>
            </a:pPr>
            <a:endParaRPr lang="zh-CN" altLang="en-US"/>
          </a:p>
        </p:txBody>
      </p:sp>
      <p:sp>
        <p:nvSpPr>
          <p:cNvPr id="62467" name="Rectangle 3"/>
          <p:cNvSpPr>
            <a:spLocks noGrp="1" noChangeArrowheads="1"/>
          </p:cNvSpPr>
          <p:nvPr>
            <p:ph type="dt" sz="quarter" idx="1"/>
          </p:nvPr>
        </p:nvSpPr>
        <p:spPr bwMode="auto">
          <a:xfrm>
            <a:off x="3900488" y="0"/>
            <a:ext cx="3000375" cy="458788"/>
          </a:xfrm>
          <a:prstGeom prst="rect">
            <a:avLst/>
          </a:prstGeom>
          <a:noFill/>
          <a:ln w="9525">
            <a:noFill/>
            <a:miter lim="800000"/>
          </a:ln>
        </p:spPr>
        <p:txBody>
          <a:bodyPr vert="horz" wrap="none" lIns="90892" tIns="45445" rIns="90892" bIns="45445" numCol="1" anchor="ctr" anchorCtr="0" compatLnSpc="1"/>
          <a:lstStyle>
            <a:lvl1pPr algn="r" defTabSz="908050">
              <a:defRPr sz="1200">
                <a:latin typeface="Helvetica" pitchFamily="34" charset="0"/>
              </a:defRPr>
            </a:lvl1pPr>
          </a:lstStyle>
          <a:p>
            <a:pPr>
              <a:defRPr/>
            </a:pPr>
            <a:endParaRPr lang="zh-CN" altLang="en-US"/>
          </a:p>
        </p:txBody>
      </p:sp>
      <p:sp>
        <p:nvSpPr>
          <p:cNvPr id="62468" name="Rectangle 4"/>
          <p:cNvSpPr>
            <a:spLocks noGrp="1" noChangeArrowheads="1"/>
          </p:cNvSpPr>
          <p:nvPr>
            <p:ph type="ftr" sz="quarter" idx="2"/>
          </p:nvPr>
        </p:nvSpPr>
        <p:spPr bwMode="auto">
          <a:xfrm>
            <a:off x="0" y="8853488"/>
            <a:ext cx="2998788" cy="457200"/>
          </a:xfrm>
          <a:prstGeom prst="rect">
            <a:avLst/>
          </a:prstGeom>
          <a:noFill/>
          <a:ln w="9525">
            <a:noFill/>
            <a:miter lim="800000"/>
          </a:ln>
        </p:spPr>
        <p:txBody>
          <a:bodyPr vert="horz" wrap="none" lIns="90892" tIns="45445" rIns="90892" bIns="45445" numCol="1" anchor="b" anchorCtr="0" compatLnSpc="1"/>
          <a:lstStyle>
            <a:lvl1pPr defTabSz="908050">
              <a:defRPr sz="1200">
                <a:latin typeface="Helvetica" pitchFamily="34" charset="0"/>
              </a:defRPr>
            </a:lvl1pPr>
          </a:lstStyle>
          <a:p>
            <a:pPr>
              <a:defRPr/>
            </a:pPr>
            <a:endParaRPr lang="zh-CN" altLang="en-US"/>
          </a:p>
        </p:txBody>
      </p:sp>
      <p:sp>
        <p:nvSpPr>
          <p:cNvPr id="62469" name="Rectangle 5"/>
          <p:cNvSpPr>
            <a:spLocks noGrp="1" noChangeArrowheads="1"/>
          </p:cNvSpPr>
          <p:nvPr>
            <p:ph type="sldNum" sz="quarter" idx="3"/>
          </p:nvPr>
        </p:nvSpPr>
        <p:spPr bwMode="auto">
          <a:xfrm>
            <a:off x="3900488" y="8853488"/>
            <a:ext cx="3000375" cy="457200"/>
          </a:xfrm>
          <a:prstGeom prst="rect">
            <a:avLst/>
          </a:prstGeom>
          <a:noFill/>
          <a:ln w="9525">
            <a:noFill/>
            <a:miter lim="800000"/>
          </a:ln>
        </p:spPr>
        <p:txBody>
          <a:bodyPr vert="horz" wrap="none" lIns="90892" tIns="45445" rIns="90892" bIns="45445" numCol="1" anchor="b" anchorCtr="0" compatLnSpc="1"/>
          <a:lstStyle>
            <a:lvl1pPr algn="r" defTabSz="908050">
              <a:defRPr sz="1200">
                <a:latin typeface="Helvetica" pitchFamily="34" charset="0"/>
              </a:defRPr>
            </a:lvl1pPr>
          </a:lstStyle>
          <a:p>
            <a:pPr>
              <a:defRPr/>
            </a:pPr>
            <a:fld id="{37A968EB-E94C-4CAF-B5F7-D28F750368A4}"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20:03:21.081"/>
    </inkml:context>
    <inkml:brush xml:id="br0">
      <inkml:brushProperty name="width" value="0.05" units="cm"/>
      <inkml:brushProperty name="height" value="0.05" units="cm"/>
      <inkml:brushProperty name="color" value="#E71224"/>
    </inkml:brush>
  </inkml:definitions>
  <inkml:trace contextRef="#ctx0" brushRef="#br0">1 122 24575,'10'0'0,"23"0"0,30 0 0,38-3 0,34-8 0,22-9 0,11-5 0,-14 3 0,-18 5 0,-31 5 0,-28 4 0,-28 5-8191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04.238"/>
    </inkml:context>
    <inkml:brush xml:id="br0">
      <inkml:brushProperty name="width" value="0.05" units="cm"/>
      <inkml:brushProperty name="height" value="0.05" units="cm"/>
      <inkml:brushProperty name="color" value="#E71224"/>
    </inkml:brush>
  </inkml:definitions>
  <inkml:trace contextRef="#ctx0" brushRef="#br0">8 922 24575,'1'0'0,"0"0"0,0 1 0,0-1 0,0 1 0,0 0 0,0-1 0,-1 1 0,1 0 0,0-1 0,0 1 0,0 0 0,-1 0 0,1-1 0,-1 1 0,2 2 0,3 3 0,65 67 0,153 122 0,-192-172 0,1-1 0,0-2 0,2-2 0,0 0 0,1-3 0,50 16 0,-38-18 0,0-2 0,0-2 0,1-2 0,78 1 0,-58-10 0,-1-2 0,0-3 0,0-4 0,-1-2 0,0-3 0,-1-3 0,92-40 0,-100 33 0,-1-3 0,-2-2 0,65-48 0,-84 52 0,0-1 0,-3-2 0,0-2 0,-2-1 0,36-49 0,-57 68 0,-1 0 0,0 0 0,0-1 0,-2 0 0,0 0 0,-1 0 0,0-1 0,-1 0 0,-1 0 0,0 0 0,-1 0 0,-1 0 0,-1-1 0,0 1 0,-1 0 0,-1 0 0,0 0 0,-2 0 0,-6-22 0,2 12 0,-2 1 0,0 1 0,-2 0 0,-1 0 0,0 1 0,-2 1 0,-1 0 0,-21-23 0,13 21 0,0 0 0,-2 2 0,0 1 0,-2 2 0,-55-32 0,29 26 0,0 2 0,-2 3 0,0 2 0,-1 2 0,0 3 0,-1 2 0,-73-3 0,46 9 0,0 4 0,-149 17 0,170-6 0,1 2 0,0 3 0,0 3 0,-73 31 0,102-34 0,1 2 0,0 1 0,2 1 0,0 2 0,1 1 0,1 1 0,1 1 0,-29 34 0,41-40 0,2 1 0,0 0 0,1 0 0,1 2 0,1 0 0,1 0 0,0 0 0,2 1 0,0 1 0,2 0 0,1 0 0,0 0 0,-2 45 0,7-41 29,2 0-1,0-1 1,2 0-1,0 0 0,2 0 1,1 0-1,2-1 1,0 0-1,1 0 1,2-1-1,14 23 1,-1-9-314,1 0 1,3-1-1,0-2 1,3-1-1,50 43 1,-7-17-6542</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05.142"/>
    </inkml:context>
    <inkml:brush xml:id="br0">
      <inkml:brushProperty name="width" value="0.05" units="cm"/>
      <inkml:brushProperty name="height" value="0.05" units="cm"/>
      <inkml:brushProperty name="color" value="#E71224"/>
    </inkml:brush>
  </inkml:definitions>
  <inkml:trace contextRef="#ctx0" brushRef="#br0">446 0 24575,'0'3'0,"-1"0"0,1-1 0,-1 1 0,0-1 0,0 1 0,0-1 0,0 1 0,0-1 0,-1 0 0,1 0 0,-1 1 0,-2 1 0,-3 6 0,-58 77 0,-91 95 0,-35 44 0,181-208 0,10-18 0,0 0 0,0 1 0,0-1 0,0 0 0,0 0 0,0 0 0,0 0 0,0 1 0,0-1 0,0 0 0,0 0 0,0 0 0,0 0 0,0 0 0,0 1 0,0-1 0,0 0 0,0 0 0,0 0 0,0 0 0,0 0 0,0 1 0,0-1 0,0 0 0,1 0 0,-1 0 0,0 0 0,0 0 0,0 0 0,0 0 0,0 1 0,0-1 0,1 0 0,-1 0 0,0 0 0,0 0 0,0 0 0,0 0 0,1 0 0,-1 0 0,0 0 0,0 0 0,0 0 0,0 0 0,0 0 0,1 0 0,-1 0 0,0 0 0,0 0 0,0 0 0,6-2 0,-1 1 0,-1-1 0,1 0 0,0 0 0,5-4 0,214-126 0,85-44 0,-294 168 0,32-14 0,-43 20 0,-1 1 0,1 0 0,0 0 0,0 0 0,0 0 0,0 1 0,1-1 0,7 1 0,-11 0 0,0 0 0,0 1 0,0-1 0,-1 0 0,1 0 0,0 1 0,0-1 0,0 1 0,0-1 0,-1 0 0,1 1 0,0 0 0,0-1 0,-1 1 0,1-1 0,0 1 0,-1 0 0,1 0 0,-1-1 0,1 1 0,-1 0 0,1 0 0,-1-1 0,0 1 0,1 0 0,-1 0 0,0 0 0,0 0 0,1 0 0,-1 0 0,0 1 0,0 6 0,0-1 0,0 0 0,-1 0 0,0 0 0,0 0 0,0 0 0,-6 13 0,-24 55 0,23-58 0,-46 99-273,-4-3 0,-6-2 0,-5-3 0,-112 136 0,139-198-6553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05.556"/>
    </inkml:context>
    <inkml:brush xml:id="br0">
      <inkml:brushProperty name="width" value="0.05" units="cm"/>
      <inkml:brushProperty name="height" value="0.05" units="cm"/>
      <inkml:brushProperty name="color" value="#E71224"/>
    </inkml:brush>
  </inkml:definitions>
  <inkml:trace contextRef="#ctx0" brushRef="#br0">0 1 24575,'0'0'0,"0"2"0,3 5 0,4 6 0,9 7 0,14 6 0,11 6 0,10 4 0,10-1 0,-1-3 0,-9-8 0,-14-7-8191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05.957"/>
    </inkml:context>
    <inkml:brush xml:id="br0">
      <inkml:brushProperty name="width" value="0.05" units="cm"/>
      <inkml:brushProperty name="height" value="0.05" units="cm"/>
      <inkml:brushProperty name="color" value="#E71224"/>
    </inkml:brush>
  </inkml:definitions>
  <inkml:trace contextRef="#ctx0" brushRef="#br0">563 0 24575,'-11'11'0,"1"1"0,0 0 0,0 0 0,-9 17 0,-2 2 0,-300 443 0,223-327 0,93-140 0,-48 80 0,48-71 0,5-16 0,0 0 0,0 1 0,1-1 0,-1 0 0,0 0 0,0 0 0,0 0 0,0 0 0,1 1 0,-1-1 0,0 0 0,0 0 0,0 0 0,1 0 0,-1 0 0,0 0 0,0 0 0,0 0 0,1 0 0,-1 0 0,0 1 0,0-1 0,1 0 0,-1 0 0,0 0 0,0-1 0,0 1 0,1 0 0,-1 0 0,0 0 0,0 0 0,1 0 0,-1 0 0,0 0 0,0 0 0,1-1 0,27-16 0,66-57 0,40-31 0,-104 83 0,2 3 0,50-26 0,-79 44 0,5-3 0,0 1 0,0 0 0,0 0 0,14-2 0,-20 4 0,-1 1 0,1 0 0,-1 0 0,0 0 0,1 0 0,-1 0 0,1 0 0,-1 0 0,1 0 0,-1 1 0,0-1 0,1 0 0,-1 1 0,1 0 0,-1-1 0,0 1 0,0-1 0,1 1 0,-1 0 0,0 0 0,0 0 0,0 0 0,0 0 0,0 0 0,0 0 0,0 0 0,0 0 0,0 0 0,-1 1 0,1-1 0,0 0 0,-1 1 0,1-1 0,-1 0 0,1 3 0,0 2 0,0 1 0,0-1 0,-1 1 0,0-1 0,0 1 0,0 0 0,-3 9 0,-13 52 0,14-63 0,-48 150 0,-108 230 0,125-314-341,-2-2 0,-3-1-1,-61 82 1,72-118-6485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06.295"/>
    </inkml:context>
    <inkml:brush xml:id="br0">
      <inkml:brushProperty name="width" value="0.05" units="cm"/>
      <inkml:brushProperty name="height" value="0.05" units="cm"/>
      <inkml:brushProperty name="color" value="#E71224"/>
    </inkml:brush>
  </inkml:definitions>
  <inkml:trace contextRef="#ctx0" brushRef="#br0">1 1 24575,'0'0'0,"2"2"0,3 5 0,7 8 0,7 10 0,10 12 0,8 7 0,4 6 0,2 4 0,-3 0 0,-7-9 0,-10-12-8191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08.093"/>
    </inkml:context>
    <inkml:brush xml:id="br0">
      <inkml:brushProperty name="width" value="0.05" units="cm"/>
      <inkml:brushProperty name="height" value="0.05" units="cm"/>
      <inkml:brushProperty name="color" value="#E71224"/>
    </inkml:brush>
  </inkml:definitions>
  <inkml:trace contextRef="#ctx0" brushRef="#br0">0 153 24575,'3'-2'0,"-1"1"0,1-1 0,-1 1 0,1-1 0,0 1 0,-1 0 0,1 0 0,0 0 0,0 0 0,5 0 0,7-3 0,497-109 0,-481 107 0,50-8 0,-72 13 0,0 0 0,1 1 0,-1 0 0,0 1 0,0 0 0,13 3 0,-21-4 0,1 1 0,0 0 0,0 0 0,0-1 0,0 1 0,-1 0 0,1 0 0,0 1 0,-1-1 0,1 0 0,-1 0 0,0 1 0,1-1 0,-1 1 0,0-1 0,0 1 0,0 0 0,0-1 0,0 1 0,0 0 0,0 0 0,-1 0 0,1-1 0,0 1 0,-1 0 0,0 0 0,0 0 0,1 0 0,-1 0 0,0 0 0,0 0 0,-1 0 0,0 3 0,-1 7 0,0-1 0,-1 0 0,0-1 0,-8 17 0,10-26 0,-79 159 0,30-66 0,48-91 0,1-1 0,-1 1 0,1 0 0,0 0 0,0 0 0,0 0 0,0 0 0,1 0 0,-1 0 0,1 0 0,0 0 0,0 0 0,0 0 0,0 0 0,1 0 0,-1 1 0,2 2 0,0-1 0,1 0 0,-1 0 0,1 0 0,1-1 0,-1 1 0,1-1 0,0 0 0,6 6 0,14 15 0,0 0 0,-2 1 0,-1 2 0,-1 0 0,25 47 0,-35-54 0,0 0 0,-2 1 0,-1 0 0,0 1 0,-2-1 0,0 1 0,-2 0 0,0 1 0,-1 27 0,-4-12 0,-1-1 0,-2 0 0,-1 0 0,-13 41 0,12-55 0,-1-1 0,-1 0 0,-2 0 0,0-1 0,-1 0 0,-1-1 0,-22 28 0,30-43 0,-1 0 0,1 0 0,-1 0 0,0-1 0,-1 0 0,1-1 0,-1 1 0,0-1 0,-14 6 0,15-8 0,0 0 0,0-1 0,0 0 0,0 0 0,0-1 0,0 1 0,0-1 0,0 0 0,0-1 0,0 0 0,0 0 0,0 0 0,-10-4 0,-6-4-273,-1-1 0,1-1 0,1-1 0,-38-28 0,2-6-6553</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09.943"/>
    </inkml:context>
    <inkml:brush xml:id="br0">
      <inkml:brushProperty name="width" value="0.05" units="cm"/>
      <inkml:brushProperty name="height" value="0.05" units="cm"/>
      <inkml:brushProperty name="color" value="#E71224"/>
    </inkml:brush>
  </inkml:definitions>
  <inkml:trace contextRef="#ctx0" brushRef="#br0">1 66 24575,'18'-1'0,"31"-5"0,-7 1 0,125-13 196,275-17-1757,-425 35-5265</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10.869"/>
    </inkml:context>
    <inkml:brush xml:id="br0">
      <inkml:brushProperty name="width" value="0.05" units="cm"/>
      <inkml:brushProperty name="height" value="0.05" units="cm"/>
      <inkml:brushProperty name="color" value="#E71224"/>
    </inkml:brush>
  </inkml:definitions>
  <inkml:trace contextRef="#ctx0" brushRef="#br0">8 0 24575,'11'360'0,"-20"-22"0,0 35 0,16-89-1365,-7-267-5461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11.389"/>
    </inkml:context>
    <inkml:brush xml:id="br0">
      <inkml:brushProperty name="width" value="0.05" units="cm"/>
      <inkml:brushProperty name="height" value="0.05" units="cm"/>
      <inkml:brushProperty name="color" value="#E71224"/>
    </inkml:brush>
  </inkml:definitions>
  <inkml:trace contextRef="#ctx0" brushRef="#br0">767 1 24575,'-15'25'0,"1"2"0,-15 38 0,9-18 0,-93 189 0,-223 343 0,290-509 0,-1-1 0,-72 146 0,112-201-341,2 0 0,0 1-1,-3 15 1,5-12-6485</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44:11.795"/>
    </inkml:context>
    <inkml:brush xml:id="br0">
      <inkml:brushProperty name="width" value="0.05" units="cm"/>
      <inkml:brushProperty name="height" value="0.05" units="cm"/>
      <inkml:brushProperty name="color" value="#E71224"/>
    </inkml:brush>
  </inkml:definitions>
  <inkml:trace contextRef="#ctx0" brushRef="#br0">0 1 24575,'3'0'0,"-1"1"0,1 0 0,-1 0 0,1 0 0,-1 0 0,0 0 0,0 0 0,1 1 0,-1-1 0,3 3 0,7 5 0,210 96 265,-12-6-340,-172-78-314,-1 1 1,0 2-1,41 37 0,-48-34-6437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20:03:21.790"/>
    </inkml:context>
    <inkml:brush xml:id="br0">
      <inkml:brushProperty name="width" value="0.05" units="cm"/>
      <inkml:brushProperty name="height" value="0.05" units="cm"/>
      <inkml:brushProperty name="color" value="#E71224"/>
    </inkml:brush>
  </inkml:definitions>
  <inkml:trace contextRef="#ctx0" brushRef="#br0">0 1 24575,'11'9'0,"0"0"0,23 13 0,-11-8 0,24 16 0,1-3 0,2-1 0,0-3 0,2-2 0,96 26 0,-118-43 0,-22-3 0,0 0 0,0 1 0,0 0 0,10 3 0,-16-4 0,0 0 0,0 0 0,0 0 0,0 0 0,0 0 0,0 1 0,-1-1 0,1 0 0,-1 1 0,1-1 0,-1 1 0,1 0 0,-1 0 0,0-1 0,0 1 0,0 0 0,0 0 0,0 0 0,0 0 0,-1 0 0,1 3 0,2 11 0,-1 0 0,-1 0 0,-1 0 0,0 1 0,-2-1 0,-3 20 0,-3 6 0,-15 48 0,14-63 0,-1 0 0,-16 30 0,20-45 0,-1-1 0,0 1 0,-1-1 0,0-1 0,-1 1 0,-18 16 0,23-24-105,1 0 0,-1 0 0,0-1 0,-1 0 0,1 1 0,0-2 0,-1 1 0,1 0 0,-1-1 0,0 0 0,1 0 0,-8 1 0,-5-2-6721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6:34:22.664"/>
    </inkml:context>
    <inkml:brush xml:id="br0">
      <inkml:brushProperty name="width" value="0.05" units="cm"/>
      <inkml:brushProperty name="height" value="0.05" units="cm"/>
      <inkml:brushProperty name="color" value="#E71224"/>
    </inkml:brush>
  </inkml:definitions>
  <inkml:trace contextRef="#ctx0" brushRef="#br0">159 947 24575,'0'0'0,"0"0"0,0-1 0,1 1 0,-1-1 0,0 1 0,0 0 0,0-1 0,0 1 0,0 0 0,1-1 0,-1 1 0,0 0 0,0-1 0,1 1 0,-1 0 0,0-1 0,0 1 0,1 0 0,-1 0 0,0-1 0,1 1 0,-1 0 0,1 0 0,-1 0 0,0-1 0,1 1 0,-1 0 0,0 0 0,1 0 0,-1 0 0,1 0 0,-1 0 0,0 0 0,1 0 0,0 0 0,18 1 0,-16 0 0,27 5 0,0 1 0,-1 2 0,0 1 0,35 17 0,-30-12 0,0-1 0,59 14 0,-9-14 0,-50-9 0,0 1 0,55 18 0,-59-14 0,-4 1 0,0-2 0,0-1 0,1-1 0,1-1 0,-1-1 0,35 1 0,-19-6 0,148-7 0,-172 5 0,1-1 0,-1-1 0,0-1 0,0 0 0,-1-2 0,1 0 0,26-15 0,-37 16 0,1 0 0,-1-1 0,0 0 0,-1 0 0,1-1 0,-1 0 0,-1-1 0,0 1 0,10-18 0,0-6 0,18-49 0,-24 50 0,-1 0 0,-1-1 0,-2 1 0,4-56 0,-8-131 0,-4 120 0,2 75 0,-2 0 0,0 0 0,-1 1 0,-2-1 0,0 1 0,-1 0 0,-1 0 0,-1 1 0,-1 0 0,-19-31 0,23 45 0,0-1 0,-1 2 0,0-1 0,0 1 0,0 0 0,-1 0 0,0 0 0,0 1 0,0 0 0,-1 1 0,0 0 0,1 0 0,-2 0 0,1 1 0,-13-3 0,-3 1 0,0 2 0,-1 0 0,1 2 0,-34 2 0,-253 0 0,-43 1 0,316 1 0,1 1 0,1 2 0,-1 2 0,1 1 0,0 2 0,1 2 0,0 1 0,1 1 0,-57 36 0,81-44 0,1 1 0,0-1 0,0 1 0,1 1 0,0 0 0,1 0 0,-1 0 0,2 1 0,0 0 0,0 1 0,-8 20 0,-1 8 0,3 0 0,-8 42 0,19-77 0,-13 71 0,4 0 0,3 0 0,3 104 0,4-147 0,2 1 0,7 42 0,-7-65 0,0 0 0,1 0 0,0 0 0,1 0 0,0 0 0,0-1 0,1 1 0,1-1 0,-1 0 0,1-1 0,8 9 0,-11-14-97,1 0-1,-1 0 1,0 0-1,1 0 1,0-1-1,-1 0 1,1 1-1,0-2 1,0 1-1,0 0 1,0-1-1,1 0 0,5 2 1,18-1-6729</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6:34:24.206"/>
    </inkml:context>
    <inkml:brush xml:id="br0">
      <inkml:brushProperty name="width" value="0.05" units="cm"/>
      <inkml:brushProperty name="height" value="0.05" units="cm"/>
      <inkml:brushProperty name="color" value="#E71224"/>
    </inkml:brush>
  </inkml:definitions>
  <inkml:trace contextRef="#ctx0" brushRef="#br0">1 3261 24575,'0'-1'0,"1"0"0,-1 0 0,1 0 0,-1 0 0,1 0 0,-1 0 0,1 0 0,0 0 0,-1 0 0,1 0 0,0 1 0,0-1 0,0 0 0,0 0 0,0 1 0,0-1 0,0 1 0,0-1 0,0 1 0,2-1 0,2-2 0,72-47 0,-2-3 0,97-89 0,-161 133 0,0 1 0,1 0 0,0 1 0,0 0 0,15-5 0,68-22 0,-29 12 0,-11 0 0,75-43 0,46-41 0,-88 50 0,127-59 0,-11 34 0,14-7 0,864-459-2042,-774 378 1324,461-245-987,-267 161 1719,350-184-151,-32-63-659,-769 464-2011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6:34:33.883"/>
    </inkml:context>
    <inkml:brush xml:id="br0">
      <inkml:brushProperty name="width" value="0.05" units="cm"/>
      <inkml:brushProperty name="height" value="0.05" units="cm"/>
      <inkml:brushProperty name="color" value="#E71224"/>
    </inkml:brush>
  </inkml:definitions>
  <inkml:trace contextRef="#ctx0" brushRef="#br0">1 66 24575,'14'-1'0,"1"-1"0,0 0 0,0-1 0,-1 0 0,1-1 0,25-11 0,-19 7 0,1 2 0,0 1 0,0 0 0,0 2 0,33-1 0,-11 1 0,-43 2 0,0 1 0,0 0 0,-1 0 0,1 0 0,0 0 0,-1 0 0,1 0 0,0 0 0,-1 0 0,1 0 0,0 0 0,0 0 0,-1 0 0,1 0 0,0 1 0,-1-1 0,1 0 0,0 1 0,-1-1 0,1 0 0,-1 1 0,1-1 0,-1 0 0,1 1 0,-1-1 0,1 1 0,-1-1 0,1 1 0,-1 0 0,1-1 0,-1 1 0,0-1 0,1 1 0,-1 0 0,0-1 0,0 1 0,1 0 0,-1-1 0,0 1 0,0 0 0,0 0 0,0-1 0,0 1 0,0 0 0,0-1 0,0 2 0,-1 4 0,0 0 0,-1-1 0,0 1 0,-4 9 0,3-7 0,-21 54 267,-20 54-1899,36-91-5194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52:50.379"/>
    </inkml:context>
    <inkml:brush xml:id="br0">
      <inkml:brushProperty name="width" value="0.05" units="cm"/>
      <inkml:brushProperty name="height" value="0.05" units="cm"/>
      <inkml:brushProperty name="color" value="#E71224"/>
    </inkml:brush>
  </inkml:definitions>
  <inkml:trace contextRef="#ctx0" brushRef="#br0">1 917 24575,'16'-24'0,"-6"7"0,38-48 0,3 1 0,81-78 0,-97 107 0,-30 30 0,249-250 0,-184 191 0,140-98 0,-182 143 0,41-19 0,-60 33 0,1 1 0,0 0 0,0 1 0,1 0 0,-1 1 0,1 0 0,-1 0 0,13 0 0,-19 2 0,-1 0 0,0 1 0,1-1 0,-1 0 0,0 1 0,1 0 0,-1 0 0,0 0 0,0 0 0,0 0 0,0 1 0,0-1 0,0 1 0,0 0 0,0 0 0,-1 0 0,1 0 0,-1 1 0,1-1 0,-1 1 0,0-1 0,0 1 0,0 0 0,0 0 0,-1 0 0,1 0 0,-1 0 0,0 0 0,1 4 0,1 3 0,-1 1 0,0 0 0,0 0 0,-2 0 0,1-1 0,-1 1 0,-3 21 0,-1-5 0,-2-1 0,0 0 0,-2-1 0,-1 1 0,-1-1 0,-15 28 0,17-38 0,-1 0 0,-1 0 0,0-1 0,-1 0 0,0-1 0,-1 0 0,0-1 0,-1 0 0,-1-1 0,-23 15 0,32-23-195,1-1 0,-1 0 0,1 0 0,-1 0 0,0-1 0,-5 2 0,-1-2-6631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52:50.998"/>
    </inkml:context>
    <inkml:brush xml:id="br0">
      <inkml:brushProperty name="width" value="0.05" units="cm"/>
      <inkml:brushProperty name="height" value="0.05" units="cm"/>
      <inkml:brushProperty name="color" value="#E71224"/>
    </inkml:brush>
  </inkml:definitions>
  <inkml:trace contextRef="#ctx0" brushRef="#br0">0 1 24575,'19'87'0,"-3"1"0,4 119 0,-10 351 0,-10-550 16,0 17-476,-1 0-1,-7 34 1,5-48-6366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52:52.629"/>
    </inkml:context>
    <inkml:brush xml:id="br0">
      <inkml:brushProperty name="width" value="0.05" units="cm"/>
      <inkml:brushProperty name="height" value="0.05" units="cm"/>
      <inkml:brushProperty name="color" value="#E71224"/>
    </inkml:brush>
  </inkml:definitions>
  <inkml:trace contextRef="#ctx0" brushRef="#br0">195 1 24575,'-1'25'0,"-1"0"0,-1 1 0,-13 47 0,-31 71 0,21-71 0,-3 19 0,-22 118 0,43-165 0,2 1 0,2 0 0,2 0 0,7 81 0,9-43 0,-14-83 0,1-1 0,-1 1 0,1 0 0,-1-1 0,0 1 0,1-1 0,-1 1 0,1-1 0,-1 1 0,1-1 0,0 1 0,-1-1 0,1 1 0,-1-1 0,1 0 0,0 1 0,-1-1 0,1 0 0,0 0 0,-1 0 0,1 1 0,1-1 0,21 4 0,-12-3 0,60 9 0,140 3 0,75-22 0,-152 3 0,-71 4 0,406-6 0,-462 8 342,-15 0-2049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52:53.397"/>
    </inkml:context>
    <inkml:brush xml:id="br0">
      <inkml:brushProperty name="width" value="0.05" units="cm"/>
      <inkml:brushProperty name="height" value="0.05" units="cm"/>
      <inkml:brushProperty name="color" value="#E71224"/>
    </inkml:brush>
  </inkml:definitions>
  <inkml:trace contextRef="#ctx0" brushRef="#br0">0 1 24575,'298'19'0,"-72"-2"0,-192-16 0,60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52:55.651"/>
    </inkml:context>
    <inkml:brush xml:id="br0">
      <inkml:brushProperty name="width" value="0.05" units="cm"/>
      <inkml:brushProperty name="height" value="0.05" units="cm"/>
      <inkml:brushProperty name="color" value="#E71224"/>
    </inkml:brush>
  </inkml:definitions>
  <inkml:trace contextRef="#ctx0" brushRef="#br0">152 27 24575,'-2'30'0,"-1"-1"0,-13 57 0,5-32 0,-29 146 0,-31 188 0,63-288 0,10-135 0,2 1 0,2-1 0,1 1 0,1 0 0,2 1 0,18-42 0,-21 61 0,0 1 0,1 0 0,1 1 0,0-1 0,1 2 0,0-1 0,0 2 0,1-1 0,16-10 0,12-7 0,66-35 0,-26 21 0,2 3 0,1 3 0,102-28 0,-131 49 0,0 2 0,1 3 0,0 2 0,1 3 0,0 2 0,79 5 0,-98 2 0,51 11 0,-75-12 0,1 0 0,-1 1 0,-1 0 0,1 1 0,0 1 0,-1 0 0,16 11 0,-25-15 0,1 0 0,-1 0 0,0 0 0,1 0 0,-1 1 0,-1-1 0,1 1 0,0-1 0,0 1 0,-1 0 0,0-1 0,1 1 0,-1 0 0,0 0 0,0 0 0,-1 0 0,1 0 0,0 4 0,-1-2 0,-1-1 0,1 1 0,-1 0 0,0-1 0,0 1 0,0 0 0,0-1 0,-1 1 0,0-1 0,-4 8 0,-1-1 0,0-1 0,0 0 0,-1-1 0,0 1 0,-1-1 0,0-1 0,0 0 0,-15 10 0,17-14 0,0-1 0,0 1 0,0-1 0,-1 0 0,1-1 0,-1 0 0,0 0 0,0-1 0,1 0 0,-1 0 0,0 0 0,0-1 0,0-1 0,0 1 0,0-1 0,0-1 0,1 1 0,-16-6 0,13 3 0,-1-1 0,1 1 0,1-2 0,-1 1 0,1-1 0,0-1 0,0 1 0,0-2 0,1 1 0,0-1 0,1 0 0,0-1 0,-6-10 0,1-1 0,1-1 0,1 0 0,1-1 0,1 0 0,-9-40 0,10 30 0,2 0 0,1 0 0,1-52 0,4 68 0,0 23 0,-1 27 0,-8 75 0,-4-1 0,-5 0 0,-38 126 0,55-234 0,0 1 0,0-1 0,0 1 0,0-1 0,0 0 0,0 1 0,0-1 0,0 0 0,0 1 0,0-1 0,0 0 0,-1 1 0,1-1 0,0 0 0,0 1 0,0-1 0,0 0 0,-1 1 0,1-1 0,0 0 0,0 1 0,-1-1 0,1 0 0,0 0 0,0 0 0,-1 1 0,1-1 0,0 0 0,-1 0 0,1 0 0,0 1 0,-1-1 0,1 0 0,-1 0 0,1 0 0,0 0 0,-1 0 0,1 0 0,0 0 0,-1 0 0,1 0 0,0 0 0,-1 0 0,1 0 0,-1 0 0,1 0 0,0-1 0,-1 1 0,1 0 0,0 0 0,-1 0 0,1 0 0,0-1 0,-1 1 0,1 0 0,0 0 0,0 0 0,-1-1 0,1 1 0,0 0 0,0-1 0,0 1 0,-1 0 0,1-1 0,0 1 0,0 0 0,0-1 0,-19-31 0,13 19 0,3 8 0,0 0 0,0 0 0,0 1 0,0-1 0,-1 1 0,0 0 0,0 0 0,0 0 0,0 1 0,-1-1 0,-7-3 0,20 7 0,-1 0 0,1 0 0,-1 0 0,0-1 0,1 0 0,-1 0 0,0-1 0,14-4 0,-6 2 0,148-47 0,-86 25 0,81-16 0,-140 41 0,-18 1 0,0 0 0,0 0 0,0 0 0,1 0 0,-1 1 0,0-1 0,0 0 0,0 0 0,0 0 0,1 0 0,-1 0 0,0 0 0,0 0 0,0 0 0,0 1 0,0-1 0,1 0 0,-1 0 0,0 0 0,0 0 0,0 0 0,0 1 0,0-1 0,0 0 0,0 0 0,0 0 0,0 0 0,0 1 0,0-1 0,0 0 0,0 0 0,0 0 0,0 1 0,0-1 0,0 0 0,0 0 0,0 0 0,0 1 0,0-1 0,-1 3 0,-1-1 0,1 0 0,-1 1 0,0-1 0,0 0 0,0 0 0,0 0 0,-3 3 0,-268 207 0,188-149 0,32-25 0,20-15 0,-31 28 0,72-51 0,0-1 0,0 1 0,1-2 0,8-1 0,-8 1 0,142-29 0,-151 31 0,0 0 0,1 0 0,-1 0 0,0 0 0,0 0 0,0 0 0,0 0 0,0 0 0,0 0 0,0 0 0,0 0 0,1 0 0,-1 0 0,0 0 0,0 0 0,0 0 0,0 0 0,0 0 0,0 0 0,0 0 0,1 0 0,-1 0 0,0 0 0,0 0 0,0 0 0,0 0 0,0 0 0,0 1 0,0-1 0,0 0 0,1 0 0,-1 0 0,0 0 0,0 0 0,0 0 0,0 0 0,0 0 0,0 0 0,0 0 0,0 1 0,0-1 0,0 0 0,0 0 0,0 0 0,0 0 0,0 0 0,0 0 0,0 0 0,0 1 0,0-1 0,-4 7 0,-14 11 0,16-16 0,-29 28 0,10-12 0,1 2 0,-30 38 0,44-51 0,1 1 0,1 0 0,-1 0 0,2 0 0,-1 0 0,1 1 0,0-1 0,1 1 0,-1 0 0,2 0 0,0 0 0,-1 15 0,3-6 0,1 1 0,1-1 0,1 1 0,1-1 0,8 22 0,-5-16 0,9 50 0,-17-81 0,0 1 0,0-1 0,1 1 0,0-1 0,0 1 0,0-1 0,1 1 0,2-6 0,24-54 0,-15 42 0,0 0 0,2 1 0,0 1 0,2 0 0,1 1 0,0 1 0,1 1 0,1 1 0,26-19 0,-7 10 0,2 1 0,1 2 0,0 2 0,61-23 0,-69 32 0,68-16 0,-92 27 0,0 0 0,0 0 0,0 1 0,0 1 0,0 0 0,1 0 0,-1 1 0,0 0 0,0 1 0,0 0 0,17 6 0,-23-6 0,1 1 0,-1 0 0,0 0 0,0 0 0,-1 0 0,1 1 0,0-1 0,-1 1 0,0 0 0,0 0 0,0 0 0,-1 0 0,1 1 0,-1-1 0,0 1 0,0 0 0,-1-1 0,1 1 0,-1 0 0,0 0 0,0 0 0,-1 0 0,1 6 0,-1 7 0,0 1 0,-1-1 0,0 1 0,-9 33 0,4-26 0,-1-1 0,-1 0 0,-1 0 0,-20 36 0,24-52 0,0-1 0,0 1 0,-1-1 0,0 0 0,0-1 0,-1 1 0,0-1 0,0 0 0,-1-1 0,1 0 0,-2 0 0,1-1 0,0 0 0,-1 0 0,-12 4 0,15-7 0,-1-1 0,1 1 0,-1-1 0,1 0 0,-1-1 0,1 0 0,-1 0 0,1 0 0,-1 0 0,0-1 0,1 0 0,0-1 0,-10-3 0,8 2 0,0-1 0,0 0 0,1-1 0,-1 1 0,1-2 0,0 1 0,0-1 0,-11-12 0,3 0 0,2 0 0,0-1 0,1 0 0,1-1 0,1 0 0,-14-40 0,24 59 0,0 1 0,0-1 0,0 1 0,0-1 0,0 1 0,0 0 0,0-1 0,-1 1 0,1 0 0,0-1 0,0 1 0,0-1 0,-1 1 0,1 0 0,0-1 0,-1 1 0,1 0 0,0 0 0,-1-1 0,1 1 0,0 0 0,-1 0 0,1-1 0,0 1 0,-1 0 0,1 0 0,-1 0 0,1 0 0,-1-1 0,-8 10 0,-9 30 0,13-27 0,2-5 0,-1 0 0,0 1 0,1-1 0,0 1 0,1 0 0,-1 0 0,1 0 0,-1 11 0,3-19 0,0 1 0,0-1 0,1 0 0,-1 0 0,0 0 0,0 0 0,0 0 0,0 0 0,0 1 0,0-1 0,0 0 0,0 0 0,0 0 0,0 0 0,0 0 0,0 0 0,0 0 0,1 1 0,-1-1 0,0 0 0,0 0 0,0 0 0,0 0 0,0 0 0,0 0 0,1 0 0,-1 0 0,0 0 0,0 0 0,0 0 0,0 0 0,0 0 0,0 0 0,1 0 0,-1 0 0,0 0 0,0 0 0,0 0 0,0 0 0,0 0 0,1 0 0,-1 0 0,0 0 0,0 0 0,0 0 0,0 0 0,0 0 0,0 0 0,1 0 0,-1 0 0,0-1 0,0 1 0,0 0 0,0 0 0,0 0 0,0 0 0,0 0 0,0 0 0,0 0 0,1-1 0,8-7 0,-7 7 0,3-4 0,62-49 0,-60 49 0,1 0 0,-1 1 0,1 0 0,0 0 0,0 0 0,0 1 0,15-3 0,-22 6-49,1-1 1,0 1-1,0 0 0,-1 0 0,1 1 1,0-1-1,0 0 0,0 0 0,-1 1 1,1 0-1,0-1 0,-1 1 0,1 0 1,0-1-1,-1 1 0,1 0 0,-1 0 1,1 0-1,-1 1 0,0-1 0,0 0 1,1 0-1,-1 1 0,0-1 0,0 1 0,0-1 1,1 3-1,4 9-6777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52:57.850"/>
    </inkml:context>
    <inkml:brush xml:id="br0">
      <inkml:brushProperty name="width" value="0.05" units="cm"/>
      <inkml:brushProperty name="height" value="0.05" units="cm"/>
      <inkml:brushProperty name="color" value="#E71224"/>
    </inkml:brush>
  </inkml:definitions>
  <inkml:trace contextRef="#ctx0" brushRef="#br0">59 126 24575,'84'-3'0,"127"-19"0,80-33 0,-102 17 0,-174 35 0,-11 2 0,0 0 0,0 0 0,0 0 0,0 1 0,0-1 0,0 1 0,0 0 0,0 0 0,5 1 0,-8 3 0,-8 2 0,-18 10 0,0-2 0,-1 0 0,-54 18 0,34-13 0,-68 25 0,-80 35 0,141-54 0,-78 48 0,115-63 0,1 2 0,0-1 0,1 2 0,0 0 0,1 0 0,1 1 0,0 1 0,0 0 0,2 1 0,0 0 0,-8 18 0,11-19 0,2 0 0,0 0 0,1 0 0,0 1 0,1 0 0,1 0 0,1-1 0,0 1 0,1 0 0,0 0 0,1 0 0,1 0 0,6 20 0,-2-10 0,2 0 0,0 0 0,2-1 0,1-1 0,1 0 0,19 30 0,-22-76 0,-2 5 0,1 0 0,0 0 0,2 1 0,-1 0 0,2 0 0,0 1 0,15-14 0,8-6 0,59-48 0,1 11 0,4 4 0,3 4 0,157-74 0,-244 131 0,1 0 0,0 1 0,0 1 0,0 0 0,25-4 0,-38 8 0,-1 1 0,1 0 0,-1 0 0,1-1 0,-1 1 0,1 0 0,0 0 0,-1 1 0,1-1 0,-1 0 0,1 0 0,-1 1 0,1-1 0,-1 1 0,1-1 0,-1 1 0,1 0 0,-1 0 0,0 0 0,1-1 0,-1 1 0,0 0 0,0 0 0,0 1 0,0-1 0,0 0 0,0 0 0,0 1 0,0-1 0,0 0 0,0 1 0,-1-1 0,1 1 0,-1-1 0,1 1 0,-1-1 0,1 1 0,-1-1 0,0 1 0,0 1 0,0 4 0,0 1 0,-1-1 0,1 1 0,-2-1 0,1 0 0,-1 0 0,-4 10 0,-6 10 0,0-1 0,-2 0 0,0-1 0,-2 0 0,-1-2 0,-1 0 0,-1-1 0,-1 0 0,-26 21 0,39-37 0,0-1 0,0 1 0,-1-2 0,1 1 0,-1-1 0,0 0 0,0-1 0,-14 4 0,16-6 0,1 1 0,-1-2 0,0 1 0,0-1 0,0 0 0,0 0 0,0-1 0,0 0 0,0 0 0,0 0 0,0-1 0,0 1 0,-7-5 0,-1-1 0,0-1 0,0-1 0,1 0 0,0-1 0,1-1 0,0 0 0,0 0 0,1-1 0,1-1 0,0 0 0,-11-19 0,-6-14 0,3-2 0,-21-56 0,45 104 0,0 0 0,0 0 0,0 0 0,0 0 0,0-1 0,0 1 0,-1 0 0,1 0 0,0 0 0,0 0 0,0-1 0,0 1 0,0 0 0,0 0 0,0 0 0,0 0 0,0 0 0,0-1 0,-1 1 0,1 0 0,0 0 0,0 0 0,0 0 0,0 0 0,0 0 0,-1 0 0,1 0 0,0 0 0,0-1 0,0 1 0,0 0 0,-1 0 0,1 0 0,0 0 0,0 0 0,0 0 0,0 0 0,-1 0 0,1 0 0,0 0 0,0 0 0,0 0 0,0 0 0,-1 0 0,1 1 0,0-1 0,0 0 0,0 0 0,-1 0 0,-6 11 0,-5 23 0,11-30 0,-78 335 0,76-328 0,2-7 0,0-1 0,1 1 0,-1 0 0,1-1 0,-1 1 0,1 0 0,1 6 0,-1-10 0,0 0 0,0 1 0,0-1 0,0 0 0,0 0 0,0 0 0,0 0 0,1 0 0,-1 0 0,0 0 0,0 1 0,0-1 0,0 0 0,0 0 0,0 0 0,0 0 0,1 0 0,-1 0 0,0 0 0,0 0 0,0 0 0,0 0 0,0 0 0,1 0 0,-1 0 0,0 0 0,0 0 0,0 0 0,0 0 0,0 0 0,1 0 0,-1 0 0,0 0 0,0 0 0,0 0 0,0 0 0,0 0 0,1 0 0,-1 0 0,0 0 0,0 0 0,0 0 0,0 0 0,0 0 0,0 0 0,0-1 0,1 1 0,-1 0 0,0 0 0,0 0 0,0 0 0,0 0 0,0 0 0,0-1 0,0 1 0,0 0 0,0 0 0,0 0 0,0 0 0,0 0 0,0-1 0,8-8 0,-1 0 0,0-1 0,5-10 0,7-11 0,31-45 0,3 4 0,4 1 0,110-106 0,-156 166 0,1 1 0,0 1 0,0 0 0,0 0 0,23-10 0,-34 18 0,1 1 0,0-1 0,-1 1 0,1-1 0,0 1 0,-1-1 0,1 1 0,0 0 0,-1 0 0,1 0 0,0 0 0,-1 0 0,4 1 0,-4-1 0,-1 0 0,1 1 0,0-1 0,0 1 0,0-1 0,-1 1 0,1-1 0,0 1 0,-1-1 0,1 1 0,0 0 0,-1-1 0,1 1 0,-1 0 0,1 0 0,-1-1 0,1 1 0,-1 0 0,1 1 0,0 2 0,0 0 0,-1 0 0,1 1 0,-1-1 0,0 0 0,0 1 0,0-1 0,0 0 0,-2 7 0,-6 21 0,0 0 0,-2-1 0,-1-1 0,-18 33 0,-68 115 0,89-163 0,-103 166 0,-97 185 0,207-364 0,0 0 0,0 0 0,1 0 0,-1 0 0,1 1 0,-1-1 0,1 0 0,0 0 0,0 0 0,0 0 0,0 1 0,0-1 0,0 0 0,1 0 0,-1 0 0,1 0 0,-1 0 0,1 0 0,0 0 0,0 0 0,0 0 0,0 0 0,0 0 0,2 2 0,3 3 0,1 0 0,0 0 0,0-1 0,11 8 0,-10-8 0,98 69 0,152 79 0,-170-104 0,-21-13 0,60 37 0,-122-74 0,-6-8 0,-12-22 0,7 18 0,-39-90 0,5-2 0,4-2 0,5-1 0,-28-178 0,57 269 0,0-4 0,1 17 0,0 9 0,-4 45 0,-34 263 0,29-257 0,-3-2 0,-2 1 0,-34 79 0,41-117 0,-1-1 0,0 1 0,-1-2 0,-1 1 0,-1-1 0,-22 24 0,25-32 0,0 0 0,0-1 0,-1 0 0,0 0 0,0-1 0,0 0 0,-1-1 0,0 0 0,0-1 0,-1 0 0,1-1 0,-14 3 0,2-3 0,0-1 0,0-2 0,-1 0 0,1-1 0,0-1 0,0-1 0,0-1 0,0-1 0,0-1 0,1-2 0,0 0 0,-29-15 0,42 18 0,0 1 0,0-2 0,0 1 0,1-1 0,0-1 0,0 1 0,-9-12 0,14 15 0,0-1 0,1 1 0,0-1 0,0 0 0,0 0 0,0 1 0,1-1 0,-1-1 0,1 1 0,0 0 0,0 0 0,0 0 0,1-1 0,0 1 0,0 0 0,0 0 0,0-1 0,0 1 0,1 0 0,2-7 0,0 0 0,1 0 0,1 1 0,-1 0 0,2 0 0,-1 0 0,2 0 0,-1 1 0,13-14 0,7-3 0,44-37 0,10 1-114,2 3-1,124-65 0,199-65-228,-132 90 343,-214 82 0,2 2 0,95-11 0,-105 24-1251,-23 5-5002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9T04:52:59.630"/>
    </inkml:context>
    <inkml:brush xml:id="br0">
      <inkml:brushProperty name="width" value="0.05" units="cm"/>
      <inkml:brushProperty name="height" value="0.05" units="cm"/>
      <inkml:brushProperty name="color" value="#E71224"/>
    </inkml:brush>
  </inkml:definitions>
  <inkml:trace contextRef="#ctx0" brushRef="#br0">347 1 24575,'-1'2'0,"1"-1"0,-1 1 0,0 0 0,1 0 0,-1 0 0,0-1 0,0 1 0,0 0 0,0-1 0,-2 3 0,-2 3 0,-27 34 0,-1-1 0,-2-1 0,-67 56 0,54-50 0,-32 30 0,82-77 0,0 1 0,0 0 0,0 0 0,0 0 0,0 0 0,0 1 0,0-1 0,0 0 0,1 1 0,-1 0 0,0-1 0,0 1 0,1 0 0,-1 0 0,0 0 0,1 1 0,-1-1 0,0 0 0,0 1 0,0 0 0,1-1 0,-1 1 0,0 0 0,0 0 0,0 0 0,0 0 0,0 1 0,-1-1 0,1 0 0,3 4 0,2 2 0,0 1 0,0 1 0,-1 0 0,0 0 0,8 17 0,9 23 0,-2 1 0,-2 0 0,17 75 0,21 164 0,-12 20 0,-37-215 0,-4 124 0,-7-202 0,-1-21 0,-6-29 0,9 32 0,-84-483 0,81 444 0,1-1 0,3-59 0,2 83 0,0 0 0,1 0 0,1 0 0,0 0 0,2 1 0,0-1 0,1 1 0,9-17 0,2 7 0,0-1 0,2 2 0,1 1 0,1 1 0,1 0 0,1 2 0,1 0 0,1 2 0,1 1 0,42-22 0,-61 36 0,1 1 0,0 0 0,0 1 0,0 0 0,0 0 0,1 1 0,-1 0 0,1 0 0,16 1 0,-20 1 0,-1 1 0,1-1 0,0 1 0,-1 1 0,1-1 0,-1 1 0,1 0 0,-1 0 0,0 1 0,0-1 0,0 1 0,0 1 0,0-1 0,-1 0 0,0 1 0,1 0 0,5 7 0,1 3 0,-1 1 0,0 0 0,-1 1 0,-1 0 0,-1 0 0,0 1 0,0 0 0,-2 0 0,4 19 0,0 15 0,7 98 0,-13-9 0,-4-123 0,0 0 0,-1 0 0,-1 0 0,-1-1 0,-1 0 0,-7 21 0,11-34 0,0-1 0,-1 1 0,1-1 0,0 1 0,-1-1 0,1 0 0,-1 0 0,1 1 0,-1-1 0,0-1 0,0 1 0,0 0 0,0 0 0,-1-1 0,1 1 0,-5 1 0,4-2 0,0 0 0,0-1 0,0 1 0,0-1 0,-1 0 0,1 0 0,0 0 0,0-1 0,0 1 0,0-1 0,0 0 0,0 1 0,0-2 0,-4 0 0,-9-4 0,0-1 0,1 0 0,-28-17 0,39 21 0,0 1 0,1-1 0,0 0 0,-1 0 0,1 0 0,0 0 0,1 0 0,-1-1 0,0 1 0,1-1 0,0 0 0,0 1 0,0-1 0,0 0 0,1-1 0,0 1 0,-1 0 0,2 0 0,-1 0 0,0-1 0,1-5 0,0-1 0,2 0 0,-1 0 0,2 0 0,-1 0 0,2 0 0,4-11 0,32-63 0,-24 55 0,162-284 0,-140 257 0,2 2 0,3 1 0,63-60 0,-84 92 0,32-22 0,-46 39 0,0-1 0,1 1 0,-1 0 0,1 1 0,1 0 0,-1 0 0,16-3 0,-25 6 0,1 1 0,0 0 0,0 0 0,0 0 0,-1 0 0,1 0 0,0 0 0,0 0 0,0 0 0,0 0 0,-1 0 0,1 0 0,0 0 0,0 0 0,0 1 0,-1-1 0,1 0 0,0 1 0,0-1 0,-1 0 0,1 1 0,0-1 0,-1 1 0,1-1 0,0 1 0,-1 0 0,1-1 0,-1 1 0,1 0 0,-1-1 0,1 1 0,-1 0 0,0-1 0,1 1 0,-1 0 0,0 0 0,0 0 0,1-1 0,-1 1 0,0 0 0,0 0 0,0 0 0,0-1 0,0 1 0,0 1 0,0 6 0,-1 0 0,0 0 0,0 0 0,-3 8 0,1-2 0,1 1 0,0-1 0,1 1 0,0 0 0,3 29 0,-1-39 0,0 0 0,0 0 0,0 0 0,1-1 0,-1 1 0,1 0 0,0-1 0,0 0 0,1 1 0,-1-1 0,1 0 0,0 0 0,0 0 0,0-1 0,1 1 0,-1-1 0,1 0 0,0 0 0,5 3 0,8 3 0,0-2 0,1 0 0,0-2 0,1 1 0,34 3 0,-28-4 0,0 0 0,38 14 0,-53-14 0,1 0 0,-1 0 0,0 1 0,-1 0 0,1 1 0,-1 0 0,-1 0 0,1 1 0,-1 0 0,12 16 0,-12-11 0,0 0 0,0 0 0,-1 1 0,-1-1 0,0 1 0,-1 1 0,5 21 0,-6-12 0,0 1 0,-2-1 0,-1 1 0,0 0 0,-2-1 0,-1 1 0,-1-1 0,-1 1 0,-14 44 0,8-41 0,-1-1 0,-1 1 0,-2-2 0,-29 45 0,31-54 0,0-1 0,-2-1 0,1 0 0,-2-1 0,0 0 0,0-1 0,-35 21 0,46-31 0,-1-1 0,0 1 0,0-1 0,0 0 0,0-1 0,0 1 0,-1-1 0,1 0 0,0 0 0,-1 0 0,1-1 0,-1 0 0,1 0 0,-1-1 0,1 1 0,0-1 0,-1 0 0,1-1 0,0 1 0,0-1 0,0 0 0,0 0 0,0-1 0,0 1 0,0-1 0,1 0 0,0 0 0,-1-1 0,1 1 0,0-1 0,1 0 0,-1 0 0,1-1 0,0 1 0,0-1 0,0 1 0,0-1 0,1 0 0,-4-10 0,4 7 23,0 1 0,0-1 0,0 0-1,1 0 1,1 0 0,-1 0 0,1 0-1,1 0 1,0 0 0,0 0 0,0 0-1,1 0 1,0 1 0,4-11 0,1 0-365,2 1 1,-1 0 0,2 0-1,21-27 1,-7 14-6485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2998788" cy="458788"/>
          </a:xfrm>
          <a:prstGeom prst="rect">
            <a:avLst/>
          </a:prstGeom>
          <a:noFill/>
          <a:ln w="9525">
            <a:noFill/>
            <a:miter lim="800000"/>
          </a:ln>
        </p:spPr>
        <p:txBody>
          <a:bodyPr vert="horz" wrap="none" lIns="90892" tIns="45445" rIns="90892" bIns="45445" numCol="1" anchor="ctr" anchorCtr="0" compatLnSpc="1"/>
          <a:lstStyle>
            <a:lvl1pPr defTabSz="908050">
              <a:defRPr sz="1200">
                <a:latin typeface="Helvetica" pitchFamily="34" charset="0"/>
              </a:defRPr>
            </a:lvl1pPr>
          </a:lstStyle>
          <a:p>
            <a:pPr>
              <a:defRPr/>
            </a:pPr>
            <a:endParaRPr lang="zh-CN" altLang="en-US"/>
          </a:p>
        </p:txBody>
      </p:sp>
      <p:sp>
        <p:nvSpPr>
          <p:cNvPr id="74755" name="Rectangle 3"/>
          <p:cNvSpPr>
            <a:spLocks noGrp="1" noChangeArrowheads="1"/>
          </p:cNvSpPr>
          <p:nvPr>
            <p:ph type="dt" idx="1"/>
          </p:nvPr>
        </p:nvSpPr>
        <p:spPr bwMode="auto">
          <a:xfrm>
            <a:off x="3900488" y="0"/>
            <a:ext cx="3000375" cy="458788"/>
          </a:xfrm>
          <a:prstGeom prst="rect">
            <a:avLst/>
          </a:prstGeom>
          <a:noFill/>
          <a:ln w="9525">
            <a:noFill/>
            <a:miter lim="800000"/>
          </a:ln>
        </p:spPr>
        <p:txBody>
          <a:bodyPr vert="horz" wrap="none" lIns="90892" tIns="45445" rIns="90892" bIns="45445" numCol="1" anchor="ctr" anchorCtr="0" compatLnSpc="1"/>
          <a:lstStyle>
            <a:lvl1pPr algn="r" defTabSz="908050">
              <a:defRPr sz="1200">
                <a:latin typeface="Helvetica" pitchFamily="34" charset="0"/>
              </a:defRPr>
            </a:lvl1pPr>
          </a:lstStyle>
          <a:p>
            <a:pPr>
              <a:defRPr/>
            </a:pPr>
            <a:endParaRPr lang="zh-CN" altLang="en-US"/>
          </a:p>
        </p:txBody>
      </p:sp>
      <p:sp>
        <p:nvSpPr>
          <p:cNvPr id="23556" name="Rectangle 4"/>
          <p:cNvSpPr>
            <a:spLocks noGrp="1" noRot="1" noChangeAspect="1" noChangeArrowheads="1" noTextEdit="1"/>
          </p:cNvSpPr>
          <p:nvPr>
            <p:ph type="sldImg" idx="2"/>
          </p:nvPr>
        </p:nvSpPr>
        <p:spPr bwMode="auto">
          <a:xfrm>
            <a:off x="295275" y="688975"/>
            <a:ext cx="6234113" cy="350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7" name="Rectangle 5"/>
          <p:cNvSpPr>
            <a:spLocks noGrp="1" noChangeArrowheads="1"/>
          </p:cNvSpPr>
          <p:nvPr>
            <p:ph type="body" sz="quarter" idx="3"/>
          </p:nvPr>
        </p:nvSpPr>
        <p:spPr bwMode="auto">
          <a:xfrm>
            <a:off x="900113" y="4427538"/>
            <a:ext cx="5100637" cy="4195762"/>
          </a:xfrm>
          <a:prstGeom prst="rect">
            <a:avLst/>
          </a:prstGeom>
          <a:noFill/>
          <a:ln w="9525">
            <a:noFill/>
            <a:miter lim="800000"/>
          </a:ln>
        </p:spPr>
        <p:txBody>
          <a:bodyPr vert="horz" wrap="none" lIns="90892" tIns="45445" rIns="90892" bIns="45445" numCol="1" anchor="ctr"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74758" name="Rectangle 6"/>
          <p:cNvSpPr>
            <a:spLocks noGrp="1" noChangeArrowheads="1"/>
          </p:cNvSpPr>
          <p:nvPr>
            <p:ph type="ftr" sz="quarter" idx="4"/>
          </p:nvPr>
        </p:nvSpPr>
        <p:spPr bwMode="auto">
          <a:xfrm>
            <a:off x="0" y="8853488"/>
            <a:ext cx="2998788" cy="457200"/>
          </a:xfrm>
          <a:prstGeom prst="rect">
            <a:avLst/>
          </a:prstGeom>
          <a:noFill/>
          <a:ln w="9525">
            <a:noFill/>
            <a:miter lim="800000"/>
          </a:ln>
        </p:spPr>
        <p:txBody>
          <a:bodyPr vert="horz" wrap="none" lIns="90892" tIns="45445" rIns="90892" bIns="45445" numCol="1" anchor="b" anchorCtr="0" compatLnSpc="1"/>
          <a:lstStyle>
            <a:lvl1pPr defTabSz="908050">
              <a:defRPr sz="1200">
                <a:latin typeface="Helvetica" pitchFamily="34" charset="0"/>
              </a:defRPr>
            </a:lvl1pPr>
          </a:lstStyle>
          <a:p>
            <a:pPr>
              <a:defRPr/>
            </a:pPr>
            <a:endParaRPr lang="zh-CN" altLang="en-US"/>
          </a:p>
        </p:txBody>
      </p:sp>
      <p:sp>
        <p:nvSpPr>
          <p:cNvPr id="74759" name="Rectangle 7"/>
          <p:cNvSpPr>
            <a:spLocks noGrp="1" noChangeArrowheads="1"/>
          </p:cNvSpPr>
          <p:nvPr>
            <p:ph type="sldNum" sz="quarter" idx="5"/>
          </p:nvPr>
        </p:nvSpPr>
        <p:spPr bwMode="auto">
          <a:xfrm>
            <a:off x="3900488" y="8853488"/>
            <a:ext cx="3000375" cy="457200"/>
          </a:xfrm>
          <a:prstGeom prst="rect">
            <a:avLst/>
          </a:prstGeom>
          <a:noFill/>
          <a:ln w="9525">
            <a:noFill/>
            <a:miter lim="800000"/>
          </a:ln>
        </p:spPr>
        <p:txBody>
          <a:bodyPr vert="horz" wrap="none" lIns="90892" tIns="45445" rIns="90892" bIns="45445" numCol="1" anchor="b" anchorCtr="0" compatLnSpc="1"/>
          <a:lstStyle>
            <a:lvl1pPr algn="r" defTabSz="908050">
              <a:defRPr sz="1200">
                <a:latin typeface="Helvetica" pitchFamily="34" charset="0"/>
              </a:defRPr>
            </a:lvl1pPr>
          </a:lstStyle>
          <a:p>
            <a:pPr>
              <a:defRPr/>
            </a:pPr>
            <a:fld id="{8C35ED89-1B6A-4D59-A76D-0CACA9F030A3}"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t>1</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t>32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t>39</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t>40</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t>41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xfrm>
            <a:off x="295275" y="688975"/>
            <a:ext cx="6234113" cy="3508375"/>
          </a:xfrm>
        </p:spPr>
      </p:sp>
      <p:sp>
        <p:nvSpPr>
          <p:cNvPr id="245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xfrm>
            <a:off x="295275" y="688975"/>
            <a:ext cx="6234113" cy="3508375"/>
          </a:xfrm>
        </p:spPr>
      </p:sp>
      <p:sp>
        <p:nvSpPr>
          <p:cNvPr id="25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a:xfrm>
            <a:off x="295275" y="688975"/>
            <a:ext cx="6234113" cy="3508375"/>
          </a:xfrm>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线程属于一个进程组</a:t>
            </a:r>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t>28</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三个人两个椅子</a:t>
            </a:r>
          </a:p>
        </p:txBody>
      </p:sp>
      <p:sp>
        <p:nvSpPr>
          <p:cNvPr id="4" name="灯片编号占位符 3"/>
          <p:cNvSpPr>
            <a:spLocks noGrp="1"/>
          </p:cNvSpPr>
          <p:nvPr>
            <p:ph type="sldNum" sz="quarter" idx="10"/>
          </p:nvPr>
        </p:nvSpPr>
        <p:spPr/>
        <p:txBody>
          <a:bodyPr/>
          <a:lstStyle/>
          <a:p>
            <a:pPr>
              <a:defRPr/>
            </a:pPr>
            <a:fld id="{8C35ED89-1B6A-4D59-A76D-0CACA9F030A3}" type="slidenum">
              <a:rPr lang="zh-CN" altLang="en-US" smtClean="0"/>
              <a:t>30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09521" y="277813"/>
            <a:ext cx="11436978" cy="5486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random/>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jpe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951" y="0"/>
            <a:ext cx="1593643"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09521" y="277813"/>
            <a:ext cx="10971372"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a:t>Click to edit Master title style</a:t>
            </a:r>
          </a:p>
        </p:txBody>
      </p:sp>
      <p:sp>
        <p:nvSpPr>
          <p:cNvPr id="1028" name="Rectangle 4"/>
          <p:cNvSpPr>
            <a:spLocks noGrp="1" noChangeArrowheads="1"/>
          </p:cNvSpPr>
          <p:nvPr>
            <p:ph type="body" idx="1"/>
          </p:nvPr>
        </p:nvSpPr>
        <p:spPr bwMode="auto">
          <a:xfrm>
            <a:off x="1075127" y="1233489"/>
            <a:ext cx="10971372"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46437" name="Rectangle 5"/>
          <p:cNvSpPr>
            <a:spLocks noChangeArrowheads="1"/>
          </p:cNvSpPr>
          <p:nvPr/>
        </p:nvSpPr>
        <p:spPr bwMode="auto">
          <a:xfrm>
            <a:off x="0" y="0"/>
            <a:ext cx="304760" cy="2286000"/>
          </a:xfrm>
          <a:prstGeom prst="rect">
            <a:avLst/>
          </a:prstGeom>
          <a:solidFill>
            <a:srgbClr val="336699"/>
          </a:solidFill>
          <a:ln w="9525">
            <a:noFill/>
            <a:miter lim="800000"/>
          </a:ln>
          <a:effectLst/>
        </p:spPr>
        <p:txBody>
          <a:bodyPr wrap="none" anchor="ct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zh-CN" altLang="en-US">
              <a:latin typeface="Times New Roman" panose="02020603050405020304" pitchFamily="18" charset="0"/>
            </a:endParaRPr>
          </a:p>
        </p:txBody>
      </p:sp>
      <p:sp>
        <p:nvSpPr>
          <p:cNvPr id="1030" name="Line 6"/>
          <p:cNvSpPr>
            <a:spLocks noChangeShapeType="1"/>
          </p:cNvSpPr>
          <p:nvPr/>
        </p:nvSpPr>
        <p:spPr bwMode="auto">
          <a:xfrm>
            <a:off x="609521" y="860425"/>
            <a:ext cx="10768198" cy="0"/>
          </a:xfrm>
          <a:prstGeom prst="line">
            <a:avLst/>
          </a:prstGeom>
          <a:noFill/>
          <a:ln w="19050">
            <a:solidFill>
              <a:srgbClr val="3366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6439" name="Rectangle 7"/>
          <p:cNvSpPr>
            <a:spLocks noChangeArrowheads="1"/>
          </p:cNvSpPr>
          <p:nvPr/>
        </p:nvSpPr>
        <p:spPr bwMode="auto">
          <a:xfrm>
            <a:off x="0" y="2286000"/>
            <a:ext cx="304760" cy="2286000"/>
          </a:xfrm>
          <a:prstGeom prst="rect">
            <a:avLst/>
          </a:prstGeom>
          <a:solidFill>
            <a:srgbClr val="99CCFF"/>
          </a:solidFill>
          <a:ln w="9525">
            <a:noFill/>
            <a:miter lim="800000"/>
          </a:ln>
          <a:effectLst/>
        </p:spPr>
        <p:txBody>
          <a:bodyPr wrap="none" anchor="ct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zh-CN" altLang="en-US">
              <a:latin typeface="Times New Roman" panose="02020603050405020304" pitchFamily="18" charset="0"/>
            </a:endParaRPr>
          </a:p>
        </p:txBody>
      </p:sp>
      <p:sp>
        <p:nvSpPr>
          <p:cNvPr id="146440" name="Rectangle 8"/>
          <p:cNvSpPr>
            <a:spLocks noChangeArrowheads="1"/>
          </p:cNvSpPr>
          <p:nvPr/>
        </p:nvSpPr>
        <p:spPr bwMode="auto">
          <a:xfrm>
            <a:off x="0" y="4572000"/>
            <a:ext cx="304760" cy="2286000"/>
          </a:xfrm>
          <a:prstGeom prst="rect">
            <a:avLst/>
          </a:prstGeom>
          <a:solidFill>
            <a:srgbClr val="336699"/>
          </a:solidFill>
          <a:ln w="9525">
            <a:noFill/>
            <a:miter lim="800000"/>
          </a:ln>
          <a:effectLst/>
        </p:spPr>
        <p:txBody>
          <a:bodyPr wrap="none" anchor="ct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zh-CN" altLang="en-US">
              <a:latin typeface="Times New Roman" panose="02020603050405020304" pitchFamily="18" charset="0"/>
            </a:endParaRPr>
          </a:p>
        </p:txBody>
      </p:sp>
      <p:sp>
        <p:nvSpPr>
          <p:cNvPr id="146441" name="Text Box 9"/>
          <p:cNvSpPr txBox="1">
            <a:spLocks noChangeArrowheads="1"/>
          </p:cNvSpPr>
          <p:nvPr/>
        </p:nvSpPr>
        <p:spPr bwMode="auto">
          <a:xfrm>
            <a:off x="5801577" y="6613526"/>
            <a:ext cx="341760" cy="246221"/>
          </a:xfrm>
          <a:prstGeom prst="rect">
            <a:avLst/>
          </a:prstGeom>
          <a:noFill/>
          <a:ln w="9525">
            <a:noFill/>
            <a:miter lim="800000"/>
          </a:ln>
          <a:effectLst/>
        </p:spPr>
        <p:txBody>
          <a:bodyPr wrap="none">
            <a:spAutoFit/>
          </a:bodyP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a:spcBef>
                <a:spcPct val="50000"/>
              </a:spcBef>
              <a:defRPr/>
            </a:pPr>
            <a:fld id="{3884A0C5-BE87-4BC5-8D46-779DCE89AC6D}" type="slidenum">
              <a:rPr lang="en-US" altLang="zh-CN" sz="1000" b="1" smtClean="0">
                <a:solidFill>
                  <a:srgbClr val="006699"/>
                </a:solidFill>
                <a:latin typeface="Helvetica" pitchFamily="34" charset="0"/>
              </a:rPr>
              <a:t>‹#›</a:t>
            </a:fld>
            <a:endParaRPr lang="en-US" altLang="zh-CN" sz="1000" b="1">
              <a:solidFill>
                <a:srgbClr val="006699"/>
              </a:solidFill>
              <a:latin typeface="Helvetica" pitchFamily="34" charset="0"/>
            </a:endParaRPr>
          </a:p>
        </p:txBody>
      </p:sp>
      <p:sp>
        <p:nvSpPr>
          <p:cNvPr id="146442" name="Text Box 10"/>
          <p:cNvSpPr txBox="1">
            <a:spLocks noChangeArrowheads="1"/>
          </p:cNvSpPr>
          <p:nvPr/>
        </p:nvSpPr>
        <p:spPr bwMode="auto">
          <a:xfrm>
            <a:off x="9027973" y="6588126"/>
            <a:ext cx="3122230" cy="244475"/>
          </a:xfrm>
          <a:prstGeom prst="rect">
            <a:avLst/>
          </a:prstGeom>
          <a:noFill/>
          <a:ln w="9525">
            <a:noFill/>
            <a:miter lim="800000"/>
          </a:ln>
          <a:effectLst/>
        </p:spPr>
        <p:txBody>
          <a:bodyPr wrap="square">
            <a:spAutoFit/>
          </a:bodyP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zh-CN" altLang="en-US" sz="1000" b="1" dirty="0">
                <a:solidFill>
                  <a:srgbClr val="006699"/>
                </a:solidFill>
                <a:latin typeface="Helvetica" pitchFamily="34" charset="0"/>
              </a:rPr>
              <a:t>哈工大计算学部</a:t>
            </a:r>
          </a:p>
        </p:txBody>
      </p:sp>
      <p:sp>
        <p:nvSpPr>
          <p:cNvPr id="146443" name="Text Box 11"/>
          <p:cNvSpPr txBox="1">
            <a:spLocks noChangeArrowheads="1"/>
          </p:cNvSpPr>
          <p:nvPr/>
        </p:nvSpPr>
        <p:spPr bwMode="auto">
          <a:xfrm>
            <a:off x="349205" y="6602414"/>
            <a:ext cx="1374094" cy="246221"/>
          </a:xfrm>
          <a:prstGeom prst="rect">
            <a:avLst/>
          </a:prstGeom>
          <a:noFill/>
          <a:ln w="9525">
            <a:noFill/>
            <a:miter lim="800000"/>
          </a:ln>
          <a:effectLst/>
        </p:spPr>
        <p:txBody>
          <a:bodyPr wrap="none">
            <a:spAutoFit/>
          </a:bodyP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zh-CN" altLang="en-US" sz="1000" b="1" dirty="0">
                <a:solidFill>
                  <a:srgbClr val="006699"/>
                </a:solidFill>
                <a:latin typeface="Helvetica" pitchFamily="34" charset="0"/>
              </a:rPr>
              <a:t>操作系统 设计与实现</a:t>
            </a:r>
          </a:p>
        </p:txBody>
      </p:sp>
      <p:pic>
        <p:nvPicPr>
          <p:cNvPr id="1036" name="Picture 12" descr="dino_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63969" y="5849938"/>
            <a:ext cx="171216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p:random/>
  </p:transition>
  <p:txStyles>
    <p:title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customXml" Target="../ink/ink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customXml" Target="../ink/ink1.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hyperlink" Target="4-thread-example/main_normal.c" TargetMode="Externa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customXml" Target="../ink/ink6.xml"/><Relationship Id="rId13"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4.png"/><Relationship Id="rId12" Type="http://schemas.openxmlformats.org/officeDocument/2006/relationships/customXml" Target="../ink/ink8.xml"/><Relationship Id="rId2" Type="http://schemas.openxmlformats.org/officeDocument/2006/relationships/customXml" Target="../ink/ink3.xml"/><Relationship Id="rId1" Type="http://schemas.openxmlformats.org/officeDocument/2006/relationships/slideLayout" Target="../slideLayouts/slideLayout1.xml"/><Relationship Id="rId6" Type="http://schemas.openxmlformats.org/officeDocument/2006/relationships/customXml" Target="../ink/ink5.xml"/><Relationship Id="rId11" Type="http://schemas.openxmlformats.org/officeDocument/2006/relationships/image" Target="../media/image26.png"/><Relationship Id="rId5" Type="http://schemas.openxmlformats.org/officeDocument/2006/relationships/image" Target="../media/image23.png"/><Relationship Id="rId15" Type="http://schemas.openxmlformats.org/officeDocument/2006/relationships/image" Target="../media/image28.png"/><Relationship Id="rId10" Type="http://schemas.openxmlformats.org/officeDocument/2006/relationships/customXml" Target="../ink/ink7.xml"/><Relationship Id="rId4" Type="http://schemas.openxmlformats.org/officeDocument/2006/relationships/customXml" Target="../ink/ink4.xml"/><Relationship Id="rId9" Type="http://schemas.openxmlformats.org/officeDocument/2006/relationships/image" Target="../media/image25.png"/><Relationship Id="rId14" Type="http://schemas.openxmlformats.org/officeDocument/2006/relationships/customXml" Target="../ink/ink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hyperlink" Target="L10%20&#29992;&#25143;&#32423;&#32447;&#31243;.ppt" TargetMode="Externa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customXml" Target="../ink/ink12.xml"/><Relationship Id="rId13" Type="http://schemas.openxmlformats.org/officeDocument/2006/relationships/image" Target="../media/image35.png"/><Relationship Id="rId18" Type="http://schemas.openxmlformats.org/officeDocument/2006/relationships/customXml" Target="../ink/ink17.xml"/><Relationship Id="rId3" Type="http://schemas.openxmlformats.org/officeDocument/2006/relationships/image" Target="../media/image30.png"/><Relationship Id="rId21" Type="http://schemas.openxmlformats.org/officeDocument/2006/relationships/image" Target="../media/image39.png"/><Relationship Id="rId7" Type="http://schemas.openxmlformats.org/officeDocument/2006/relationships/image" Target="../media/image32.png"/><Relationship Id="rId12" Type="http://schemas.openxmlformats.org/officeDocument/2006/relationships/customXml" Target="../ink/ink14.xml"/><Relationship Id="rId17" Type="http://schemas.openxmlformats.org/officeDocument/2006/relationships/image" Target="../media/image37.png"/><Relationship Id="rId2" Type="http://schemas.openxmlformats.org/officeDocument/2006/relationships/notesSlide" Target="../notesSlides/notesSlide8.xml"/><Relationship Id="rId16" Type="http://schemas.openxmlformats.org/officeDocument/2006/relationships/customXml" Target="../ink/ink16.xml"/><Relationship Id="rId20" Type="http://schemas.openxmlformats.org/officeDocument/2006/relationships/customXml" Target="../ink/ink18.xml"/><Relationship Id="rId1" Type="http://schemas.openxmlformats.org/officeDocument/2006/relationships/slideLayout" Target="../slideLayouts/slideLayout1.xml"/><Relationship Id="rId6" Type="http://schemas.openxmlformats.org/officeDocument/2006/relationships/customXml" Target="../ink/ink11.xml"/><Relationship Id="rId11" Type="http://schemas.openxmlformats.org/officeDocument/2006/relationships/image" Target="../media/image34.png"/><Relationship Id="rId5" Type="http://schemas.openxmlformats.org/officeDocument/2006/relationships/image" Target="../media/image31.png"/><Relationship Id="rId15" Type="http://schemas.openxmlformats.org/officeDocument/2006/relationships/image" Target="../media/image36.png"/><Relationship Id="rId23" Type="http://schemas.openxmlformats.org/officeDocument/2006/relationships/image" Target="../media/image40.png"/><Relationship Id="rId10" Type="http://schemas.openxmlformats.org/officeDocument/2006/relationships/customXml" Target="../ink/ink13.xml"/><Relationship Id="rId19" Type="http://schemas.openxmlformats.org/officeDocument/2006/relationships/image" Target="../media/image38.png"/><Relationship Id="rId4" Type="http://schemas.openxmlformats.org/officeDocument/2006/relationships/customXml" Target="../ink/ink10.xml"/><Relationship Id="rId9" Type="http://schemas.openxmlformats.org/officeDocument/2006/relationships/image" Target="../media/image33.png"/><Relationship Id="rId14" Type="http://schemas.openxmlformats.org/officeDocument/2006/relationships/customXml" Target="../ink/ink15.xml"/><Relationship Id="rId22" Type="http://schemas.openxmlformats.org/officeDocument/2006/relationships/customXml" Target="../ink/ink19.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hyperlink" Target="4-thread-example/main_normal.c"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4-thread-example/java&#32447;&#31243;.docx"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4-thread-example/linux&#19979;c&#22810;&#32447;&#31243;.docx"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4-thread-example/java&#32447;&#31243;.docx" TargetMode="External"/><Relationship Id="rId4" Type="http://schemas.openxmlformats.org/officeDocument/2006/relationships/hyperlink" Target="4-thread-example/VxWorks&#22810;&#20219;&#21153;.docx"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baike.baidu.com/item/%E5%A4%9A%E5%A4%84%E7%90%86%E5%99%A8%E7%B3%BB%E7%BB%9F" TargetMode="External"/><Relationship Id="rId2" Type="http://schemas.openxmlformats.org/officeDocument/2006/relationships/hyperlink" Target="https://baike.baidu.com/item/%E8%B0%B7%E6%AD%8C"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6.png"/><Relationship Id="rId2" Type="http://schemas.openxmlformats.org/officeDocument/2006/relationships/customXml" Target="../ink/ink20.xml"/><Relationship Id="rId1" Type="http://schemas.openxmlformats.org/officeDocument/2006/relationships/slideLayout" Target="../slideLayouts/slideLayout3.xml"/><Relationship Id="rId6" Type="http://schemas.openxmlformats.org/officeDocument/2006/relationships/customXml" Target="../ink/ink22.xml"/><Relationship Id="rId5" Type="http://schemas.openxmlformats.org/officeDocument/2006/relationships/image" Target="../media/image45.png"/><Relationship Id="rId4" Type="http://schemas.openxmlformats.org/officeDocument/2006/relationships/customXml" Target="../ink/ink21.xml"/></Relationships>
</file>

<file path=ppt/slides/_rels/slide51.xml.rels><?xml version="1.0" encoding="UTF-8" standalone="yes"?>
<Relationships xmlns="http://schemas.openxmlformats.org/package/2006/relationships"><Relationship Id="rId2" Type="http://schemas.openxmlformats.org/officeDocument/2006/relationships/hyperlink" Target="mailto:&#32479;&#19968;&#21457;&#21040;&#37038;&#31665;qumingcheng@hit.edu.cn"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灯片编号占位符 5"/>
          <p:cNvSpPr>
            <a:spLocks noGrp="1"/>
          </p:cNvSpPr>
          <p:nvPr>
            <p:ph type="sldNum" sz="quarter" idx="4294967295"/>
          </p:nvPr>
        </p:nvSpPr>
        <p:spPr bwMode="auto">
          <a:xfrm>
            <a:off x="9174556" y="6107113"/>
            <a:ext cx="2539669"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r" eaLnBrk="1" hangingPunct="1">
              <a:spcBef>
                <a:spcPct val="0"/>
              </a:spcBef>
              <a:buClrTx/>
              <a:buSzTx/>
              <a:buFontTx/>
              <a:buNone/>
            </a:pPr>
            <a:fld id="{2B4B4E9E-D6EB-4BE0-A146-850838821B4B}" type="slidenum">
              <a:rPr kumimoji="0" lang="en-US" altLang="zh-CN" sz="1400">
                <a:latin typeface="Times New Roman" panose="02020603050405020304" pitchFamily="18" charset="0"/>
                <a:ea typeface="宋体" panose="02010600030101010101" pitchFamily="2" charset="-122"/>
                <a:cs typeface="Times New Roman" panose="02020603050405020304" pitchFamily="18" charset="0"/>
              </a:rPr>
              <a:t>1</a:t>
            </a:fld>
            <a:endParaRPr kumimoji="0" lang="en-US" altLang="zh-CN" sz="140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53" name="Rectangle 3"/>
          <p:cNvSpPr>
            <a:spLocks noGrp="1" noChangeArrowheads="1"/>
          </p:cNvSpPr>
          <p:nvPr>
            <p:ph type="body" idx="1"/>
          </p:nvPr>
        </p:nvSpPr>
        <p:spPr>
          <a:xfrm>
            <a:off x="770709" y="1811338"/>
            <a:ext cx="10637520" cy="4114800"/>
          </a:xfrm>
        </p:spPr>
        <p:txBody>
          <a:bodyPr/>
          <a:lstStyle/>
          <a:p>
            <a:pPr eaLnBrk="1" hangingPunct="1">
              <a:lnSpc>
                <a:spcPct val="90000"/>
              </a:lnSpc>
              <a:buFontTx/>
              <a:buNone/>
            </a:pP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endParaRPr lang="en-US" altLang="zh-CN" sz="2000" b="1" dirty="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r>
              <a:rPr lang="en-US" altLang="zh-CN" sz="2000" b="1" dirty="0">
                <a:latin typeface="宋体" panose="02010600030101010101" pitchFamily="2" charset="-122"/>
                <a:ea typeface="宋体" panose="02010600030101010101" pitchFamily="2" charset="-122"/>
                <a:cs typeface="Times New Roman" panose="02020603050405020304" pitchFamily="18" charset="0"/>
              </a:rPr>
              <a:t>                              </a:t>
            </a:r>
            <a:r>
              <a:rPr lang="zh-CN" altLang="en-US" sz="2800" b="1" dirty="0">
                <a:latin typeface="宋体" panose="02010600030101010101" pitchFamily="2" charset="-122"/>
                <a:ea typeface="宋体" panose="02010600030101010101" pitchFamily="2" charset="-122"/>
                <a:cs typeface="Times New Roman" panose="02020603050405020304" pitchFamily="18" charset="0"/>
              </a:rPr>
              <a:t>主讲教师：曲明成</a:t>
            </a:r>
            <a:endParaRPr lang="zh-CN" altLang="en-US" sz="2000" b="1" dirty="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r>
              <a:rPr lang="zh-CN" altLang="en-US" sz="2400" b="1" dirty="0">
                <a:latin typeface="宋体" panose="02010600030101010101" pitchFamily="2" charset="-122"/>
                <a:ea typeface="宋体" panose="02010600030101010101" pitchFamily="2" charset="-122"/>
                <a:cs typeface="Times New Roman" panose="02020603050405020304" pitchFamily="18" charset="0"/>
              </a:rPr>
              <a:t>                     电   话：</a:t>
            </a:r>
            <a:r>
              <a:rPr lang="zh-CN" altLang="en-US" sz="2400" b="1" dirty="0">
                <a:solidFill>
                  <a:srgbClr val="A50021"/>
                </a:solidFill>
                <a:latin typeface="宋体" panose="02010600030101010101" pitchFamily="2" charset="-122"/>
                <a:ea typeface="宋体" panose="02010600030101010101" pitchFamily="2" charset="-122"/>
                <a:cs typeface="Times New Roman" panose="02020603050405020304" pitchFamily="18" charset="0"/>
              </a:rPr>
              <a:t> </a:t>
            </a:r>
            <a:r>
              <a:rPr lang="en-US" altLang="zh-CN" sz="2400" b="1" dirty="0">
                <a:solidFill>
                  <a:srgbClr val="A50021"/>
                </a:solidFill>
                <a:latin typeface="宋体" panose="02010600030101010101" pitchFamily="2" charset="-122"/>
                <a:ea typeface="宋体" panose="02010600030101010101" pitchFamily="2" charset="-122"/>
                <a:cs typeface="Times New Roman" panose="02020603050405020304" pitchFamily="18" charset="0"/>
              </a:rPr>
              <a:t>15645102418</a:t>
            </a:r>
          </a:p>
          <a:p>
            <a:pPr eaLnBrk="1" hangingPunct="1">
              <a:lnSpc>
                <a:spcPct val="90000"/>
              </a:lnSpc>
              <a:buFontTx/>
              <a:buNone/>
            </a:pPr>
            <a:r>
              <a:rPr lang="zh-CN" altLang="en-US" sz="2400" b="1" dirty="0">
                <a:latin typeface="宋体" panose="02010600030101010101" pitchFamily="2" charset="-122"/>
                <a:ea typeface="宋体" panose="02010600030101010101" pitchFamily="2" charset="-122"/>
                <a:cs typeface="Times New Roman" panose="02020603050405020304" pitchFamily="18" charset="0"/>
              </a:rPr>
              <a:t>                     </a:t>
            </a:r>
            <a:r>
              <a:rPr lang="en-US" altLang="zh-CN" sz="2400" b="1" dirty="0">
                <a:latin typeface="宋体" panose="02010600030101010101" pitchFamily="2" charset="-122"/>
                <a:ea typeface="宋体" panose="02010600030101010101" pitchFamily="2" charset="-122"/>
                <a:cs typeface="Times New Roman" panose="02020603050405020304" pitchFamily="18" charset="0"/>
              </a:rPr>
              <a:t>E-mail</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 </a:t>
            </a:r>
            <a:r>
              <a:rPr lang="en-US" altLang="zh-CN" sz="2400" b="1" dirty="0" err="1">
                <a:latin typeface="宋体" panose="02010600030101010101" pitchFamily="2" charset="-122"/>
                <a:ea typeface="宋体" panose="02010600030101010101" pitchFamily="2" charset="-122"/>
                <a:cs typeface="Times New Roman" panose="02020603050405020304" pitchFamily="18" charset="0"/>
              </a:rPr>
              <a:t>qumingcheng@126.com</a:t>
            </a:r>
            <a:endParaRPr lang="en-US" altLang="zh-CN" sz="2400" b="1" dirty="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endParaRPr lang="en-US" altLang="zh-CN" sz="2400" b="1" dirty="0">
              <a:latin typeface="宋体" panose="02010600030101010101" pitchFamily="2" charset="-122"/>
              <a:ea typeface="宋体" panose="02010600030101010101" pitchFamily="2" charset="-122"/>
              <a:cs typeface="Times New Roman" panose="02020603050405020304" pitchFamily="18" charset="0"/>
            </a:endParaRPr>
          </a:p>
          <a:p>
            <a:pPr eaLnBrk="1" hangingPunct="1">
              <a:lnSpc>
                <a:spcPct val="90000"/>
              </a:lnSpc>
              <a:buFontTx/>
              <a:buNone/>
            </a:pPr>
            <a:r>
              <a:rPr lang="zh-CN" altLang="en-US" sz="2800" b="1" dirty="0">
                <a:solidFill>
                  <a:srgbClr val="993300"/>
                </a:solidFill>
                <a:latin typeface="宋体" panose="02010600030101010101" pitchFamily="2" charset="-122"/>
                <a:ea typeface="宋体" panose="02010600030101010101" pitchFamily="2" charset="-122"/>
                <a:cs typeface="Times New Roman" panose="02020603050405020304" pitchFamily="18" charset="0"/>
              </a:rPr>
              <a:t>                 哈工大计算学部</a:t>
            </a:r>
            <a:r>
              <a:rPr lang="en-US" altLang="zh-CN" sz="2800" b="1" dirty="0">
                <a:solidFill>
                  <a:srgbClr val="993300"/>
                </a:solidFill>
                <a:latin typeface="宋体" panose="02010600030101010101" pitchFamily="2" charset="-122"/>
                <a:ea typeface="宋体" panose="02010600030101010101" pitchFamily="2" charset="-122"/>
                <a:cs typeface="Times New Roman" panose="02020603050405020304" pitchFamily="18" charset="0"/>
              </a:rPr>
              <a:t>-</a:t>
            </a:r>
            <a:r>
              <a:rPr lang="zh-CN" altLang="en-US" sz="2800" b="1" dirty="0">
                <a:solidFill>
                  <a:srgbClr val="993300"/>
                </a:solidFill>
                <a:latin typeface="宋体" panose="02010600030101010101" pitchFamily="2" charset="-122"/>
                <a:ea typeface="宋体" panose="02010600030101010101" pitchFamily="2" charset="-122"/>
                <a:cs typeface="Times New Roman" panose="02020603050405020304" pitchFamily="18" charset="0"/>
              </a:rPr>
              <a:t>智能软件中心</a:t>
            </a:r>
            <a:endParaRPr lang="zh-CN" altLang="en-US" sz="20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2054" name="Rectangle 2"/>
          <p:cNvSpPr>
            <a:spLocks noGrp="1" noChangeArrowheads="1"/>
          </p:cNvSpPr>
          <p:nvPr>
            <p:ph type="title"/>
          </p:nvPr>
        </p:nvSpPr>
        <p:spPr>
          <a:xfrm>
            <a:off x="2844430" y="914400"/>
            <a:ext cx="6298380" cy="838200"/>
          </a:xfrm>
        </p:spPr>
        <p:txBody>
          <a:bodyPr/>
          <a:lstStyle/>
          <a:p>
            <a:pPr eaLnBrk="1" hangingPunct="1"/>
            <a:r>
              <a:rPr lang="en-US" altLang="zh-CN" sz="2400" u="sng" dirty="0">
                <a:solidFill>
                  <a:srgbClr val="6600FF"/>
                </a:solidFill>
                <a:latin typeface="Times New Roman" panose="02020603050405020304" pitchFamily="18" charset="0"/>
                <a:ea typeface="MS PGothic" panose="020B0600070205080204" pitchFamily="34" charset="-128"/>
                <a:cs typeface="Times New Roman" panose="02020603050405020304" pitchFamily="18" charset="0"/>
              </a:rPr>
              <a:t> </a:t>
            </a:r>
            <a:r>
              <a:rPr lang="zh-CN" altLang="en-US" sz="3600" u="sng" dirty="0">
                <a:solidFill>
                  <a:srgbClr val="6600FF"/>
                </a:solidFill>
                <a:latin typeface="Times New Roman" panose="02020603050405020304" pitchFamily="18" charset="0"/>
                <a:ea typeface="黑体" panose="02010609060101010101" pitchFamily="2" charset="-122"/>
                <a:cs typeface="Times New Roman" panose="02020603050405020304" pitchFamily="18" charset="0"/>
              </a:rPr>
              <a:t>操作系统设计与实现</a:t>
            </a:r>
            <a:endParaRPr lang="zh-CN" altLang="en-US" sz="2400" i="1" dirty="0">
              <a:solidFill>
                <a:srgbClr val="6600FF"/>
              </a:solidFill>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2055" name="Rectangle 8"/>
          <p:cNvSpPr>
            <a:spLocks noChangeArrowheads="1"/>
          </p:cNvSpPr>
          <p:nvPr/>
        </p:nvSpPr>
        <p:spPr bwMode="auto">
          <a:xfrm>
            <a:off x="1668891" y="1825626"/>
            <a:ext cx="9244397" cy="4191000"/>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endParaRPr lang="zh-CN" altLang="en-US" sz="44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521" y="1"/>
            <a:ext cx="10971372" cy="85407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r>
              <a:rPr lang="zh-CN" altLang="en-US" dirty="0">
                <a:latin typeface="宋体" panose="02010600030101010101" pitchFamily="2" charset="-122"/>
                <a:ea typeface="宋体" panose="02010600030101010101" pitchFamily="2" charset="-122"/>
              </a:rPr>
              <a:t>进程控制块比较</a:t>
            </a:r>
          </a:p>
        </p:txBody>
      </p:sp>
      <p:pic>
        <p:nvPicPr>
          <p:cNvPr id="2" name="图片 1"/>
          <p:cNvPicPr>
            <a:picLocks noChangeAspect="1"/>
          </p:cNvPicPr>
          <p:nvPr/>
        </p:nvPicPr>
        <p:blipFill>
          <a:blip r:embed="rId2"/>
          <a:stretch>
            <a:fillRect/>
          </a:stretch>
        </p:blipFill>
        <p:spPr>
          <a:xfrm>
            <a:off x="5240973" y="762636"/>
            <a:ext cx="6949440" cy="3855047"/>
          </a:xfrm>
          <a:prstGeom prst="rect">
            <a:avLst/>
          </a:prstGeom>
          <a:ln>
            <a:solidFill>
              <a:schemeClr val="accent1"/>
            </a:solidFill>
          </a:ln>
        </p:spPr>
      </p:pic>
      <p:sp>
        <p:nvSpPr>
          <p:cNvPr id="3" name="内容占位符 2"/>
          <p:cNvSpPr>
            <a:spLocks noGrp="1"/>
          </p:cNvSpPr>
          <p:nvPr>
            <p:ph idx="1"/>
          </p:nvPr>
        </p:nvSpPr>
        <p:spPr>
          <a:xfrm>
            <a:off x="5760831" y="5230986"/>
            <a:ext cx="5933082" cy="878705"/>
          </a:xfrm>
        </p:spPr>
        <p:txBody>
          <a:bodyPr/>
          <a:lstStyle/>
          <a:p>
            <a:r>
              <a:rPr lang="zh-CN" altLang="en-US" dirty="0"/>
              <a:t>地址管理、资源管理</a:t>
            </a:r>
          </a:p>
        </p:txBody>
      </p:sp>
      <p:pic>
        <p:nvPicPr>
          <p:cNvPr id="4" name="图片 3"/>
          <p:cNvPicPr>
            <a:picLocks noChangeAspect="1"/>
          </p:cNvPicPr>
          <p:nvPr/>
        </p:nvPicPr>
        <p:blipFill>
          <a:blip r:embed="rId3"/>
          <a:stretch>
            <a:fillRect/>
          </a:stretch>
        </p:blipFill>
        <p:spPr>
          <a:xfrm>
            <a:off x="410821" y="835026"/>
            <a:ext cx="4500813" cy="2819114"/>
          </a:xfrm>
          <a:prstGeom prst="rect">
            <a:avLst/>
          </a:prstGeom>
          <a:ln>
            <a:gradFill>
              <a:gsLst>
                <a:gs pos="0">
                  <a:srgbClr val="E30000"/>
                </a:gs>
                <a:gs pos="100000">
                  <a:srgbClr val="760303"/>
                </a:gs>
              </a:gsLst>
            </a:gradFill>
          </a:ln>
        </p:spPr>
      </p:pic>
      <p:pic>
        <p:nvPicPr>
          <p:cNvPr id="5" name="图片 4"/>
          <p:cNvPicPr>
            <a:picLocks noChangeAspect="1"/>
          </p:cNvPicPr>
          <p:nvPr/>
        </p:nvPicPr>
        <p:blipFill>
          <a:blip r:embed="rId4"/>
          <a:stretch>
            <a:fillRect/>
          </a:stretch>
        </p:blipFill>
        <p:spPr>
          <a:xfrm>
            <a:off x="410821" y="3714244"/>
            <a:ext cx="4853510" cy="3033485"/>
          </a:xfrm>
          <a:prstGeom prst="rect">
            <a:avLst/>
          </a:prstGeom>
          <a:ln>
            <a:solidFill>
              <a:schemeClr val="accent1"/>
            </a:solidFill>
          </a:ln>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1068780" y="984250"/>
            <a:ext cx="4595042"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b="1" dirty="0">
                <a:latin typeface="黑体" panose="02010609060101010101" pitchFamily="2" charset="-122"/>
                <a:ea typeface="黑体" panose="02010609060101010101" pitchFamily="2" charset="-122"/>
              </a:rPr>
              <a:t>问题：</a:t>
            </a:r>
            <a:endParaRPr lang="en-US" altLang="zh-CN" sz="2400" b="1" dirty="0">
              <a:latin typeface="黑体" panose="02010609060101010101" pitchFamily="2" charset="-122"/>
              <a:ea typeface="黑体" panose="02010609060101010101" pitchFamily="2" charset="-122"/>
            </a:endParaRPr>
          </a:p>
          <a:p>
            <a:pPr>
              <a:buFont typeface="Monotype Sorts" charset="2"/>
              <a:buNone/>
            </a:pPr>
            <a:r>
              <a:rPr lang="en-US" altLang="zh-CN" sz="2400" b="1" dirty="0">
                <a:latin typeface="黑体" panose="02010609060101010101" pitchFamily="2" charset="-122"/>
                <a:ea typeface="黑体" panose="02010609060101010101" pitchFamily="2" charset="-122"/>
              </a:rPr>
              <a:t>1</a:t>
            </a:r>
            <a:r>
              <a:rPr lang="zh-CN" altLang="en-US" sz="2400" b="1" dirty="0">
                <a:latin typeface="黑体" panose="02010609060101010101" pitchFamily="2" charset="-122"/>
                <a:ea typeface="黑体" panose="02010609060101010101" pitchFamily="2" charset="-122"/>
              </a:rPr>
              <a:t>）</a:t>
            </a:r>
            <a:r>
              <a:rPr lang="zh-CN" altLang="en-US" sz="2400" b="1" dirty="0">
                <a:highlight>
                  <a:srgbClr val="FFFF00"/>
                </a:highlight>
                <a:latin typeface="黑体" panose="02010609060101010101" pitchFamily="2" charset="-122"/>
                <a:ea typeface="黑体" panose="02010609060101010101" pitchFamily="2" charset="-122"/>
              </a:rPr>
              <a:t>多个进程协作完成任务，需要进程间进行通信，如果需要频繁通信</a:t>
            </a:r>
            <a:r>
              <a:rPr lang="zh-CN" altLang="en-US" sz="2400" b="1" dirty="0">
                <a:latin typeface="黑体" panose="02010609060101010101" pitchFamily="2" charset="-122"/>
                <a:ea typeface="黑体" panose="02010609060101010101" pitchFamily="2" charset="-122"/>
              </a:rPr>
              <a:t>？会带来什么问题？</a:t>
            </a:r>
            <a:endParaRPr lang="en-US" altLang="zh-CN" sz="2400" b="1" dirty="0">
              <a:latin typeface="黑体" panose="02010609060101010101" pitchFamily="2" charset="-122"/>
              <a:ea typeface="黑体" panose="02010609060101010101" pitchFamily="2" charset="-122"/>
            </a:endParaRPr>
          </a:p>
          <a:p>
            <a:pPr>
              <a:buFont typeface="Monotype Sorts" charset="2"/>
              <a:buNone/>
            </a:pPr>
            <a:r>
              <a:rPr lang="en-US" altLang="zh-CN" sz="2400" b="1" dirty="0">
                <a:solidFill>
                  <a:srgbClr val="FF0000"/>
                </a:solidFill>
                <a:latin typeface="黑体" panose="02010609060101010101" pitchFamily="2" charset="-122"/>
                <a:ea typeface="黑体" panose="02010609060101010101" pitchFamily="2" charset="-122"/>
              </a:rPr>
              <a:t>——</a:t>
            </a:r>
            <a:r>
              <a:rPr lang="zh-CN" altLang="en-US" sz="2400" b="1" dirty="0">
                <a:solidFill>
                  <a:srgbClr val="FF0000"/>
                </a:solidFill>
                <a:latin typeface="黑体" panose="02010609060101010101" pitchFamily="2" charset="-122"/>
                <a:ea typeface="黑体" panose="02010609060101010101" pitchFamily="2" charset="-122"/>
              </a:rPr>
              <a:t>需要进程间通信，本质是系统调用，需要较多的时间和</a:t>
            </a:r>
            <a:r>
              <a:rPr lang="en-US" altLang="zh-CN" sz="2400" b="1" dirty="0">
                <a:solidFill>
                  <a:srgbClr val="FF0000"/>
                </a:solidFill>
                <a:latin typeface="黑体" panose="02010609060101010101" pitchFamily="2" charset="-122"/>
                <a:ea typeface="黑体" panose="02010609060101010101" pitchFamily="2" charset="-122"/>
              </a:rPr>
              <a:t>CPU</a:t>
            </a:r>
            <a:r>
              <a:rPr lang="zh-CN" altLang="en-US" sz="2400" b="1" dirty="0">
                <a:solidFill>
                  <a:srgbClr val="FF0000"/>
                </a:solidFill>
                <a:latin typeface="黑体" panose="02010609060101010101" pitchFamily="2" charset="-122"/>
                <a:ea typeface="黑体" panose="02010609060101010101" pitchFamily="2" charset="-122"/>
              </a:rPr>
              <a:t>资源开销。</a:t>
            </a:r>
            <a:endParaRPr lang="en-US" altLang="zh-CN" sz="2400" b="1" dirty="0">
              <a:solidFill>
                <a:srgbClr val="FF0000"/>
              </a:solidFill>
              <a:latin typeface="黑体" panose="02010609060101010101" pitchFamily="2" charset="-122"/>
              <a:ea typeface="黑体" panose="02010609060101010101" pitchFamily="2" charset="-122"/>
            </a:endParaRPr>
          </a:p>
          <a:p>
            <a:pPr>
              <a:buFont typeface="Monotype Sorts" charset="2"/>
              <a:buNone/>
            </a:pPr>
            <a:r>
              <a:rPr lang="en-US" altLang="zh-CN" sz="2400" b="1" dirty="0">
                <a:latin typeface="黑体" panose="02010609060101010101" pitchFamily="2" charset="-122"/>
                <a:ea typeface="黑体" panose="02010609060101010101" pitchFamily="2" charset="-122"/>
              </a:rPr>
              <a:t>2</a:t>
            </a:r>
            <a:r>
              <a:rPr lang="zh-CN" altLang="en-US" sz="2400" b="1" dirty="0">
                <a:latin typeface="黑体" panose="02010609060101010101" pitchFamily="2" charset="-122"/>
                <a:ea typeface="黑体" panose="02010609060101010101" pitchFamily="2" charset="-122"/>
              </a:rPr>
              <a:t>）</a:t>
            </a:r>
            <a:r>
              <a:rPr lang="zh-CN" altLang="en-US" sz="2400" b="1" dirty="0">
                <a:highlight>
                  <a:srgbClr val="FFFF00"/>
                </a:highlight>
                <a:latin typeface="黑体" panose="02010609060101010101" pitchFamily="2" charset="-122"/>
                <a:ea typeface="黑体" panose="02010609060101010101" pitchFamily="2" charset="-122"/>
              </a:rPr>
              <a:t>进程切换开销如何</a:t>
            </a:r>
            <a:r>
              <a:rPr lang="zh-CN" altLang="en-US" sz="2400" b="1" dirty="0">
                <a:latin typeface="黑体" panose="02010609060101010101" pitchFamily="2" charset="-122"/>
                <a:ea typeface="黑体" panose="02010609060101010101" pitchFamily="2" charset="-122"/>
              </a:rPr>
              <a:t>？考虑进程切换需要切换什么？</a:t>
            </a:r>
            <a:endParaRPr lang="en-US" altLang="zh-CN" sz="2400" b="1" dirty="0">
              <a:latin typeface="黑体" panose="02010609060101010101" pitchFamily="2" charset="-122"/>
              <a:ea typeface="黑体" panose="02010609060101010101" pitchFamily="2" charset="-122"/>
            </a:endParaRPr>
          </a:p>
          <a:p>
            <a:pPr>
              <a:buNone/>
            </a:pPr>
            <a:r>
              <a:rPr lang="en-US" altLang="zh-CN" sz="2400" b="1" dirty="0">
                <a:solidFill>
                  <a:srgbClr val="FF0000"/>
                </a:solidFill>
                <a:latin typeface="黑体" panose="02010609060101010101" pitchFamily="2" charset="-122"/>
                <a:ea typeface="黑体" panose="02010609060101010101" pitchFamily="2" charset="-122"/>
              </a:rPr>
              <a:t>——</a:t>
            </a:r>
            <a:r>
              <a:rPr lang="zh-CN" altLang="en-US" sz="2400" b="1" dirty="0">
                <a:solidFill>
                  <a:srgbClr val="FF0000"/>
                </a:solidFill>
                <a:highlight>
                  <a:srgbClr val="FFFF00"/>
                </a:highlight>
                <a:latin typeface="黑体" panose="02010609060101010101" pitchFamily="2" charset="-122"/>
                <a:ea typeface="黑体" panose="02010609060101010101" pitchFamily="2" charset="-122"/>
              </a:rPr>
              <a:t>资源、内存、寄存器</a:t>
            </a:r>
            <a:endParaRPr lang="zh-CN" altLang="en-US" sz="1800" b="1" dirty="0">
              <a:solidFill>
                <a:srgbClr val="FF0000"/>
              </a:solidFill>
              <a:highlight>
                <a:srgbClr val="FFFF00"/>
              </a:highlight>
              <a:latin typeface="黑体" panose="02010609060101010101" pitchFamily="2" charset="-122"/>
              <a:ea typeface="黑体" panose="02010609060101010101" pitchFamily="2" charset="-122"/>
            </a:endParaRPr>
          </a:p>
        </p:txBody>
      </p:sp>
      <p:sp>
        <p:nvSpPr>
          <p:cNvPr id="5" name="Rectangle 2"/>
          <p:cNvSpPr txBox="1">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eaLnBrk="1" hangingPunct="1"/>
            <a:r>
              <a:rPr lang="en-US" altLang="zh-CN" dirty="0">
                <a:latin typeface="黑体" panose="02010609060101010101" pitchFamily="2" charset="-122"/>
                <a:ea typeface="黑体" panose="02010609060101010101" pitchFamily="2" charset="-122"/>
              </a:rPr>
              <a:t>4.1 </a:t>
            </a:r>
            <a:r>
              <a:rPr lang="zh-CN" altLang="en-US" dirty="0">
                <a:latin typeface="黑体" panose="02010609060101010101" pitchFamily="2" charset="-122"/>
                <a:ea typeface="黑体" panose="02010609060101010101" pitchFamily="2" charset="-122"/>
              </a:rPr>
              <a:t>线程的引入</a:t>
            </a:r>
            <a:br>
              <a:rPr lang="en-US" altLang="zh-CN" dirty="0">
                <a:latin typeface="黑体" panose="02010609060101010101" pitchFamily="2" charset="-122"/>
                <a:ea typeface="黑体" panose="02010609060101010101" pitchFamily="2" charset="-122"/>
              </a:rPr>
            </a:br>
            <a:r>
              <a:rPr lang="zh-CN" altLang="en-US" sz="2000" dirty="0">
                <a:latin typeface="黑体" panose="02010609060101010101" pitchFamily="2" charset="-122"/>
                <a:ea typeface="黑体" panose="02010609060101010101" pitchFamily="2" charset="-122"/>
              </a:rPr>
              <a:t>回顾</a:t>
            </a:r>
            <a:r>
              <a:rPr lang="en-US" altLang="zh-CN" sz="2000" dirty="0">
                <a:latin typeface="黑体" panose="02010609060101010101" pitchFamily="2" charset="-122"/>
                <a:ea typeface="黑体" panose="02010609060101010101" pitchFamily="2" charset="-122"/>
              </a:rPr>
              <a:t> </a:t>
            </a:r>
            <a:r>
              <a:rPr lang="zh-CN" altLang="en-US" sz="2000" dirty="0">
                <a:latin typeface="黑体" panose="02010609060101010101" pitchFamily="2" charset="-122"/>
                <a:ea typeface="黑体" panose="02010609060101010101" pitchFamily="2" charset="-122"/>
              </a:rPr>
              <a:t>进程</a:t>
            </a:r>
          </a:p>
        </p:txBody>
      </p:sp>
      <p:pic>
        <p:nvPicPr>
          <p:cNvPr id="2" name="图片 1"/>
          <p:cNvPicPr>
            <a:picLocks noChangeAspect="1"/>
          </p:cNvPicPr>
          <p:nvPr/>
        </p:nvPicPr>
        <p:blipFill>
          <a:blip r:embed="rId3"/>
          <a:stretch>
            <a:fillRect/>
          </a:stretch>
        </p:blipFill>
        <p:spPr>
          <a:xfrm>
            <a:off x="5948131" y="1031341"/>
            <a:ext cx="5276240" cy="554884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anim calcmode="lin" valueType="num">
                                      <p:cBhvr additive="base">
                                        <p:cTn id="7"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anim calcmode="lin" valueType="num">
                                      <p:cBhvr additive="base">
                                        <p:cTn id="19"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4" end="4"/>
                                            </p:txEl>
                                          </p:spTgt>
                                        </p:tgtEl>
                                        <p:attrNameLst>
                                          <p:attrName>style.visibility</p:attrName>
                                        </p:attrNameLst>
                                      </p:cBhvr>
                                      <p:to>
                                        <p:strVal val="visible"/>
                                      </p:to>
                                    </p:set>
                                    <p:anim calcmode="lin" valueType="num">
                                      <p:cBhvr additive="base">
                                        <p:cTn id="25"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2192582" y="277813"/>
            <a:ext cx="8505777" cy="576262"/>
          </a:xfrm>
        </p:spPr>
        <p:txBody>
          <a:bodyPr/>
          <a:lstStyle/>
          <a:p>
            <a:pPr eaLnBrk="1" hangingPunct="1"/>
            <a:r>
              <a:rPr lang="en-US" altLang="zh-CN" dirty="0">
                <a:latin typeface="黑体" panose="02010609060101010101" pitchFamily="2" charset="-122"/>
                <a:ea typeface="黑体" panose="02010609060101010101" pitchFamily="2" charset="-122"/>
              </a:rPr>
              <a:t>4.1 </a:t>
            </a:r>
            <a:r>
              <a:rPr lang="zh-CN" altLang="en-US" dirty="0">
                <a:latin typeface="黑体" panose="02010609060101010101" pitchFamily="2" charset="-122"/>
                <a:ea typeface="黑体" panose="02010609060101010101" pitchFamily="2" charset="-122"/>
              </a:rPr>
              <a:t>线程的引入</a:t>
            </a:r>
            <a:br>
              <a:rPr lang="en-US" altLang="zh-CN" dirty="0">
                <a:latin typeface="黑体" panose="02010609060101010101" pitchFamily="2" charset="-122"/>
                <a:ea typeface="黑体" panose="02010609060101010101" pitchFamily="2" charset="-122"/>
              </a:rPr>
            </a:br>
            <a:r>
              <a:rPr lang="zh-CN" altLang="en-US" sz="2400" dirty="0">
                <a:latin typeface="黑体" panose="02010609060101010101" pitchFamily="2" charset="-122"/>
                <a:ea typeface="黑体" panose="02010609060101010101" pitchFamily="2" charset="-122"/>
              </a:rPr>
              <a:t>计算机硬件体系结构</a:t>
            </a:r>
          </a:p>
        </p:txBody>
      </p:sp>
      <p:sp>
        <p:nvSpPr>
          <p:cNvPr id="31747" name="Rectangle 3"/>
          <p:cNvSpPr>
            <a:spLocks noChangeArrowheads="1"/>
          </p:cNvSpPr>
          <p:nvPr/>
        </p:nvSpPr>
        <p:spPr bwMode="auto">
          <a:xfrm>
            <a:off x="1068779" y="984250"/>
            <a:ext cx="10383015"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endParaRPr lang="zh-CN" altLang="en-US" sz="2400" dirty="0"/>
          </a:p>
        </p:txBody>
      </p:sp>
      <p:pic>
        <p:nvPicPr>
          <p:cNvPr id="5" name="图片 1"/>
          <p:cNvPicPr>
            <a:picLocks noChangeAspect="1"/>
          </p:cNvPicPr>
          <p:nvPr/>
        </p:nvPicPr>
        <p:blipFill rotWithShape="1">
          <a:blip r:embed="rId3">
            <a:extLst>
              <a:ext uri="{28A0092B-C50C-407E-A947-70E740481C1C}">
                <a14:useLocalDpi xmlns:a14="http://schemas.microsoft.com/office/drawing/2010/main" val="0"/>
              </a:ext>
            </a:extLst>
          </a:blip>
          <a:srcRect r="5328"/>
          <a:stretch>
            <a:fillRect/>
          </a:stretch>
        </p:blipFill>
        <p:spPr bwMode="auto">
          <a:xfrm>
            <a:off x="685555" y="1492162"/>
            <a:ext cx="5158099" cy="2830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3"/>
          <p:cNvSpPr>
            <a:spLocks noChangeArrowheads="1"/>
          </p:cNvSpPr>
          <p:nvPr/>
        </p:nvSpPr>
        <p:spPr bwMode="auto">
          <a:xfrm>
            <a:off x="1829157" y="1071334"/>
            <a:ext cx="1627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dirty="0">
                <a:latin typeface="宋体" panose="02010600030101010101" pitchFamily="2" charset="-122"/>
                <a:ea typeface="宋体" panose="02010600030101010101" pitchFamily="2" charset="-122"/>
              </a:rPr>
              <a:t>多处理器</a:t>
            </a:r>
            <a:endParaRPr lang="zh-CN" altLang="en-US" dirty="0">
              <a:latin typeface="宋体" panose="02010600030101010101" pitchFamily="2" charset="-122"/>
              <a:ea typeface="宋体" panose="02010600030101010101" pitchFamily="2" charset="-122"/>
            </a:endParaRPr>
          </a:p>
        </p:txBody>
      </p:sp>
      <p:sp>
        <p:nvSpPr>
          <p:cNvPr id="7" name="矩形 63"/>
          <p:cNvSpPr>
            <a:spLocks noChangeArrowheads="1"/>
          </p:cNvSpPr>
          <p:nvPr/>
        </p:nvSpPr>
        <p:spPr bwMode="auto">
          <a:xfrm>
            <a:off x="8865200" y="1132566"/>
            <a:ext cx="90601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b="1" dirty="0">
                <a:latin typeface="宋体" panose="02010600030101010101" pitchFamily="2" charset="-122"/>
                <a:ea typeface="宋体" panose="02010600030101010101" pitchFamily="2" charset="-122"/>
              </a:rPr>
              <a:t>多核</a:t>
            </a:r>
          </a:p>
        </p:txBody>
      </p:sp>
      <p:pic>
        <p:nvPicPr>
          <p:cNvPr id="8" name="图片 2"/>
          <p:cNvPicPr>
            <a:picLocks noChangeAspect="1"/>
          </p:cNvPicPr>
          <p:nvPr/>
        </p:nvPicPr>
        <p:blipFill rotWithShape="1">
          <a:blip r:embed="rId4">
            <a:extLst>
              <a:ext uri="{28A0092B-C50C-407E-A947-70E740481C1C}">
                <a14:useLocalDpi xmlns:a14="http://schemas.microsoft.com/office/drawing/2010/main" val="0"/>
              </a:ext>
            </a:extLst>
          </a:blip>
          <a:srcRect r="6150"/>
          <a:stretch>
            <a:fillRect/>
          </a:stretch>
        </p:blipFill>
        <p:spPr bwMode="auto">
          <a:xfrm>
            <a:off x="6716212" y="1592464"/>
            <a:ext cx="4987124" cy="2760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a:extLst>
              <a:ext uri="{FF2B5EF4-FFF2-40B4-BE49-F238E27FC236}">
                <a16:creationId xmlns:a16="http://schemas.microsoft.com/office/drawing/2014/main" id="{6E3AB2C5-E8A0-AEB9-64E1-51DDAB9FF753}"/>
              </a:ext>
            </a:extLst>
          </p:cNvPr>
          <p:cNvGrpSpPr/>
          <p:nvPr/>
        </p:nvGrpSpPr>
        <p:grpSpPr>
          <a:xfrm>
            <a:off x="5946527" y="2593940"/>
            <a:ext cx="574920" cy="279720"/>
            <a:chOff x="5946527" y="2593940"/>
            <a:chExt cx="574920" cy="27972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DF19F2AA-02F4-7F24-CAC4-81B377F752C3}"/>
                    </a:ext>
                  </a:extLst>
                </p14:cNvPr>
                <p14:cNvContentPartPr/>
                <p14:nvPr/>
              </p14:nvContentPartPr>
              <p14:xfrm>
                <a:off x="5946527" y="2748740"/>
                <a:ext cx="428040" cy="44280"/>
              </p14:xfrm>
            </p:contentPart>
          </mc:Choice>
          <mc:Fallback xmlns="">
            <p:pic>
              <p:nvPicPr>
                <p:cNvPr id="2" name="墨迹 1">
                  <a:extLst>
                    <a:ext uri="{FF2B5EF4-FFF2-40B4-BE49-F238E27FC236}">
                      <a16:creationId xmlns:a16="http://schemas.microsoft.com/office/drawing/2014/main" id="{DF19F2AA-02F4-7F24-CAC4-81B377F752C3}"/>
                    </a:ext>
                  </a:extLst>
                </p:cNvPr>
                <p:cNvPicPr/>
                <p:nvPr/>
              </p:nvPicPr>
              <p:blipFill>
                <a:blip r:embed="rId6"/>
                <a:stretch>
                  <a:fillRect/>
                </a:stretch>
              </p:blipFill>
              <p:spPr>
                <a:xfrm>
                  <a:off x="5937887" y="2740100"/>
                  <a:ext cx="4456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8FDBB3C2-31D2-84A1-0A2C-4C0F72F05B89}"/>
                    </a:ext>
                  </a:extLst>
                </p14:cNvPr>
                <p14:cNvContentPartPr/>
                <p14:nvPr/>
              </p14:nvContentPartPr>
              <p14:xfrm>
                <a:off x="6308327" y="2593940"/>
                <a:ext cx="213120" cy="279720"/>
              </p14:xfrm>
            </p:contentPart>
          </mc:Choice>
          <mc:Fallback xmlns="">
            <p:pic>
              <p:nvPicPr>
                <p:cNvPr id="3" name="墨迹 2">
                  <a:extLst>
                    <a:ext uri="{FF2B5EF4-FFF2-40B4-BE49-F238E27FC236}">
                      <a16:creationId xmlns:a16="http://schemas.microsoft.com/office/drawing/2014/main" id="{8FDBB3C2-31D2-84A1-0A2C-4C0F72F05B89}"/>
                    </a:ext>
                  </a:extLst>
                </p:cNvPr>
                <p:cNvPicPr/>
                <p:nvPr/>
              </p:nvPicPr>
              <p:blipFill>
                <a:blip r:embed="rId8"/>
                <a:stretch>
                  <a:fillRect/>
                </a:stretch>
              </p:blipFill>
              <p:spPr>
                <a:xfrm>
                  <a:off x="6299327" y="2585300"/>
                  <a:ext cx="230760" cy="297360"/>
                </a:xfrm>
                <a:prstGeom prst="rect">
                  <a:avLst/>
                </a:prstGeom>
              </p:spPr>
            </p:pic>
          </mc:Fallback>
        </mc:AlternateContent>
      </p:grpSp>
      <p:sp>
        <p:nvSpPr>
          <p:cNvPr id="10" name="文本框 9">
            <a:extLst>
              <a:ext uri="{FF2B5EF4-FFF2-40B4-BE49-F238E27FC236}">
                <a16:creationId xmlns:a16="http://schemas.microsoft.com/office/drawing/2014/main" id="{E2A83744-0158-C91C-857E-57EEA552F46F}"/>
              </a:ext>
            </a:extLst>
          </p:cNvPr>
          <p:cNvSpPr txBox="1"/>
          <p:nvPr/>
        </p:nvSpPr>
        <p:spPr>
          <a:xfrm>
            <a:off x="487077" y="4435735"/>
            <a:ext cx="11481403" cy="2308324"/>
          </a:xfrm>
          <a:prstGeom prst="rect">
            <a:avLst/>
          </a:prstGeom>
          <a:noFill/>
        </p:spPr>
        <p:txBody>
          <a:bodyPr wrap="square">
            <a:spAutoFit/>
          </a:bodyPr>
          <a:lstStyle/>
          <a:p>
            <a:r>
              <a:rPr lang="zh-CN" altLang="en-US" sz="1600" b="1" dirty="0">
                <a:latin typeface="宋体" panose="02010600030101010101" pitchFamily="2" charset="-122"/>
                <a:ea typeface="宋体" panose="02010600030101010101" pitchFamily="2" charset="-122"/>
              </a:rPr>
              <a:t>现在</a:t>
            </a:r>
            <a:r>
              <a:rPr lang="en-US" altLang="zh-CN" sz="1600" b="1" dirty="0">
                <a:latin typeface="宋体" panose="02010600030101010101" pitchFamily="2" charset="-122"/>
                <a:ea typeface="宋体" panose="02010600030101010101" pitchFamily="2" charset="-122"/>
              </a:rPr>
              <a:t>CPU</a:t>
            </a:r>
            <a:r>
              <a:rPr lang="zh-CN" altLang="en-US" sz="1600" b="1" dirty="0">
                <a:latin typeface="宋体" panose="02010600030101010101" pitchFamily="2" charset="-122"/>
                <a:ea typeface="宋体" panose="02010600030101010101" pitchFamily="2" charset="-122"/>
              </a:rPr>
              <a:t>已经达到物理极限，被</a:t>
            </a:r>
            <a:r>
              <a:rPr lang="en-US" altLang="zh-CN" sz="1600" b="1" dirty="0">
                <a:latin typeface="宋体" panose="02010600030101010101" pitchFamily="2" charset="-122"/>
                <a:ea typeface="宋体" panose="02010600030101010101" pitchFamily="2" charset="-122"/>
              </a:rPr>
              <a:t>4GHz</a:t>
            </a:r>
            <a:r>
              <a:rPr lang="zh-CN" altLang="en-US" sz="1600" b="1" dirty="0">
                <a:latin typeface="宋体" panose="02010600030101010101" pitchFamily="2" charset="-122"/>
                <a:ea typeface="宋体" panose="02010600030101010101" pitchFamily="2" charset="-122"/>
              </a:rPr>
              <a:t>所限制，于是开始通过增加</a:t>
            </a:r>
            <a:r>
              <a:rPr lang="en-US" altLang="zh-CN" sz="1600" b="1" dirty="0">
                <a:latin typeface="宋体" panose="02010600030101010101" pitchFamily="2" charset="-122"/>
                <a:ea typeface="宋体" panose="02010600030101010101" pitchFamily="2" charset="-122"/>
              </a:rPr>
              <a:t>CPU</a:t>
            </a:r>
            <a:r>
              <a:rPr lang="zh-CN" altLang="en-US" sz="1600" b="1" dirty="0">
                <a:latin typeface="宋体" panose="02010600030101010101" pitchFamily="2" charset="-122"/>
                <a:ea typeface="宋体" panose="02010600030101010101" pitchFamily="2" charset="-122"/>
              </a:rPr>
              <a:t>数量来提高计算机速度。</a:t>
            </a:r>
            <a:br>
              <a:rPr lang="zh-CN" altLang="en-US" sz="1600" b="1" dirty="0">
                <a:latin typeface="宋体" panose="02010600030101010101" pitchFamily="2" charset="-122"/>
                <a:ea typeface="宋体" panose="02010600030101010101" pitchFamily="2" charset="-122"/>
              </a:rPr>
            </a:br>
            <a:r>
              <a:rPr lang="zh-CN" altLang="en-US" sz="1600" b="1" dirty="0">
                <a:latin typeface="宋体" panose="02010600030101010101" pitchFamily="2" charset="-122"/>
                <a:ea typeface="宋体" panose="02010600030101010101" pitchFamily="2" charset="-122"/>
              </a:rPr>
              <a:t>对称多处理器（</a:t>
            </a:r>
            <a:r>
              <a:rPr lang="en-US" altLang="zh-CN" sz="1600" b="1" dirty="0">
                <a:latin typeface="宋体" panose="02010600030101010101" pitchFamily="2" charset="-122"/>
                <a:ea typeface="宋体" panose="02010600030101010101" pitchFamily="2" charset="-122"/>
              </a:rPr>
              <a:t>SMP</a:t>
            </a:r>
            <a:r>
              <a:rPr lang="zh-CN" altLang="en-US" sz="1600" b="1" dirty="0">
                <a:latin typeface="宋体" panose="02010600030101010101" pitchFamily="2" charset="-122"/>
                <a:ea typeface="宋体" panose="02010600030101010101" pitchFamily="2" charset="-122"/>
              </a:rPr>
              <a:t>）：</a:t>
            </a:r>
            <a:br>
              <a:rPr lang="zh-CN" altLang="en-US" sz="1600" b="1" dirty="0">
                <a:latin typeface="宋体" panose="02010600030101010101" pitchFamily="2" charset="-122"/>
                <a:ea typeface="宋体" panose="02010600030101010101" pitchFamily="2" charset="-122"/>
              </a:rPr>
            </a:br>
            <a:r>
              <a:rPr lang="zh-CN" altLang="en-US" sz="1600" b="1" dirty="0">
                <a:latin typeface="宋体" panose="02010600030101010101" pitchFamily="2" charset="-122"/>
                <a:ea typeface="宋体" panose="02010600030101010101" pitchFamily="2" charset="-122"/>
              </a:rPr>
              <a:t>每个</a:t>
            </a:r>
            <a:r>
              <a:rPr lang="en-US" altLang="zh-CN" sz="1600" b="1" dirty="0">
                <a:latin typeface="宋体" panose="02010600030101010101" pitchFamily="2" charset="-122"/>
                <a:ea typeface="宋体" panose="02010600030101010101" pitchFamily="2" charset="-122"/>
              </a:rPr>
              <a:t>CPU</a:t>
            </a:r>
            <a:r>
              <a:rPr lang="zh-CN" altLang="en-US" sz="1600" b="1" dirty="0">
                <a:latin typeface="宋体" panose="02010600030101010101" pitchFamily="2" charset="-122"/>
                <a:ea typeface="宋体" panose="02010600030101010101" pitchFamily="2" charset="-122"/>
              </a:rPr>
              <a:t>在系统中所处的地位和所发挥的功能是一样，是相互对称的。但在处理程序时，我们并不能把他们分成若干个不相干的子问题，所以，使得多处理器速度实际提高得并没有理论上那么高。当对于相互独立的问题，多处理器就能最大效能的发挥威力了（比如：大型数据库</a:t>
            </a:r>
            <a:r>
              <a:rPr lang="en-US" altLang="zh-CN" sz="1600" b="1" dirty="0">
                <a:latin typeface="宋体" panose="02010600030101010101" pitchFamily="2" charset="-122"/>
                <a:ea typeface="宋体" panose="02010600030101010101" pitchFamily="2" charset="-122"/>
              </a:rPr>
              <a:t>,</a:t>
            </a:r>
            <a:r>
              <a:rPr lang="zh-CN" altLang="en-US" sz="1600" b="1" dirty="0">
                <a:latin typeface="宋体" panose="02010600030101010101" pitchFamily="2" charset="-122"/>
                <a:ea typeface="宋体" panose="02010600030101010101" pitchFamily="2" charset="-122"/>
              </a:rPr>
              <a:t>网络服务等）。</a:t>
            </a:r>
          </a:p>
          <a:p>
            <a:r>
              <a:rPr lang="zh-CN" altLang="en-US" sz="1600" b="1" dirty="0">
                <a:latin typeface="宋体" panose="02010600030101010101" pitchFamily="2" charset="-122"/>
                <a:ea typeface="宋体" panose="02010600030101010101" pitchFamily="2" charset="-122"/>
              </a:rPr>
              <a:t>多核处理器：</a:t>
            </a:r>
            <a:br>
              <a:rPr lang="zh-CN" altLang="en-US" sz="1600" b="1" dirty="0">
                <a:latin typeface="宋体" panose="02010600030101010101" pitchFamily="2" charset="-122"/>
                <a:ea typeface="宋体" panose="02010600030101010101" pitchFamily="2" charset="-122"/>
              </a:rPr>
            </a:br>
            <a:r>
              <a:rPr lang="zh-CN" altLang="en-US" sz="1600" b="1" dirty="0">
                <a:latin typeface="宋体" panose="02010600030101010101" pitchFamily="2" charset="-122"/>
                <a:ea typeface="宋体" panose="02010600030101010101" pitchFamily="2" charset="-122"/>
              </a:rPr>
              <a:t>其实际上是</a:t>
            </a:r>
            <a:r>
              <a:rPr lang="en-US" altLang="zh-CN" sz="1600" b="1" dirty="0">
                <a:latin typeface="宋体" panose="02010600030101010101" pitchFamily="2" charset="-122"/>
                <a:ea typeface="宋体" panose="02010600030101010101" pitchFamily="2" charset="-122"/>
              </a:rPr>
              <a:t>(SMP)</a:t>
            </a:r>
            <a:r>
              <a:rPr lang="zh-CN" altLang="en-US" sz="1600" b="1" dirty="0">
                <a:latin typeface="宋体" panose="02010600030101010101" pitchFamily="2" charset="-122"/>
                <a:ea typeface="宋体" panose="02010600030101010101" pitchFamily="2" charset="-122"/>
              </a:rPr>
              <a:t>的简化版，思想是将多个处理器合并在一起打包出售，它们之间共享比较昂贵的缓存部件，只保留了多个核心。在逻辑上看，它们和</a:t>
            </a:r>
            <a:r>
              <a:rPr lang="en-US" altLang="zh-CN" sz="1600" b="1" dirty="0">
                <a:latin typeface="宋体" panose="02010600030101010101" pitchFamily="2" charset="-122"/>
                <a:ea typeface="宋体" panose="02010600030101010101" pitchFamily="2" charset="-122"/>
              </a:rPr>
              <a:t>SMP</a:t>
            </a:r>
            <a:r>
              <a:rPr lang="zh-CN" altLang="en-US" sz="1600" b="1" dirty="0">
                <a:latin typeface="宋体" panose="02010600030101010101" pitchFamily="2" charset="-122"/>
                <a:ea typeface="宋体" panose="02010600030101010101" pitchFamily="2" charset="-122"/>
              </a:rPr>
              <a:t>完全相同。</a:t>
            </a:r>
          </a:p>
          <a:p>
            <a:r>
              <a:rPr lang="zh-CN" altLang="en-US" sz="1600" b="1" dirty="0">
                <a:latin typeface="宋体" panose="02010600030101010101" pitchFamily="2" charset="-122"/>
                <a:ea typeface="宋体" panose="02010600030101010101" pitchFamily="2" charset="-122"/>
              </a:rPr>
              <a:t>对称处理器由于造价比较高昂，主要用在商用电脑上，对于个人电脑，主要是多核处理器。</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07934" y="1019176"/>
            <a:ext cx="5701558" cy="447675"/>
          </a:xfrm>
        </p:spPr>
        <p:txBody>
          <a:bodyPr/>
          <a:lstStyle/>
          <a:p>
            <a:r>
              <a:rPr lang="zh-CN" altLang="en-US" sz="2400" dirty="0">
                <a:latin typeface="宋体" panose="02010600030101010101" pitchFamily="2" charset="-122"/>
                <a:ea typeface="宋体" panose="02010600030101010101" pitchFamily="2" charset="-122"/>
              </a:rPr>
              <a:t>再看看</a:t>
            </a:r>
            <a:r>
              <a:rPr lang="en-US" altLang="zh-CN" sz="2400" dirty="0">
                <a:latin typeface="宋体" panose="02010600030101010101" pitchFamily="2" charset="-122"/>
                <a:ea typeface="宋体" panose="02010600030101010101" pitchFamily="2" charset="-122"/>
              </a:rPr>
              <a:t>IE</a:t>
            </a:r>
            <a:r>
              <a:rPr lang="zh-CN" altLang="en-US" sz="2400" dirty="0">
                <a:latin typeface="宋体" panose="02010600030101010101" pitchFamily="2" charset="-122"/>
                <a:ea typeface="宋体" panose="02010600030101010101" pitchFamily="2" charset="-122"/>
              </a:rPr>
              <a:t>浏览器的工作过程</a:t>
            </a:r>
            <a:endParaRPr lang="en-US" altLang="zh-CN" sz="2400" dirty="0">
              <a:latin typeface="宋体" panose="02010600030101010101" pitchFamily="2" charset="-122"/>
              <a:ea typeface="宋体" panose="02010600030101010101" pitchFamily="2" charset="-122"/>
            </a:endParaRPr>
          </a:p>
        </p:txBody>
      </p:sp>
      <p:sp>
        <p:nvSpPr>
          <p:cNvPr id="338948" name="Rectangle 4"/>
          <p:cNvSpPr>
            <a:spLocks noChangeArrowheads="1"/>
          </p:cNvSpPr>
          <p:nvPr/>
        </p:nvSpPr>
        <p:spPr bwMode="auto">
          <a:xfrm>
            <a:off x="816927" y="1497013"/>
            <a:ext cx="360844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FF0000"/>
                </a:solidFill>
                <a:ea typeface="宋体" panose="02010600030101010101" pitchFamily="2" charset="-122"/>
                <a:sym typeface="Symbol" panose="05050102010706020507" pitchFamily="18" charset="2"/>
              </a:rPr>
              <a:t>访问一个网页</a:t>
            </a:r>
            <a:endParaRPr lang="zh-CN" altLang="zh-CN" sz="2400" b="1" dirty="0">
              <a:solidFill>
                <a:srgbClr val="FF0000"/>
              </a:solidFill>
              <a:ea typeface="宋体" panose="02010600030101010101" pitchFamily="2" charset="-122"/>
              <a:sym typeface="Symbol" panose="05050102010706020507" pitchFamily="18" charset="2"/>
            </a:endParaRPr>
          </a:p>
        </p:txBody>
      </p:sp>
      <p:sp>
        <p:nvSpPr>
          <p:cNvPr id="5124" name="Rectangle 6"/>
          <p:cNvSpPr>
            <a:spLocks noChangeArrowheads="1"/>
          </p:cNvSpPr>
          <p:nvPr/>
        </p:nvSpPr>
        <p:spPr bwMode="auto">
          <a:xfrm>
            <a:off x="533331" y="2068514"/>
            <a:ext cx="847403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90000"/>
              </a:lnSpc>
              <a:spcBef>
                <a:spcPct val="0"/>
              </a:spcBef>
              <a:buClr>
                <a:srgbClr val="008000"/>
              </a:buClr>
              <a:buFont typeface="Wingdings" panose="05000000000000000000" pitchFamily="2" charset="2"/>
              <a:buChar char="n"/>
            </a:pPr>
            <a:r>
              <a:rPr kumimoji="0" lang="zh-CN" altLang="en-US" sz="2000" b="1" dirty="0">
                <a:latin typeface="Arial" panose="020B0604020202020204" pitchFamily="34" charset="0"/>
                <a:ea typeface="宋体" panose="02010600030101010101" pitchFamily="2" charset="-122"/>
              </a:rPr>
              <a:t>  从</a:t>
            </a:r>
            <a:r>
              <a:rPr kumimoji="0" lang="en-US" altLang="zh-CN" sz="2000" b="1" dirty="0">
                <a:latin typeface="Arial" panose="020B0604020202020204" pitchFamily="34" charset="0"/>
                <a:ea typeface="宋体" panose="02010600030101010101" pitchFamily="2" charset="-122"/>
              </a:rPr>
              <a:t>Web</a:t>
            </a:r>
            <a:r>
              <a:rPr kumimoji="0" lang="zh-CN" altLang="en-US" sz="2000" b="1" dirty="0">
                <a:latin typeface="Arial" panose="020B0604020202020204" pitchFamily="34" charset="0"/>
                <a:ea typeface="宋体" panose="02010600030101010101" pitchFamily="2" charset="-122"/>
              </a:rPr>
              <a:t>服务器接收数据（主要网卡工作）</a:t>
            </a:r>
          </a:p>
          <a:p>
            <a:pPr lvl="1" eaLnBrk="1" hangingPunct="1">
              <a:lnSpc>
                <a:spcPct val="140000"/>
              </a:lnSpc>
              <a:spcBef>
                <a:spcPct val="0"/>
              </a:spcBef>
              <a:buClr>
                <a:srgbClr val="008000"/>
              </a:buClr>
              <a:buFont typeface="Wingdings" panose="05000000000000000000" pitchFamily="2" charset="2"/>
              <a:buChar char="n"/>
            </a:pPr>
            <a:r>
              <a:rPr kumimoji="0" lang="zh-CN" altLang="en-US" sz="2000" b="1" dirty="0">
                <a:latin typeface="Verdana" panose="020B0604030504040204" pitchFamily="34" charset="0"/>
                <a:ea typeface="宋体" panose="02010600030101010101" pitchFamily="2" charset="-122"/>
              </a:rPr>
              <a:t>  显示文本信息（普通</a:t>
            </a:r>
            <a:r>
              <a:rPr kumimoji="0" lang="en-US" altLang="zh-CN" sz="2000" b="1" dirty="0">
                <a:latin typeface="Verdana" panose="020B0604030504040204" pitchFamily="34" charset="0"/>
                <a:ea typeface="宋体" panose="02010600030101010101" pitchFamily="2" charset="-122"/>
              </a:rPr>
              <a:t>Tag</a:t>
            </a:r>
            <a:r>
              <a:rPr kumimoji="0" lang="zh-CN" altLang="en-US" sz="2000" b="1" dirty="0">
                <a:latin typeface="Verdana" panose="020B0604030504040204" pitchFamily="34" charset="0"/>
                <a:ea typeface="宋体" panose="02010600030101010101" pitchFamily="2" charset="-122"/>
              </a:rPr>
              <a:t>）</a:t>
            </a:r>
          </a:p>
          <a:p>
            <a:pPr lvl="1" eaLnBrk="1" hangingPunct="1">
              <a:lnSpc>
                <a:spcPct val="140000"/>
              </a:lnSpc>
              <a:spcBef>
                <a:spcPct val="0"/>
              </a:spcBef>
              <a:buClr>
                <a:srgbClr val="008000"/>
              </a:buClr>
              <a:buFont typeface="Wingdings" panose="05000000000000000000" pitchFamily="2" charset="2"/>
              <a:buChar char="n"/>
            </a:pPr>
            <a:r>
              <a:rPr kumimoji="0" lang="zh-CN" altLang="en-US" sz="2000" b="1" dirty="0">
                <a:latin typeface="Verdana" panose="020B0604030504040204" pitchFamily="34" charset="0"/>
                <a:ea typeface="宋体" panose="02010600030101010101" pitchFamily="2" charset="-122"/>
              </a:rPr>
              <a:t>  解压缩图片、音视频</a:t>
            </a:r>
          </a:p>
          <a:p>
            <a:pPr lvl="1" eaLnBrk="1" hangingPunct="1">
              <a:lnSpc>
                <a:spcPct val="140000"/>
              </a:lnSpc>
              <a:spcBef>
                <a:spcPct val="0"/>
              </a:spcBef>
              <a:buClr>
                <a:srgbClr val="008000"/>
              </a:buClr>
              <a:buFont typeface="Wingdings" panose="05000000000000000000" pitchFamily="2" charset="2"/>
              <a:buChar char="n"/>
            </a:pPr>
            <a:r>
              <a:rPr kumimoji="0" lang="zh-CN" altLang="en-US" sz="2000" b="1" dirty="0">
                <a:latin typeface="Verdana" panose="020B0604030504040204" pitchFamily="34" charset="0"/>
                <a:ea typeface="宋体" panose="02010600030101010101" pitchFamily="2" charset="-122"/>
              </a:rPr>
              <a:t>  显示图片、播放音视频</a:t>
            </a:r>
            <a:endParaRPr kumimoji="0" lang="zh-CN" altLang="en-US" sz="2000" b="1" dirty="0">
              <a:solidFill>
                <a:srgbClr val="FF0000"/>
              </a:solidFill>
              <a:latin typeface="Arial" panose="020B0604020202020204" pitchFamily="34" charset="0"/>
              <a:ea typeface="宋体" panose="02010600030101010101" pitchFamily="2" charset="-122"/>
            </a:endParaRPr>
          </a:p>
        </p:txBody>
      </p:sp>
      <p:sp>
        <p:nvSpPr>
          <p:cNvPr id="5125"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4.1 </a:t>
            </a:r>
            <a:r>
              <a:rPr kumimoji="0" lang="zh-CN" altLang="en-US" sz="3200" b="1">
                <a:solidFill>
                  <a:srgbClr val="006699"/>
                </a:solidFill>
                <a:latin typeface="黑体" panose="02010609060101010101" pitchFamily="2" charset="-122"/>
                <a:ea typeface="黑体" panose="02010609060101010101" pitchFamily="2" charset="-122"/>
              </a:rPr>
              <a:t>线程的引入</a:t>
            </a:r>
          </a:p>
        </p:txBody>
      </p:sp>
      <p:pic>
        <p:nvPicPr>
          <p:cNvPr id="5126" name="Picture 29"/>
          <p:cNvPicPr>
            <a:picLocks noChangeAspect="1" noChangeArrowheads="1"/>
          </p:cNvPicPr>
          <p:nvPr/>
        </p:nvPicPr>
        <p:blipFill rotWithShape="1">
          <a:blip r:embed="rId2">
            <a:extLst>
              <a:ext uri="{28A0092B-C50C-407E-A947-70E740481C1C}">
                <a14:useLocalDpi xmlns:a14="http://schemas.microsoft.com/office/drawing/2010/main" val="0"/>
              </a:ext>
            </a:extLst>
          </a:blip>
          <a:srcRect l="9481" r="10976" b="30659"/>
          <a:stretch>
            <a:fillRect/>
          </a:stretch>
        </p:blipFill>
        <p:spPr bwMode="auto">
          <a:xfrm>
            <a:off x="4616078" y="2539959"/>
            <a:ext cx="7411880" cy="316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bwMode="auto">
          <a:xfrm>
            <a:off x="6326400" y="1660524"/>
            <a:ext cx="570155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r>
              <a:rPr lang="zh-CN" altLang="en-US" sz="2000" kern="0" dirty="0">
                <a:solidFill>
                  <a:srgbClr val="FF0000"/>
                </a:solidFill>
                <a:latin typeface="宋体" panose="02010600030101010101" pitchFamily="2" charset="-122"/>
                <a:ea typeface="宋体" panose="02010600030101010101" pitchFamily="2" charset="-122"/>
              </a:rPr>
              <a:t>通过进程浏览器查看微信启动后的线程</a:t>
            </a:r>
            <a:endParaRPr lang="en-US" altLang="zh-CN" sz="2000" kern="0" dirty="0">
              <a:solidFill>
                <a:srgbClr val="FF0000"/>
              </a:solidFill>
              <a:latin typeface="宋体" panose="02010600030101010101" pitchFamily="2" charset="-122"/>
              <a:ea typeface="宋体" panose="02010600030101010101" pitchFamily="2" charset="-122"/>
            </a:endParaRPr>
          </a:p>
        </p:txBody>
      </p:sp>
      <p:sp>
        <p:nvSpPr>
          <p:cNvPr id="9" name="Rectangle 8"/>
          <p:cNvSpPr>
            <a:spLocks noChangeArrowheads="1"/>
          </p:cNvSpPr>
          <p:nvPr/>
        </p:nvSpPr>
        <p:spPr bwMode="auto">
          <a:xfrm>
            <a:off x="817067" y="5638728"/>
            <a:ext cx="7314248" cy="727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b="1" dirty="0">
                <a:solidFill>
                  <a:srgbClr val="FF0000"/>
                </a:solidFill>
                <a:latin typeface="黑体" panose="02010609060101010101" pitchFamily="2" charset="-122"/>
                <a:ea typeface="黑体" panose="02010609060101010101" pitchFamily="2" charset="-122"/>
              </a:rPr>
              <a:t>线程概念 </a:t>
            </a:r>
            <a:r>
              <a:rPr kumimoji="0" lang="en-US" altLang="zh-CN" b="1" dirty="0">
                <a:solidFill>
                  <a:srgbClr val="FF0000"/>
                </a:solidFill>
                <a:latin typeface="Arial Black" panose="020B0A04020102020204" pitchFamily="34" charset="0"/>
                <a:ea typeface="黑体" panose="02010609060101010101" pitchFamily="2" charset="-122"/>
              </a:rPr>
              <a:t>–</a:t>
            </a:r>
            <a:r>
              <a:rPr kumimoji="0" lang="en-US" altLang="zh-CN" b="1" dirty="0">
                <a:solidFill>
                  <a:srgbClr val="FF0000"/>
                </a:solidFill>
                <a:latin typeface="黑体" panose="02010609060101010101" pitchFamily="2" charset="-122"/>
                <a:ea typeface="黑体" panose="02010609060101010101" pitchFamily="2" charset="-122"/>
              </a:rPr>
              <a:t> </a:t>
            </a:r>
            <a:r>
              <a:rPr kumimoji="0" lang="zh-CN" altLang="en-US" b="1" dirty="0">
                <a:solidFill>
                  <a:srgbClr val="FF0000"/>
                </a:solidFill>
                <a:latin typeface="黑体" panose="02010609060101010101" pitchFamily="2" charset="-122"/>
                <a:ea typeface="黑体" panose="02010609060101010101" pitchFamily="2" charset="-122"/>
              </a:rPr>
              <a:t>更有效的并发思想</a:t>
            </a:r>
            <a:endParaRPr kumimoji="0" lang="en-US" altLang="zh-CN" b="1"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8948"/>
                                        </p:tgtEl>
                                        <p:attrNameLst>
                                          <p:attrName>style.visibility</p:attrName>
                                        </p:attrNameLst>
                                      </p:cBhvr>
                                      <p:to>
                                        <p:strVal val="visible"/>
                                      </p:to>
                                    </p:set>
                                    <p:animEffect transition="in" filter="dissolve">
                                      <p:cBhvr>
                                        <p:cTn id="7" dur="500"/>
                                        <p:tgtEl>
                                          <p:spTgt spid="3389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80">
                                          <p:stCondLst>
                                            <p:cond delay="0"/>
                                          </p:stCondLst>
                                        </p:cTn>
                                        <p:tgtEl>
                                          <p:spTgt spid="9"/>
                                        </p:tgtEl>
                                      </p:cBhvr>
                                    </p:animEffect>
                                    <p:anim calcmode="lin" valueType="num">
                                      <p:cBhvr>
                                        <p:cTn id="19"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4" dur="26">
                                          <p:stCondLst>
                                            <p:cond delay="650"/>
                                          </p:stCondLst>
                                        </p:cTn>
                                        <p:tgtEl>
                                          <p:spTgt spid="9"/>
                                        </p:tgtEl>
                                      </p:cBhvr>
                                      <p:to x="100000" y="60000"/>
                                    </p:animScale>
                                    <p:animScale>
                                      <p:cBhvr>
                                        <p:cTn id="25" dur="166" decel="50000">
                                          <p:stCondLst>
                                            <p:cond delay="676"/>
                                          </p:stCondLst>
                                        </p:cTn>
                                        <p:tgtEl>
                                          <p:spTgt spid="9"/>
                                        </p:tgtEl>
                                      </p:cBhvr>
                                      <p:to x="100000" y="100000"/>
                                    </p:animScale>
                                    <p:animScale>
                                      <p:cBhvr>
                                        <p:cTn id="26" dur="26">
                                          <p:stCondLst>
                                            <p:cond delay="1312"/>
                                          </p:stCondLst>
                                        </p:cTn>
                                        <p:tgtEl>
                                          <p:spTgt spid="9"/>
                                        </p:tgtEl>
                                      </p:cBhvr>
                                      <p:to x="100000" y="80000"/>
                                    </p:animScale>
                                    <p:animScale>
                                      <p:cBhvr>
                                        <p:cTn id="27" dur="166" decel="50000">
                                          <p:stCondLst>
                                            <p:cond delay="1338"/>
                                          </p:stCondLst>
                                        </p:cTn>
                                        <p:tgtEl>
                                          <p:spTgt spid="9"/>
                                        </p:tgtEl>
                                      </p:cBhvr>
                                      <p:to x="100000" y="100000"/>
                                    </p:animScale>
                                    <p:animScale>
                                      <p:cBhvr>
                                        <p:cTn id="28" dur="26">
                                          <p:stCondLst>
                                            <p:cond delay="1642"/>
                                          </p:stCondLst>
                                        </p:cTn>
                                        <p:tgtEl>
                                          <p:spTgt spid="9"/>
                                        </p:tgtEl>
                                      </p:cBhvr>
                                      <p:to x="100000" y="90000"/>
                                    </p:animScale>
                                    <p:animScale>
                                      <p:cBhvr>
                                        <p:cTn id="29" dur="166" decel="50000">
                                          <p:stCondLst>
                                            <p:cond delay="1668"/>
                                          </p:stCondLst>
                                        </p:cTn>
                                        <p:tgtEl>
                                          <p:spTgt spid="9"/>
                                        </p:tgtEl>
                                      </p:cBhvr>
                                      <p:to x="100000" y="100000"/>
                                    </p:animScale>
                                    <p:animScale>
                                      <p:cBhvr>
                                        <p:cTn id="30" dur="26">
                                          <p:stCondLst>
                                            <p:cond delay="1808"/>
                                          </p:stCondLst>
                                        </p:cTn>
                                        <p:tgtEl>
                                          <p:spTgt spid="9"/>
                                        </p:tgtEl>
                                      </p:cBhvr>
                                      <p:to x="100000" y="95000"/>
                                    </p:animScale>
                                    <p:animScale>
                                      <p:cBhvr>
                                        <p:cTn id="31"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8" grpId="0"/>
      <p:bldP spid="7" grpId="0"/>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507934" y="1019176"/>
            <a:ext cx="5701558" cy="447675"/>
          </a:xfrm>
        </p:spPr>
        <p:txBody>
          <a:bodyPr/>
          <a:lstStyle/>
          <a:p>
            <a:r>
              <a:rPr lang="zh-CN" altLang="en-US" sz="2400" dirty="0">
                <a:latin typeface="宋体" panose="02010600030101010101" pitchFamily="2" charset="-122"/>
                <a:ea typeface="宋体" panose="02010600030101010101" pitchFamily="2" charset="-122"/>
              </a:rPr>
              <a:t>再看看</a:t>
            </a:r>
            <a:r>
              <a:rPr lang="en-US" altLang="zh-CN" sz="2400" dirty="0">
                <a:latin typeface="宋体" panose="02010600030101010101" pitchFamily="2" charset="-122"/>
                <a:ea typeface="宋体" panose="02010600030101010101" pitchFamily="2" charset="-122"/>
              </a:rPr>
              <a:t>IE</a:t>
            </a:r>
            <a:r>
              <a:rPr lang="zh-CN" altLang="en-US" sz="2400" dirty="0">
                <a:latin typeface="宋体" panose="02010600030101010101" pitchFamily="2" charset="-122"/>
                <a:ea typeface="宋体" panose="02010600030101010101" pitchFamily="2" charset="-122"/>
              </a:rPr>
              <a:t>浏览器的工作过程</a:t>
            </a:r>
            <a:endParaRPr lang="en-US" altLang="zh-CN" sz="2400" dirty="0">
              <a:latin typeface="宋体" panose="02010600030101010101" pitchFamily="2" charset="-122"/>
              <a:ea typeface="宋体" panose="02010600030101010101" pitchFamily="2" charset="-122"/>
            </a:endParaRPr>
          </a:p>
        </p:txBody>
      </p:sp>
      <p:sp>
        <p:nvSpPr>
          <p:cNvPr id="338948" name="Rectangle 4"/>
          <p:cNvSpPr>
            <a:spLocks noChangeArrowheads="1"/>
          </p:cNvSpPr>
          <p:nvPr/>
        </p:nvSpPr>
        <p:spPr bwMode="auto">
          <a:xfrm>
            <a:off x="816927" y="1497013"/>
            <a:ext cx="360844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FF0000"/>
                </a:solidFill>
                <a:ea typeface="宋体" panose="02010600030101010101" pitchFamily="2" charset="-122"/>
                <a:sym typeface="Symbol" panose="05050102010706020507" pitchFamily="18" charset="2"/>
              </a:rPr>
              <a:t>访问一个网页</a:t>
            </a:r>
            <a:endParaRPr lang="zh-CN" altLang="zh-CN" sz="2400" b="1" dirty="0">
              <a:solidFill>
                <a:srgbClr val="FF0000"/>
              </a:solidFill>
              <a:ea typeface="宋体" panose="02010600030101010101" pitchFamily="2" charset="-122"/>
              <a:sym typeface="Symbol" panose="05050102010706020507" pitchFamily="18" charset="2"/>
            </a:endParaRPr>
          </a:p>
        </p:txBody>
      </p:sp>
      <p:sp>
        <p:nvSpPr>
          <p:cNvPr id="5124" name="Rectangle 6"/>
          <p:cNvSpPr>
            <a:spLocks noChangeArrowheads="1"/>
          </p:cNvSpPr>
          <p:nvPr/>
        </p:nvSpPr>
        <p:spPr bwMode="auto">
          <a:xfrm>
            <a:off x="533331" y="2068514"/>
            <a:ext cx="8474030"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90000"/>
              </a:lnSpc>
              <a:spcBef>
                <a:spcPct val="0"/>
              </a:spcBef>
              <a:buClr>
                <a:srgbClr val="008000"/>
              </a:buClr>
              <a:buFont typeface="Wingdings" panose="05000000000000000000" pitchFamily="2" charset="2"/>
              <a:buChar char="n"/>
            </a:pPr>
            <a:r>
              <a:rPr kumimoji="0" lang="zh-CN" altLang="en-US" sz="2000" b="1" dirty="0">
                <a:latin typeface="Arial" panose="020B0604020202020204" pitchFamily="34" charset="0"/>
                <a:ea typeface="宋体" panose="02010600030101010101" pitchFamily="2" charset="-122"/>
              </a:rPr>
              <a:t>  从</a:t>
            </a:r>
            <a:r>
              <a:rPr kumimoji="0" lang="en-US" altLang="zh-CN" sz="2000" b="1" dirty="0">
                <a:latin typeface="Arial" panose="020B0604020202020204" pitchFamily="34" charset="0"/>
                <a:ea typeface="宋体" panose="02010600030101010101" pitchFamily="2" charset="-122"/>
              </a:rPr>
              <a:t>Web</a:t>
            </a:r>
            <a:r>
              <a:rPr kumimoji="0" lang="zh-CN" altLang="en-US" sz="2000" b="1" dirty="0">
                <a:latin typeface="Arial" panose="020B0604020202020204" pitchFamily="34" charset="0"/>
                <a:ea typeface="宋体" panose="02010600030101010101" pitchFamily="2" charset="-122"/>
              </a:rPr>
              <a:t>服务器接收数据（主要网卡工作）</a:t>
            </a:r>
          </a:p>
          <a:p>
            <a:pPr lvl="1" eaLnBrk="1" hangingPunct="1">
              <a:lnSpc>
                <a:spcPct val="140000"/>
              </a:lnSpc>
              <a:spcBef>
                <a:spcPct val="0"/>
              </a:spcBef>
              <a:buClr>
                <a:srgbClr val="008000"/>
              </a:buClr>
              <a:buFont typeface="Wingdings" panose="05000000000000000000" pitchFamily="2" charset="2"/>
              <a:buChar char="n"/>
            </a:pPr>
            <a:r>
              <a:rPr kumimoji="0" lang="zh-CN" altLang="en-US" sz="2000" b="1" dirty="0">
                <a:latin typeface="Verdana" panose="020B0604030504040204" pitchFamily="34" charset="0"/>
                <a:ea typeface="宋体" panose="02010600030101010101" pitchFamily="2" charset="-122"/>
              </a:rPr>
              <a:t>  显示文本信息（普通</a:t>
            </a:r>
            <a:r>
              <a:rPr kumimoji="0" lang="en-US" altLang="zh-CN" sz="2000" b="1" dirty="0">
                <a:latin typeface="Verdana" panose="020B0604030504040204" pitchFamily="34" charset="0"/>
                <a:ea typeface="宋体" panose="02010600030101010101" pitchFamily="2" charset="-122"/>
              </a:rPr>
              <a:t>Tag</a:t>
            </a:r>
            <a:r>
              <a:rPr kumimoji="0" lang="zh-CN" altLang="en-US" sz="2000" b="1" dirty="0">
                <a:latin typeface="Verdana" panose="020B0604030504040204" pitchFamily="34" charset="0"/>
                <a:ea typeface="宋体" panose="02010600030101010101" pitchFamily="2" charset="-122"/>
              </a:rPr>
              <a:t>）</a:t>
            </a:r>
          </a:p>
          <a:p>
            <a:pPr lvl="1" eaLnBrk="1" hangingPunct="1">
              <a:lnSpc>
                <a:spcPct val="140000"/>
              </a:lnSpc>
              <a:spcBef>
                <a:spcPct val="0"/>
              </a:spcBef>
              <a:buClr>
                <a:srgbClr val="008000"/>
              </a:buClr>
              <a:buFont typeface="Wingdings" panose="05000000000000000000" pitchFamily="2" charset="2"/>
              <a:buChar char="n"/>
            </a:pPr>
            <a:r>
              <a:rPr kumimoji="0" lang="zh-CN" altLang="en-US" sz="2000" b="1" dirty="0">
                <a:latin typeface="Verdana" panose="020B0604030504040204" pitchFamily="34" charset="0"/>
                <a:ea typeface="宋体" panose="02010600030101010101" pitchFamily="2" charset="-122"/>
              </a:rPr>
              <a:t>  解压缩图片、音视频</a:t>
            </a:r>
          </a:p>
          <a:p>
            <a:pPr lvl="1" eaLnBrk="1" hangingPunct="1">
              <a:lnSpc>
                <a:spcPct val="140000"/>
              </a:lnSpc>
              <a:spcBef>
                <a:spcPct val="0"/>
              </a:spcBef>
              <a:buClr>
                <a:srgbClr val="008000"/>
              </a:buClr>
              <a:buFont typeface="Wingdings" panose="05000000000000000000" pitchFamily="2" charset="2"/>
              <a:buChar char="n"/>
            </a:pPr>
            <a:r>
              <a:rPr kumimoji="0" lang="zh-CN" altLang="en-US" sz="2000" b="1" dirty="0">
                <a:latin typeface="Verdana" panose="020B0604030504040204" pitchFamily="34" charset="0"/>
                <a:ea typeface="宋体" panose="02010600030101010101" pitchFamily="2" charset="-122"/>
              </a:rPr>
              <a:t>  显示图片、播放音视频</a:t>
            </a:r>
            <a:endParaRPr kumimoji="0" lang="zh-CN" altLang="en-US" sz="2000" b="1" dirty="0">
              <a:solidFill>
                <a:srgbClr val="FF0000"/>
              </a:solidFill>
              <a:latin typeface="Arial" panose="020B0604020202020204" pitchFamily="34" charset="0"/>
              <a:ea typeface="宋体" panose="02010600030101010101" pitchFamily="2" charset="-122"/>
            </a:endParaRPr>
          </a:p>
        </p:txBody>
      </p:sp>
      <p:sp>
        <p:nvSpPr>
          <p:cNvPr id="5125"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4.1 </a:t>
            </a:r>
            <a:r>
              <a:rPr kumimoji="0" lang="zh-CN" altLang="en-US" sz="3200" b="1">
                <a:solidFill>
                  <a:srgbClr val="006699"/>
                </a:solidFill>
                <a:latin typeface="黑体" panose="02010609060101010101" pitchFamily="2" charset="-122"/>
                <a:ea typeface="黑体" panose="02010609060101010101" pitchFamily="2" charset="-122"/>
              </a:rPr>
              <a:t>线程的引入</a:t>
            </a:r>
          </a:p>
        </p:txBody>
      </p:sp>
      <p:pic>
        <p:nvPicPr>
          <p:cNvPr id="5126" name="Picture 29"/>
          <p:cNvPicPr>
            <a:picLocks noChangeAspect="1" noChangeArrowheads="1"/>
          </p:cNvPicPr>
          <p:nvPr/>
        </p:nvPicPr>
        <p:blipFill rotWithShape="1">
          <a:blip r:embed="rId2">
            <a:extLst>
              <a:ext uri="{28A0092B-C50C-407E-A947-70E740481C1C}">
                <a14:useLocalDpi xmlns:a14="http://schemas.microsoft.com/office/drawing/2010/main" val="0"/>
              </a:ext>
            </a:extLst>
          </a:blip>
          <a:srcRect l="9481" r="10976" b="30659"/>
          <a:stretch>
            <a:fillRect/>
          </a:stretch>
        </p:blipFill>
        <p:spPr bwMode="auto">
          <a:xfrm>
            <a:off x="4425375" y="2892426"/>
            <a:ext cx="7411880" cy="31687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
          <p:cNvSpPr txBox="1">
            <a:spLocks noChangeArrowheads="1"/>
          </p:cNvSpPr>
          <p:nvPr/>
        </p:nvSpPr>
        <p:spPr bwMode="auto">
          <a:xfrm>
            <a:off x="6326400" y="1660524"/>
            <a:ext cx="5701558"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r>
              <a:rPr lang="zh-CN" altLang="en-US" sz="2000" kern="0" dirty="0">
                <a:solidFill>
                  <a:srgbClr val="FF0000"/>
                </a:solidFill>
                <a:latin typeface="宋体" panose="02010600030101010101" pitchFamily="2" charset="-122"/>
                <a:ea typeface="宋体" panose="02010600030101010101" pitchFamily="2" charset="-122"/>
              </a:rPr>
              <a:t>通过进程浏览器查看微信启动后的线程</a:t>
            </a:r>
            <a:endParaRPr lang="en-US" altLang="zh-CN" sz="2000" kern="0" dirty="0">
              <a:solidFill>
                <a:srgbClr val="FF0000"/>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6024623" y="355528"/>
            <a:ext cx="5715000" cy="6010275"/>
          </a:xfrm>
          <a:prstGeom prst="rect">
            <a:avLst/>
          </a:prstGeom>
        </p:spPr>
      </p:pic>
      <p:sp>
        <p:nvSpPr>
          <p:cNvPr id="9" name="Rectangle 8"/>
          <p:cNvSpPr>
            <a:spLocks noChangeArrowheads="1"/>
          </p:cNvSpPr>
          <p:nvPr/>
        </p:nvSpPr>
        <p:spPr bwMode="auto">
          <a:xfrm>
            <a:off x="817067" y="5638728"/>
            <a:ext cx="7314248" cy="727075"/>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b="1" dirty="0">
                <a:solidFill>
                  <a:srgbClr val="FF0000"/>
                </a:solidFill>
                <a:latin typeface="黑体" panose="02010609060101010101" pitchFamily="2" charset="-122"/>
                <a:ea typeface="黑体" panose="02010609060101010101" pitchFamily="2" charset="-122"/>
              </a:rPr>
              <a:t>线程概念 </a:t>
            </a:r>
            <a:r>
              <a:rPr kumimoji="0" lang="en-US" altLang="zh-CN" b="1" dirty="0">
                <a:solidFill>
                  <a:srgbClr val="FF0000"/>
                </a:solidFill>
                <a:latin typeface="Arial Black" panose="020B0A04020102020204" pitchFamily="34" charset="0"/>
                <a:ea typeface="黑体" panose="02010609060101010101" pitchFamily="2" charset="-122"/>
              </a:rPr>
              <a:t>–</a:t>
            </a:r>
            <a:r>
              <a:rPr kumimoji="0" lang="en-US" altLang="zh-CN" b="1" dirty="0">
                <a:solidFill>
                  <a:srgbClr val="FF0000"/>
                </a:solidFill>
                <a:latin typeface="黑体" panose="02010609060101010101" pitchFamily="2" charset="-122"/>
                <a:ea typeface="黑体" panose="02010609060101010101" pitchFamily="2" charset="-122"/>
              </a:rPr>
              <a:t> </a:t>
            </a:r>
            <a:r>
              <a:rPr kumimoji="0" lang="zh-CN" altLang="en-US" b="1" dirty="0">
                <a:solidFill>
                  <a:srgbClr val="FF0000"/>
                </a:solidFill>
                <a:highlight>
                  <a:srgbClr val="FFFF00"/>
                </a:highlight>
                <a:latin typeface="黑体" panose="02010609060101010101" pitchFamily="2" charset="-122"/>
                <a:ea typeface="黑体" panose="02010609060101010101" pitchFamily="2" charset="-122"/>
              </a:rPr>
              <a:t>更有效的并发思想</a:t>
            </a:r>
            <a:endParaRPr kumimoji="0" lang="en-US" altLang="zh-CN" b="1" dirty="0">
              <a:highlight>
                <a:srgbClr val="FFFF00"/>
              </a:highligh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90323647"/>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8948"/>
                                        </p:tgtEl>
                                        <p:attrNameLst>
                                          <p:attrName>style.visibility</p:attrName>
                                        </p:attrNameLst>
                                      </p:cBhvr>
                                      <p:to>
                                        <p:strVal val="visible"/>
                                      </p:to>
                                    </p:set>
                                    <p:animEffect transition="in" filter="dissolve">
                                      <p:cBhvr>
                                        <p:cTn id="7" dur="500"/>
                                        <p:tgtEl>
                                          <p:spTgt spid="33894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ppt_x"/>
                                          </p:val>
                                        </p:tav>
                                        <p:tav tm="100000">
                                          <p:val>
                                            <p:strVal val="#ppt_x"/>
                                          </p:val>
                                        </p:tav>
                                      </p:tavLst>
                                    </p:anim>
                                    <p:anim calcmode="lin" valueType="num">
                                      <p:cBhvr additive="base">
                                        <p:cTn id="1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down)">
                                      <p:cBhvr>
                                        <p:cTn id="24" dur="580">
                                          <p:stCondLst>
                                            <p:cond delay="0"/>
                                          </p:stCondLst>
                                        </p:cTn>
                                        <p:tgtEl>
                                          <p:spTgt spid="9"/>
                                        </p:tgtEl>
                                      </p:cBhvr>
                                    </p:animEffect>
                                    <p:anim calcmode="lin" valueType="num">
                                      <p:cBhvr>
                                        <p:cTn id="25"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30" dur="26">
                                          <p:stCondLst>
                                            <p:cond delay="650"/>
                                          </p:stCondLst>
                                        </p:cTn>
                                        <p:tgtEl>
                                          <p:spTgt spid="9"/>
                                        </p:tgtEl>
                                      </p:cBhvr>
                                      <p:to x="100000" y="60000"/>
                                    </p:animScale>
                                    <p:animScale>
                                      <p:cBhvr>
                                        <p:cTn id="31" dur="166" decel="50000">
                                          <p:stCondLst>
                                            <p:cond delay="676"/>
                                          </p:stCondLst>
                                        </p:cTn>
                                        <p:tgtEl>
                                          <p:spTgt spid="9"/>
                                        </p:tgtEl>
                                      </p:cBhvr>
                                      <p:to x="100000" y="100000"/>
                                    </p:animScale>
                                    <p:animScale>
                                      <p:cBhvr>
                                        <p:cTn id="32" dur="26">
                                          <p:stCondLst>
                                            <p:cond delay="1312"/>
                                          </p:stCondLst>
                                        </p:cTn>
                                        <p:tgtEl>
                                          <p:spTgt spid="9"/>
                                        </p:tgtEl>
                                      </p:cBhvr>
                                      <p:to x="100000" y="80000"/>
                                    </p:animScale>
                                    <p:animScale>
                                      <p:cBhvr>
                                        <p:cTn id="33" dur="166" decel="50000">
                                          <p:stCondLst>
                                            <p:cond delay="1338"/>
                                          </p:stCondLst>
                                        </p:cTn>
                                        <p:tgtEl>
                                          <p:spTgt spid="9"/>
                                        </p:tgtEl>
                                      </p:cBhvr>
                                      <p:to x="100000" y="100000"/>
                                    </p:animScale>
                                    <p:animScale>
                                      <p:cBhvr>
                                        <p:cTn id="34" dur="26">
                                          <p:stCondLst>
                                            <p:cond delay="1642"/>
                                          </p:stCondLst>
                                        </p:cTn>
                                        <p:tgtEl>
                                          <p:spTgt spid="9"/>
                                        </p:tgtEl>
                                      </p:cBhvr>
                                      <p:to x="100000" y="90000"/>
                                    </p:animScale>
                                    <p:animScale>
                                      <p:cBhvr>
                                        <p:cTn id="35" dur="166" decel="50000">
                                          <p:stCondLst>
                                            <p:cond delay="1668"/>
                                          </p:stCondLst>
                                        </p:cTn>
                                        <p:tgtEl>
                                          <p:spTgt spid="9"/>
                                        </p:tgtEl>
                                      </p:cBhvr>
                                      <p:to x="100000" y="100000"/>
                                    </p:animScale>
                                    <p:animScale>
                                      <p:cBhvr>
                                        <p:cTn id="36" dur="26">
                                          <p:stCondLst>
                                            <p:cond delay="1808"/>
                                          </p:stCondLst>
                                        </p:cTn>
                                        <p:tgtEl>
                                          <p:spTgt spid="9"/>
                                        </p:tgtEl>
                                      </p:cBhvr>
                                      <p:to x="100000" y="95000"/>
                                    </p:animScale>
                                    <p:animScale>
                                      <p:cBhvr>
                                        <p:cTn id="37"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8" grpId="0"/>
      <p:bldP spid="7" grpId="0"/>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9"/>
          <p:cNvSpPr>
            <a:spLocks noGrp="1" noChangeArrowheads="1"/>
          </p:cNvSpPr>
          <p:nvPr>
            <p:ph type="title"/>
          </p:nvPr>
        </p:nvSpPr>
        <p:spPr>
          <a:xfrm>
            <a:off x="609521" y="263299"/>
            <a:ext cx="10971372" cy="576262"/>
          </a:xfrm>
        </p:spPr>
        <p:txBody>
          <a:bodyPr/>
          <a:lstStyle/>
          <a:p>
            <a:pPr eaLnBrk="1" hangingPunct="1"/>
            <a:r>
              <a:rPr lang="en-US" altLang="zh-CN" dirty="0">
                <a:latin typeface="黑体" panose="02010609060101010101" pitchFamily="2" charset="-122"/>
                <a:ea typeface="黑体" panose="02010609060101010101" pitchFamily="2" charset="-122"/>
              </a:rPr>
              <a:t>4.1 </a:t>
            </a:r>
            <a:r>
              <a:rPr lang="zh-CN" altLang="en-US" dirty="0">
                <a:latin typeface="黑体" panose="02010609060101010101" pitchFamily="2" charset="-122"/>
                <a:ea typeface="黑体" panose="02010609060101010101" pitchFamily="2" charset="-122"/>
              </a:rPr>
              <a:t>线程的引入</a:t>
            </a:r>
            <a:br>
              <a:rPr lang="zh-CN" altLang="en-US" dirty="0">
                <a:latin typeface="黑体" panose="02010609060101010101" pitchFamily="2" charset="-122"/>
                <a:ea typeface="黑体" panose="02010609060101010101" pitchFamily="2" charset="-122"/>
              </a:rPr>
            </a:br>
            <a:r>
              <a:rPr lang="zh-CN" altLang="en-US" sz="2800" dirty="0">
                <a:latin typeface="宋体" panose="02010600030101010101" pitchFamily="2" charset="-122"/>
                <a:ea typeface="宋体" panose="02010600030101010101" pitchFamily="2" charset="-122"/>
                <a:cs typeface="Times New Roman" panose="02020603050405020304" pitchFamily="18" charset="0"/>
              </a:rPr>
              <a:t>多进程是操作系统的基本特点</a:t>
            </a:r>
          </a:p>
        </p:txBody>
      </p:sp>
      <p:graphicFrame>
        <p:nvGraphicFramePr>
          <p:cNvPr id="3075" name="Object 8"/>
          <p:cNvGraphicFramePr>
            <a:graphicFrameLocks noGrp="1" noChangeAspect="1"/>
          </p:cNvGraphicFramePr>
          <p:nvPr>
            <p:ph idx="1"/>
          </p:nvPr>
        </p:nvGraphicFramePr>
        <p:xfrm>
          <a:off x="10874547" y="152400"/>
          <a:ext cx="1155550" cy="1219200"/>
        </p:xfrm>
        <a:graphic>
          <a:graphicData uri="http://schemas.openxmlformats.org/presentationml/2006/ole">
            <mc:AlternateContent xmlns:mc="http://schemas.openxmlformats.org/markup-compatibility/2006">
              <mc:Choice xmlns:v="urn:schemas-microsoft-com:vml" Requires="v">
                <p:oleObj name="剪辑" r:id="rId2" imgW="2166620" imgH="2287270" progId="MS_ClipArt_Gallery.2">
                  <p:embed/>
                </p:oleObj>
              </mc:Choice>
              <mc:Fallback>
                <p:oleObj name="剪辑" r:id="rId2" imgW="2166620" imgH="2287270" progId="MS_ClipArt_Gallery.2">
                  <p:embed/>
                  <p:pic>
                    <p:nvPicPr>
                      <p:cNvPr id="0" name="图片 13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4547" y="152400"/>
                        <a:ext cx="115555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076" name="Group 61"/>
          <p:cNvGrpSpPr/>
          <p:nvPr/>
        </p:nvGrpSpPr>
        <p:grpSpPr bwMode="auto">
          <a:xfrm>
            <a:off x="457140" y="1993901"/>
            <a:ext cx="4617437" cy="2847975"/>
            <a:chOff x="2064" y="720"/>
            <a:chExt cx="2909" cy="1794"/>
          </a:xfrm>
        </p:grpSpPr>
        <p:grpSp>
          <p:nvGrpSpPr>
            <p:cNvPr id="3111" name="Group 21"/>
            <p:cNvGrpSpPr/>
            <p:nvPr/>
          </p:nvGrpSpPr>
          <p:grpSpPr bwMode="auto">
            <a:xfrm>
              <a:off x="2064" y="737"/>
              <a:ext cx="2327" cy="1777"/>
              <a:chOff x="48" y="758"/>
              <a:chExt cx="2327" cy="1777"/>
            </a:xfrm>
          </p:grpSpPr>
          <p:sp>
            <p:nvSpPr>
              <p:cNvPr id="3115" name="Rectangle 22"/>
              <p:cNvSpPr>
                <a:spLocks noChangeArrowheads="1"/>
              </p:cNvSpPr>
              <p:nvPr/>
            </p:nvSpPr>
            <p:spPr bwMode="auto">
              <a:xfrm>
                <a:off x="528" y="1958"/>
                <a:ext cx="1440" cy="432"/>
              </a:xfrm>
              <a:prstGeom prst="rect">
                <a:avLst/>
              </a:prstGeom>
              <a:solidFill>
                <a:schemeClr val="bg1"/>
              </a:solidFill>
              <a:ln w="9525">
                <a:solidFill>
                  <a:srgbClr val="000066"/>
                </a:solidFill>
                <a:miter lim="800000"/>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16" name="Text Box 23"/>
              <p:cNvSpPr txBox="1">
                <a:spLocks noChangeArrowheads="1"/>
              </p:cNvSpPr>
              <p:nvPr/>
            </p:nvSpPr>
            <p:spPr bwMode="auto">
              <a:xfrm>
                <a:off x="528" y="2006"/>
                <a:ext cx="14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000" b="1">
                    <a:latin typeface="Times New Roman" panose="02020603050405020304" pitchFamily="18" charset="0"/>
                    <a:cs typeface="Times New Roman" panose="02020603050405020304" pitchFamily="18" charset="0"/>
                  </a:rPr>
                  <a:t>   mov [100], ax</a:t>
                </a:r>
              </a:p>
            </p:txBody>
          </p:sp>
          <p:sp>
            <p:nvSpPr>
              <p:cNvPr id="3117" name="Rectangle 24"/>
              <p:cNvSpPr>
                <a:spLocks noChangeArrowheads="1"/>
              </p:cNvSpPr>
              <p:nvPr/>
            </p:nvSpPr>
            <p:spPr bwMode="auto">
              <a:xfrm>
                <a:off x="49" y="2285"/>
                <a:ext cx="1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endParaRPr lang="zh-CN" altLang="zh-CN" sz="2000" b="1">
                  <a:latin typeface="Times New Roman" panose="02020603050405020304" pitchFamily="18" charset="0"/>
                  <a:cs typeface="Times New Roman" panose="02020603050405020304" pitchFamily="18" charset="0"/>
                </a:endParaRPr>
              </a:p>
            </p:txBody>
          </p:sp>
          <p:sp>
            <p:nvSpPr>
              <p:cNvPr id="3118" name="Rectangle 25"/>
              <p:cNvSpPr>
                <a:spLocks noChangeArrowheads="1"/>
              </p:cNvSpPr>
              <p:nvPr/>
            </p:nvSpPr>
            <p:spPr bwMode="auto">
              <a:xfrm>
                <a:off x="528" y="1622"/>
                <a:ext cx="1440" cy="336"/>
              </a:xfrm>
              <a:prstGeom prst="rect">
                <a:avLst/>
              </a:prstGeom>
              <a:solidFill>
                <a:schemeClr val="bg1"/>
              </a:solidFill>
              <a:ln w="9525">
                <a:solidFill>
                  <a:srgbClr val="000066"/>
                </a:solidFill>
                <a:miter lim="800000"/>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19" name="Text Box 26"/>
              <p:cNvSpPr txBox="1">
                <a:spLocks noChangeArrowheads="1"/>
              </p:cNvSpPr>
              <p:nvPr/>
            </p:nvSpPr>
            <p:spPr bwMode="auto">
              <a:xfrm>
                <a:off x="528" y="1670"/>
                <a:ext cx="143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000" b="1">
                    <a:latin typeface="Times New Roman" panose="02020603050405020304" pitchFamily="18" charset="0"/>
                    <a:cs typeface="Times New Roman" panose="02020603050405020304" pitchFamily="18" charset="0"/>
                  </a:rPr>
                  <a:t>   100:  1</a:t>
                </a:r>
              </a:p>
            </p:txBody>
          </p:sp>
          <p:sp>
            <p:nvSpPr>
              <p:cNvPr id="3120" name="Rectangle 27"/>
              <p:cNvSpPr>
                <a:spLocks noChangeArrowheads="1"/>
              </p:cNvSpPr>
              <p:nvPr/>
            </p:nvSpPr>
            <p:spPr bwMode="auto">
              <a:xfrm>
                <a:off x="528" y="806"/>
                <a:ext cx="1440" cy="288"/>
              </a:xfrm>
              <a:prstGeom prst="rect">
                <a:avLst/>
              </a:prstGeom>
              <a:solidFill>
                <a:schemeClr val="bg1"/>
              </a:solidFill>
              <a:ln w="9525">
                <a:solidFill>
                  <a:srgbClr val="000066"/>
                </a:solidFill>
                <a:miter lim="800000"/>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21" name="Rectangle 28"/>
              <p:cNvSpPr>
                <a:spLocks noChangeArrowheads="1"/>
              </p:cNvSpPr>
              <p:nvPr/>
            </p:nvSpPr>
            <p:spPr bwMode="auto">
              <a:xfrm>
                <a:off x="528" y="1382"/>
                <a:ext cx="1440" cy="240"/>
              </a:xfrm>
              <a:prstGeom prst="rect">
                <a:avLst/>
              </a:prstGeom>
              <a:solidFill>
                <a:schemeClr val="bg1"/>
              </a:solidFill>
              <a:ln w="9525">
                <a:solidFill>
                  <a:srgbClr val="000066"/>
                </a:solidFill>
                <a:miter lim="800000"/>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22" name="Rectangle 29"/>
              <p:cNvSpPr>
                <a:spLocks noChangeArrowheads="1"/>
              </p:cNvSpPr>
              <p:nvPr/>
            </p:nvSpPr>
            <p:spPr bwMode="auto">
              <a:xfrm>
                <a:off x="48" y="852"/>
                <a:ext cx="576"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en-US" altLang="zh-CN" sz="1800" b="1" dirty="0">
                    <a:solidFill>
                      <a:schemeClr val="accent2"/>
                    </a:solidFill>
                    <a:latin typeface="Times New Roman" panose="02020603050405020304" pitchFamily="18" charset="0"/>
                    <a:cs typeface="Times New Roman" panose="02020603050405020304" pitchFamily="18" charset="0"/>
                  </a:rPr>
                  <a:t>Stack</a:t>
                </a:r>
              </a:p>
              <a:p>
                <a:pPr eaLnBrk="1" hangingPunct="1"/>
                <a:endParaRPr lang="en-US" altLang="zh-CN" sz="1800" b="1" dirty="0">
                  <a:solidFill>
                    <a:schemeClr val="accent2"/>
                  </a:solidFill>
                  <a:latin typeface="Times New Roman" panose="02020603050405020304" pitchFamily="18" charset="0"/>
                  <a:cs typeface="Times New Roman" panose="02020603050405020304" pitchFamily="18" charset="0"/>
                </a:endParaRPr>
              </a:p>
              <a:p>
                <a:pPr eaLnBrk="1" hangingPunct="1"/>
                <a:endParaRPr lang="en-US" altLang="zh-CN" sz="1800" b="1" dirty="0">
                  <a:solidFill>
                    <a:schemeClr val="accent2"/>
                  </a:solidFill>
                  <a:latin typeface="Times New Roman" panose="02020603050405020304" pitchFamily="18" charset="0"/>
                  <a:cs typeface="Times New Roman" panose="02020603050405020304" pitchFamily="18" charset="0"/>
                </a:endParaRPr>
              </a:p>
              <a:p>
                <a:pPr eaLnBrk="1" hangingPunct="1"/>
                <a:r>
                  <a:rPr lang="en-US" altLang="zh-CN" sz="1800" b="1" dirty="0">
                    <a:solidFill>
                      <a:schemeClr val="accent2"/>
                    </a:solidFill>
                    <a:latin typeface="Times New Roman" panose="02020603050405020304" pitchFamily="18" charset="0"/>
                    <a:cs typeface="Times New Roman" panose="02020603050405020304" pitchFamily="18" charset="0"/>
                  </a:rPr>
                  <a:t>Heap</a:t>
                </a:r>
              </a:p>
              <a:p>
                <a:pPr eaLnBrk="1" hangingPunct="1"/>
                <a:endParaRPr lang="en-US" altLang="zh-CN" sz="1800" b="1" dirty="0">
                  <a:solidFill>
                    <a:schemeClr val="accent2"/>
                  </a:solidFill>
                  <a:latin typeface="Times New Roman" panose="02020603050405020304" pitchFamily="18" charset="0"/>
                  <a:cs typeface="Times New Roman" panose="02020603050405020304" pitchFamily="18" charset="0"/>
                </a:endParaRPr>
              </a:p>
              <a:p>
                <a:pPr eaLnBrk="1" hangingPunct="1"/>
                <a:r>
                  <a:rPr lang="en-US" altLang="zh-CN" sz="1800" b="1" dirty="0">
                    <a:solidFill>
                      <a:schemeClr val="accent2"/>
                    </a:solidFill>
                    <a:latin typeface="Times New Roman" panose="02020603050405020304" pitchFamily="18" charset="0"/>
                    <a:cs typeface="Times New Roman" panose="02020603050405020304" pitchFamily="18" charset="0"/>
                  </a:rPr>
                  <a:t>Data</a:t>
                </a:r>
              </a:p>
              <a:p>
                <a:pPr eaLnBrk="1" hangingPunct="1"/>
                <a:endParaRPr lang="en-US" altLang="zh-CN" sz="1800" b="1" dirty="0">
                  <a:solidFill>
                    <a:schemeClr val="accent2"/>
                  </a:solidFill>
                  <a:latin typeface="Times New Roman" panose="02020603050405020304" pitchFamily="18" charset="0"/>
                  <a:cs typeface="Times New Roman" panose="02020603050405020304" pitchFamily="18" charset="0"/>
                </a:endParaRPr>
              </a:p>
              <a:p>
                <a:pPr eaLnBrk="1" hangingPunct="1"/>
                <a:r>
                  <a:rPr lang="en-US" altLang="zh-CN" sz="1800" b="1" dirty="0">
                    <a:solidFill>
                      <a:schemeClr val="accent2"/>
                    </a:solidFill>
                    <a:latin typeface="Times New Roman" panose="02020603050405020304" pitchFamily="18" charset="0"/>
                    <a:cs typeface="Times New Roman" panose="02020603050405020304" pitchFamily="18" charset="0"/>
                  </a:rPr>
                  <a:t>Code</a:t>
                </a:r>
              </a:p>
            </p:txBody>
          </p:sp>
          <p:sp>
            <p:nvSpPr>
              <p:cNvPr id="3123" name="Rectangle 30"/>
              <p:cNvSpPr>
                <a:spLocks noChangeArrowheads="1"/>
              </p:cNvSpPr>
              <p:nvPr/>
            </p:nvSpPr>
            <p:spPr bwMode="auto">
              <a:xfrm>
                <a:off x="528" y="1046"/>
                <a:ext cx="1440" cy="336"/>
              </a:xfrm>
              <a:prstGeom prst="rect">
                <a:avLst/>
              </a:prstGeom>
              <a:solidFill>
                <a:schemeClr val="bg1"/>
              </a:solidFill>
              <a:ln w="9525">
                <a:solidFill>
                  <a:srgbClr val="000066"/>
                </a:solidFill>
                <a:miter lim="800000"/>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24" name="Line 31"/>
              <p:cNvSpPr>
                <a:spLocks noChangeShapeType="1"/>
              </p:cNvSpPr>
              <p:nvPr/>
            </p:nvSpPr>
            <p:spPr bwMode="auto">
              <a:xfrm>
                <a:off x="1008" y="1046"/>
                <a:ext cx="0" cy="19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125" name="Line 32"/>
              <p:cNvSpPr>
                <a:spLocks noChangeShapeType="1"/>
              </p:cNvSpPr>
              <p:nvPr/>
            </p:nvSpPr>
            <p:spPr bwMode="auto">
              <a:xfrm flipV="1">
                <a:off x="1440" y="1190"/>
                <a:ext cx="0" cy="192"/>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sp>
            <p:nvSpPr>
              <p:cNvPr id="3126" name="Rectangle 33"/>
              <p:cNvSpPr>
                <a:spLocks noChangeArrowheads="1"/>
              </p:cNvSpPr>
              <p:nvPr/>
            </p:nvSpPr>
            <p:spPr bwMode="auto">
              <a:xfrm>
                <a:off x="1968" y="2246"/>
                <a:ext cx="40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800" b="1" dirty="0">
                    <a:latin typeface="Times New Roman" panose="02020603050405020304" pitchFamily="18" charset="0"/>
                    <a:cs typeface="Times New Roman" panose="02020603050405020304" pitchFamily="18" charset="0"/>
                  </a:rPr>
                  <a:t>0000</a:t>
                </a:r>
              </a:p>
            </p:txBody>
          </p:sp>
          <p:sp>
            <p:nvSpPr>
              <p:cNvPr id="3127" name="Rectangle 34"/>
              <p:cNvSpPr>
                <a:spLocks noChangeArrowheads="1"/>
              </p:cNvSpPr>
              <p:nvPr/>
            </p:nvSpPr>
            <p:spPr bwMode="auto">
              <a:xfrm>
                <a:off x="1968" y="758"/>
                <a:ext cx="31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1800" b="1" dirty="0" err="1">
                    <a:latin typeface="Times New Roman" panose="02020603050405020304" pitchFamily="18" charset="0"/>
                    <a:cs typeface="Times New Roman" panose="02020603050405020304" pitchFamily="18" charset="0"/>
                  </a:rPr>
                  <a:t>ffff</a:t>
                </a:r>
                <a:endParaRPr lang="en-US" altLang="zh-CN" sz="1800" b="1" dirty="0">
                  <a:latin typeface="Times New Roman" panose="02020603050405020304" pitchFamily="18" charset="0"/>
                  <a:cs typeface="Times New Roman" panose="02020603050405020304" pitchFamily="18" charset="0"/>
                </a:endParaRPr>
              </a:p>
            </p:txBody>
          </p:sp>
        </p:grpSp>
        <p:sp>
          <p:nvSpPr>
            <p:cNvPr id="3112" name="AutoShape 36"/>
            <p:cNvSpPr>
              <a:spLocks noChangeArrowheads="1"/>
            </p:cNvSpPr>
            <p:nvPr/>
          </p:nvSpPr>
          <p:spPr bwMode="auto">
            <a:xfrm>
              <a:off x="4320" y="960"/>
              <a:ext cx="480" cy="1296"/>
            </a:xfrm>
            <a:prstGeom prst="irregularSeal2">
              <a:avLst/>
            </a:prstGeom>
            <a:solidFill>
              <a:srgbClr val="EAEAEA"/>
            </a:solidFill>
            <a:ln w="9525">
              <a:solidFill>
                <a:schemeClr val="tx1"/>
              </a:solidFill>
              <a:miter lim="800000"/>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113" name="Rectangle 38"/>
            <p:cNvSpPr>
              <a:spLocks noChangeArrowheads="1"/>
            </p:cNvSpPr>
            <p:nvPr/>
          </p:nvSpPr>
          <p:spPr bwMode="auto">
            <a:xfrm>
              <a:off x="4272" y="720"/>
              <a:ext cx="70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b="1">
                  <a:solidFill>
                    <a:srgbClr val="FF0000"/>
                  </a:solidFill>
                  <a:latin typeface="Times New Roman" panose="02020603050405020304" pitchFamily="18" charset="0"/>
                  <a:cs typeface="Times New Roman" panose="02020603050405020304" pitchFamily="18" charset="0"/>
                </a:rPr>
                <a:t>映射表</a:t>
              </a:r>
            </a:p>
          </p:txBody>
        </p:sp>
        <p:sp>
          <p:nvSpPr>
            <p:cNvPr id="3114" name="Line 40"/>
            <p:cNvSpPr>
              <a:spLocks noChangeShapeType="1"/>
            </p:cNvSpPr>
            <p:nvPr/>
          </p:nvSpPr>
          <p:spPr bwMode="auto">
            <a:xfrm flipV="1">
              <a:off x="3503" y="1728"/>
              <a:ext cx="816" cy="288"/>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latin typeface="Times New Roman" panose="02020603050405020304" pitchFamily="18" charset="0"/>
                <a:cs typeface="Times New Roman" panose="02020603050405020304" pitchFamily="18" charset="0"/>
              </a:endParaRPr>
            </a:p>
          </p:txBody>
        </p:sp>
      </p:grpSp>
      <p:cxnSp>
        <p:nvCxnSpPr>
          <p:cNvPr id="3077" name="直接箭头连接符 17"/>
          <p:cNvCxnSpPr>
            <a:cxnSpLocks noChangeShapeType="1"/>
          </p:cNvCxnSpPr>
          <p:nvPr/>
        </p:nvCxnSpPr>
        <p:spPr bwMode="auto">
          <a:xfrm flipV="1">
            <a:off x="1142851" y="1765300"/>
            <a:ext cx="5790446" cy="1588"/>
          </a:xfrm>
          <a:prstGeom prst="straightConnector1">
            <a:avLst/>
          </a:prstGeom>
          <a:noFill/>
          <a:ln w="57150" algn="ctr">
            <a:solidFill>
              <a:schemeClr val="accent2"/>
            </a:solidFill>
            <a:round/>
            <a:tailEnd type="arrow" w="med" len="med"/>
          </a:ln>
          <a:extLst>
            <a:ext uri="{909E8E84-426E-40DD-AFC4-6F175D3DCCD1}">
              <a14:hiddenFill xmlns:a14="http://schemas.microsoft.com/office/drawing/2010/main">
                <a:noFill/>
              </a14:hiddenFill>
            </a:ext>
          </a:extLst>
        </p:spPr>
      </p:cxnSp>
      <p:sp>
        <p:nvSpPr>
          <p:cNvPr id="3078" name="矩形 21"/>
          <p:cNvSpPr>
            <a:spLocks noChangeArrowheads="1"/>
          </p:cNvSpPr>
          <p:nvPr/>
        </p:nvSpPr>
        <p:spPr bwMode="auto">
          <a:xfrm>
            <a:off x="457140" y="1231901"/>
            <a:ext cx="110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PID:1</a:t>
            </a:r>
            <a:endParaRPr lang="zh-CN" altLang="en-US" sz="2800" b="1">
              <a:solidFill>
                <a:srgbClr val="FF0000"/>
              </a:solidFill>
              <a:latin typeface="Times New Roman" panose="02020603050405020304" pitchFamily="18" charset="0"/>
              <a:cs typeface="Times New Roman" panose="02020603050405020304" pitchFamily="18" charset="0"/>
            </a:endParaRPr>
          </a:p>
        </p:txBody>
      </p:sp>
      <p:sp>
        <p:nvSpPr>
          <p:cNvPr id="3079" name="AutoShape 64"/>
          <p:cNvSpPr/>
          <p:nvPr/>
        </p:nvSpPr>
        <p:spPr bwMode="auto">
          <a:xfrm>
            <a:off x="8761860" y="2514600"/>
            <a:ext cx="568251" cy="1676400"/>
          </a:xfrm>
          <a:prstGeom prst="leftBrace">
            <a:avLst>
              <a:gd name="adj1" fmla="val 32160"/>
              <a:gd name="adj2" fmla="val 50000"/>
            </a:avLst>
          </a:pr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sp>
        <p:nvSpPr>
          <p:cNvPr id="3080" name="Rectangle 50"/>
          <p:cNvSpPr>
            <a:spLocks noChangeArrowheads="1"/>
          </p:cNvSpPr>
          <p:nvPr/>
        </p:nvSpPr>
        <p:spPr bwMode="auto">
          <a:xfrm>
            <a:off x="9295190" y="2438400"/>
            <a:ext cx="1788880" cy="1752600"/>
          </a:xfrm>
          <a:prstGeom prst="rect">
            <a:avLst/>
          </a:prstGeom>
          <a:solidFill>
            <a:schemeClr val="bg1"/>
          </a:solidFill>
          <a:ln w="9525">
            <a:solidFill>
              <a:srgbClr val="000066"/>
            </a:solidFill>
            <a:miter lim="800000"/>
          </a:ln>
        </p:spPr>
        <p:txBody>
          <a:bodyPr wrap="none" anchor="ctr"/>
          <a:lstStyle/>
          <a:p>
            <a:pPr eaLnBrk="1" hangingPunct="1"/>
            <a:endParaRPr lang="zh-CN" altLang="en-US">
              <a:latin typeface="Times New Roman" panose="02020603050405020304" pitchFamily="18" charset="0"/>
              <a:cs typeface="Times New Roman" panose="02020603050405020304" pitchFamily="18" charset="0"/>
            </a:endParaRPr>
          </a:p>
        </p:txBody>
      </p:sp>
      <p:grpSp>
        <p:nvGrpSpPr>
          <p:cNvPr id="3081" name="Group 52"/>
          <p:cNvGrpSpPr/>
          <p:nvPr/>
        </p:nvGrpSpPr>
        <p:grpSpPr bwMode="auto">
          <a:xfrm>
            <a:off x="9523761" y="2514600"/>
            <a:ext cx="1865070" cy="482600"/>
            <a:chOff x="4128" y="1863"/>
            <a:chExt cx="1104" cy="285"/>
          </a:xfrm>
        </p:grpSpPr>
        <p:sp>
          <p:nvSpPr>
            <p:cNvPr id="3109" name="Text Box 53"/>
            <p:cNvSpPr txBox="1">
              <a:spLocks noChangeArrowheads="1"/>
            </p:cNvSpPr>
            <p:nvPr/>
          </p:nvSpPr>
          <p:spPr bwMode="auto">
            <a:xfrm>
              <a:off x="4128" y="1872"/>
              <a:ext cx="480" cy="27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lang="zh-CN" altLang="zh-CN" sz="2400" b="1">
                <a:latin typeface="Times New Roman" panose="02020603050405020304" pitchFamily="18" charset="0"/>
                <a:cs typeface="Times New Roman" panose="02020603050405020304" pitchFamily="18" charset="0"/>
              </a:endParaRPr>
            </a:p>
          </p:txBody>
        </p:sp>
        <p:sp>
          <p:nvSpPr>
            <p:cNvPr id="3110" name="Text Box 54"/>
            <p:cNvSpPr txBox="1">
              <a:spLocks noChangeArrowheads="1"/>
            </p:cNvSpPr>
            <p:nvPr/>
          </p:nvSpPr>
          <p:spPr bwMode="auto">
            <a:xfrm>
              <a:off x="4656" y="1863"/>
              <a:ext cx="57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FF0000"/>
                  </a:solidFill>
                  <a:latin typeface="Times New Roman" panose="02020603050405020304" pitchFamily="18" charset="0"/>
                  <a:cs typeface="Times New Roman" panose="02020603050405020304" pitchFamily="18" charset="0"/>
                </a:rPr>
                <a:t>ax</a:t>
              </a:r>
            </a:p>
          </p:txBody>
        </p:sp>
      </p:grpSp>
      <p:grpSp>
        <p:nvGrpSpPr>
          <p:cNvPr id="3082" name="Group 56"/>
          <p:cNvGrpSpPr/>
          <p:nvPr/>
        </p:nvGrpSpPr>
        <p:grpSpPr bwMode="auto">
          <a:xfrm>
            <a:off x="9523761" y="3084513"/>
            <a:ext cx="1865070" cy="482600"/>
            <a:chOff x="4128" y="1863"/>
            <a:chExt cx="1104" cy="285"/>
          </a:xfrm>
        </p:grpSpPr>
        <p:sp>
          <p:nvSpPr>
            <p:cNvPr id="3107" name="Text Box 57"/>
            <p:cNvSpPr txBox="1">
              <a:spLocks noChangeArrowheads="1"/>
            </p:cNvSpPr>
            <p:nvPr/>
          </p:nvSpPr>
          <p:spPr bwMode="auto">
            <a:xfrm>
              <a:off x="4128" y="1872"/>
              <a:ext cx="480" cy="276"/>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b="1">
                  <a:latin typeface="Times New Roman" panose="02020603050405020304" pitchFamily="18" charset="0"/>
                  <a:cs typeface="Times New Roman" panose="02020603050405020304" pitchFamily="18" charset="0"/>
                </a:rPr>
                <a:t>1</a:t>
              </a:r>
            </a:p>
          </p:txBody>
        </p:sp>
        <p:sp>
          <p:nvSpPr>
            <p:cNvPr id="3108" name="Text Box 58"/>
            <p:cNvSpPr txBox="1">
              <a:spLocks noChangeArrowheads="1"/>
            </p:cNvSpPr>
            <p:nvPr/>
          </p:nvSpPr>
          <p:spPr bwMode="auto">
            <a:xfrm>
              <a:off x="4656" y="1863"/>
              <a:ext cx="576" cy="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FF0000"/>
                  </a:solidFill>
                  <a:latin typeface="Times New Roman" panose="02020603050405020304" pitchFamily="18" charset="0"/>
                  <a:cs typeface="Times New Roman" panose="02020603050405020304" pitchFamily="18" charset="0"/>
                </a:rPr>
                <a:t>bx</a:t>
              </a:r>
            </a:p>
          </p:txBody>
        </p:sp>
      </p:grpSp>
      <p:grpSp>
        <p:nvGrpSpPr>
          <p:cNvPr id="3083" name="Group 59"/>
          <p:cNvGrpSpPr/>
          <p:nvPr/>
        </p:nvGrpSpPr>
        <p:grpSpPr bwMode="auto">
          <a:xfrm>
            <a:off x="9523761" y="3640138"/>
            <a:ext cx="1865070" cy="482600"/>
            <a:chOff x="4128" y="1863"/>
            <a:chExt cx="1104" cy="284"/>
          </a:xfrm>
        </p:grpSpPr>
        <p:sp>
          <p:nvSpPr>
            <p:cNvPr id="3105" name="Text Box 60"/>
            <p:cNvSpPr txBox="1">
              <a:spLocks noChangeArrowheads="1"/>
            </p:cNvSpPr>
            <p:nvPr/>
          </p:nvSpPr>
          <p:spPr bwMode="auto">
            <a:xfrm>
              <a:off x="4128" y="1872"/>
              <a:ext cx="480" cy="275"/>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endParaRPr lang="zh-CN" altLang="zh-CN" sz="2400" b="1">
                <a:latin typeface="Times New Roman" panose="02020603050405020304" pitchFamily="18" charset="0"/>
                <a:cs typeface="Times New Roman" panose="02020603050405020304" pitchFamily="18" charset="0"/>
              </a:endParaRPr>
            </a:p>
          </p:txBody>
        </p:sp>
        <p:sp>
          <p:nvSpPr>
            <p:cNvPr id="3106" name="Text Box 61"/>
            <p:cNvSpPr txBox="1">
              <a:spLocks noChangeArrowheads="1"/>
            </p:cNvSpPr>
            <p:nvPr/>
          </p:nvSpPr>
          <p:spPr bwMode="auto">
            <a:xfrm>
              <a:off x="4656" y="1863"/>
              <a:ext cx="576"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solidFill>
                    <a:srgbClr val="FF0000"/>
                  </a:solidFill>
                  <a:latin typeface="Times New Roman" panose="02020603050405020304" pitchFamily="18" charset="0"/>
                  <a:cs typeface="Times New Roman" panose="02020603050405020304" pitchFamily="18" charset="0"/>
                </a:rPr>
                <a:t>PC</a:t>
              </a:r>
            </a:p>
          </p:txBody>
        </p:sp>
      </p:grpSp>
      <p:sp>
        <p:nvSpPr>
          <p:cNvPr id="3084" name="Rectangle 62"/>
          <p:cNvSpPr>
            <a:spLocks noChangeArrowheads="1"/>
          </p:cNvSpPr>
          <p:nvPr/>
        </p:nvSpPr>
        <p:spPr bwMode="auto">
          <a:xfrm>
            <a:off x="6704727" y="3048000"/>
            <a:ext cx="1946022" cy="685800"/>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zh-CN" altLang="en-US" sz="2400" b="1" dirty="0">
                <a:solidFill>
                  <a:srgbClr val="002060"/>
                </a:solidFill>
                <a:latin typeface="Times New Roman" panose="02020603050405020304" pitchFamily="18" charset="0"/>
                <a:cs typeface="Times New Roman" panose="02020603050405020304" pitchFamily="18" charset="0"/>
              </a:rPr>
              <a:t>寄存器映像</a:t>
            </a:r>
          </a:p>
        </p:txBody>
      </p:sp>
      <p:sp>
        <p:nvSpPr>
          <p:cNvPr id="3085" name="Rectangle 63"/>
          <p:cNvSpPr>
            <a:spLocks noChangeArrowheads="1"/>
          </p:cNvSpPr>
          <p:nvPr/>
        </p:nvSpPr>
        <p:spPr bwMode="auto">
          <a:xfrm>
            <a:off x="6704727" y="3733800"/>
            <a:ext cx="1946022" cy="533400"/>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p>
            <a:pPr eaLnBrk="1" hangingPunct="1"/>
            <a:endParaRPr lang="en-US" altLang="zh-CN" sz="2800" b="1">
              <a:solidFill>
                <a:srgbClr val="002060"/>
              </a:solidFill>
              <a:latin typeface="Times New Roman" panose="02020603050405020304" pitchFamily="18" charset="0"/>
              <a:cs typeface="Times New Roman" panose="02020603050405020304" pitchFamily="18" charset="0"/>
            </a:endParaRPr>
          </a:p>
        </p:txBody>
      </p:sp>
      <p:sp>
        <p:nvSpPr>
          <p:cNvPr id="3086" name="矩形 45"/>
          <p:cNvSpPr>
            <a:spLocks noChangeArrowheads="1"/>
          </p:cNvSpPr>
          <p:nvPr/>
        </p:nvSpPr>
        <p:spPr bwMode="auto">
          <a:xfrm>
            <a:off x="7161868" y="3667125"/>
            <a:ext cx="9031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r>
              <a:rPr lang="en-US" altLang="zh-CN" sz="2800" b="1">
                <a:solidFill>
                  <a:srgbClr val="002060"/>
                </a:solidFill>
                <a:latin typeface="Times New Roman" panose="02020603050405020304" pitchFamily="18" charset="0"/>
                <a:cs typeface="Times New Roman" panose="02020603050405020304" pitchFamily="18" charset="0"/>
              </a:rPr>
              <a:t>……</a:t>
            </a:r>
          </a:p>
        </p:txBody>
      </p:sp>
      <p:sp>
        <p:nvSpPr>
          <p:cNvPr id="3087" name="Rectangle 62"/>
          <p:cNvSpPr>
            <a:spLocks noChangeArrowheads="1"/>
          </p:cNvSpPr>
          <p:nvPr/>
        </p:nvSpPr>
        <p:spPr bwMode="auto">
          <a:xfrm>
            <a:off x="6704727" y="2133600"/>
            <a:ext cx="1946022" cy="457200"/>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en-US" altLang="zh-CN" sz="2400" b="1" dirty="0">
                <a:solidFill>
                  <a:srgbClr val="002060"/>
                </a:solidFill>
                <a:latin typeface="Times New Roman" panose="02020603050405020304" pitchFamily="18" charset="0"/>
                <a:cs typeface="Times New Roman" panose="02020603050405020304" pitchFamily="18" charset="0"/>
              </a:rPr>
              <a:t>PID=1</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sp>
        <p:nvSpPr>
          <p:cNvPr id="3088" name="Rectangle 62"/>
          <p:cNvSpPr>
            <a:spLocks noChangeArrowheads="1"/>
          </p:cNvSpPr>
          <p:nvPr/>
        </p:nvSpPr>
        <p:spPr bwMode="auto">
          <a:xfrm>
            <a:off x="6704727" y="2590800"/>
            <a:ext cx="1946022" cy="457200"/>
          </a:xfrm>
          <a:prstGeom prst="rect">
            <a:avLst/>
          </a:prstGeom>
          <a:noFill/>
          <a:ln w="2857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ctr" eaLnBrk="1" hangingPunct="1"/>
            <a:r>
              <a:rPr lang="zh-CN" altLang="en-US" sz="2400" b="1" dirty="0">
                <a:solidFill>
                  <a:srgbClr val="002060"/>
                </a:solidFill>
                <a:latin typeface="Times New Roman" panose="02020603050405020304" pitchFamily="18" charset="0"/>
                <a:cs typeface="Times New Roman" panose="02020603050405020304" pitchFamily="18" charset="0"/>
              </a:rPr>
              <a:t>阻塞</a:t>
            </a:r>
          </a:p>
        </p:txBody>
      </p:sp>
      <p:sp>
        <p:nvSpPr>
          <p:cNvPr id="3089" name="矩形 22"/>
          <p:cNvSpPr>
            <a:spLocks noChangeArrowheads="1"/>
          </p:cNvSpPr>
          <p:nvPr/>
        </p:nvSpPr>
        <p:spPr bwMode="auto">
          <a:xfrm>
            <a:off x="7279327" y="1662113"/>
            <a:ext cx="9541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400" b="1" dirty="0">
                <a:solidFill>
                  <a:srgbClr val="002060"/>
                </a:solidFill>
                <a:latin typeface="Times New Roman" panose="02020603050405020304" pitchFamily="18" charset="0"/>
                <a:cs typeface="Times New Roman" panose="02020603050405020304" pitchFamily="18" charset="0"/>
              </a:rPr>
              <a:t>PCB1</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sp>
        <p:nvSpPr>
          <p:cNvPr id="3090" name="AutoShape 59"/>
          <p:cNvSpPr>
            <a:spLocks noChangeArrowheads="1"/>
          </p:cNvSpPr>
          <p:nvPr/>
        </p:nvSpPr>
        <p:spPr bwMode="auto">
          <a:xfrm>
            <a:off x="8457099" y="990600"/>
            <a:ext cx="2361893" cy="1295400"/>
          </a:xfrm>
          <a:prstGeom prst="wedgeRoundRectCallout">
            <a:avLst>
              <a:gd name="adj1" fmla="val -55176"/>
              <a:gd name="adj2" fmla="val 63356"/>
              <a:gd name="adj3" fmla="val 16667"/>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r>
              <a:rPr lang="zh-CN" altLang="en-US" sz="2400" b="1" dirty="0">
                <a:latin typeface="宋体" panose="02010600030101010101" pitchFamily="2" charset="-122"/>
                <a:ea typeface="宋体" panose="02010600030101010101" pitchFamily="2" charset="-122"/>
                <a:cs typeface="Times New Roman" panose="02020603050405020304" pitchFamily="18" charset="0"/>
              </a:rPr>
              <a:t>得到</a:t>
            </a:r>
            <a:r>
              <a:rPr lang="en-US" altLang="zh-CN" sz="2400" b="1" dirty="0">
                <a:latin typeface="宋体" panose="02010600030101010101" pitchFamily="2" charset="-122"/>
                <a:ea typeface="宋体" panose="02010600030101010101" pitchFamily="2" charset="-122"/>
                <a:cs typeface="Times New Roman" panose="02020603050405020304" pitchFamily="18" charset="0"/>
              </a:rPr>
              <a:t>ax=1</a:t>
            </a:r>
            <a:r>
              <a:rPr lang="zh-CN" altLang="en-US" sz="2400" b="1" dirty="0">
                <a:latin typeface="宋体" panose="02010600030101010101" pitchFamily="2" charset="-122"/>
                <a:ea typeface="宋体" panose="02010600030101010101" pitchFamily="2" charset="-122"/>
                <a:cs typeface="Times New Roman" panose="02020603050405020304" pitchFamily="18" charset="0"/>
              </a:rPr>
              <a:t>，启动磁盘写，正在等待完成</a:t>
            </a:r>
            <a:r>
              <a:rPr lang="en-US" altLang="zh-CN" sz="2400" b="1" dirty="0">
                <a:latin typeface="宋体" panose="02010600030101010101" pitchFamily="2" charset="-122"/>
                <a:ea typeface="宋体" panose="02010600030101010101" pitchFamily="2" charset="-122"/>
                <a:cs typeface="Times New Roman" panose="02020603050405020304" pitchFamily="18" charset="0"/>
              </a:rPr>
              <a:t>…</a:t>
            </a:r>
            <a:endParaRPr lang="zh-CN" altLang="en-US" sz="24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3091" name="Text Box 55"/>
          <p:cNvSpPr txBox="1">
            <a:spLocks noChangeArrowheads="1"/>
          </p:cNvSpPr>
          <p:nvPr/>
        </p:nvSpPr>
        <p:spPr bwMode="auto">
          <a:xfrm>
            <a:off x="9676141" y="2514600"/>
            <a:ext cx="5825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latin typeface="Times New Roman" panose="02020603050405020304" pitchFamily="18" charset="0"/>
                <a:cs typeface="Times New Roman" panose="02020603050405020304" pitchFamily="18" charset="0"/>
              </a:rPr>
              <a:t> 1</a:t>
            </a:r>
          </a:p>
        </p:txBody>
      </p:sp>
      <p:sp>
        <p:nvSpPr>
          <p:cNvPr id="3092" name="Rectangle 64"/>
          <p:cNvSpPr>
            <a:spLocks noChangeArrowheads="1"/>
          </p:cNvSpPr>
          <p:nvPr/>
        </p:nvSpPr>
        <p:spPr bwMode="auto">
          <a:xfrm>
            <a:off x="3428554" y="1231901"/>
            <a:ext cx="1954381" cy="461665"/>
          </a:xfrm>
          <a:prstGeom prst="rect">
            <a:avLst/>
          </a:prstGeom>
          <a:noFill/>
          <a:ln w="9525">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400" b="1" dirty="0">
                <a:solidFill>
                  <a:srgbClr val="002060"/>
                </a:solidFill>
                <a:latin typeface="Times New Roman" panose="02020603050405020304" pitchFamily="18" charset="0"/>
                <a:cs typeface="Times New Roman" panose="02020603050405020304" pitchFamily="18" charset="0"/>
              </a:rPr>
              <a:t>mov [100], ax</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sp>
        <p:nvSpPr>
          <p:cNvPr id="3093" name="Rectangle 65"/>
          <p:cNvSpPr>
            <a:spLocks noChangeArrowheads="1"/>
          </p:cNvSpPr>
          <p:nvPr/>
        </p:nvSpPr>
        <p:spPr bwMode="auto">
          <a:xfrm>
            <a:off x="2133323" y="1231901"/>
            <a:ext cx="1133644" cy="461665"/>
          </a:xfrm>
          <a:prstGeom prst="rect">
            <a:avLst/>
          </a:prstGeom>
          <a:noFill/>
          <a:ln w="9525">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400" b="1" dirty="0">
                <a:solidFill>
                  <a:srgbClr val="002060"/>
                </a:solidFill>
                <a:latin typeface="Times New Roman" panose="02020603050405020304" pitchFamily="18" charset="0"/>
                <a:cs typeface="Times New Roman" panose="02020603050405020304" pitchFamily="18" charset="0"/>
              </a:rPr>
              <a:t>mov …</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sp>
        <p:nvSpPr>
          <p:cNvPr id="3094" name="Rectangle 66"/>
          <p:cNvSpPr>
            <a:spLocks noChangeArrowheads="1"/>
          </p:cNvSpPr>
          <p:nvPr/>
        </p:nvSpPr>
        <p:spPr bwMode="auto">
          <a:xfrm>
            <a:off x="5604734" y="1231901"/>
            <a:ext cx="1252266" cy="461665"/>
          </a:xfrm>
          <a:prstGeom prst="rect">
            <a:avLst/>
          </a:prstGeom>
          <a:noFill/>
          <a:ln w="9525">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400" b="1" dirty="0">
                <a:solidFill>
                  <a:srgbClr val="002060"/>
                </a:solidFill>
                <a:latin typeface="Times New Roman" panose="02020603050405020304" pitchFamily="18" charset="0"/>
                <a:cs typeface="Times New Roman" panose="02020603050405020304" pitchFamily="18" charset="0"/>
              </a:rPr>
              <a:t>write ax</a:t>
            </a:r>
            <a:endParaRPr lang="zh-CN" altLang="en-US" sz="2400" b="1" dirty="0">
              <a:solidFill>
                <a:srgbClr val="002060"/>
              </a:solidFill>
              <a:latin typeface="Times New Roman" panose="02020603050405020304" pitchFamily="18" charset="0"/>
              <a:cs typeface="Times New Roman" panose="02020603050405020304" pitchFamily="18" charset="0"/>
            </a:endParaRPr>
          </a:p>
        </p:txBody>
      </p:sp>
      <p:sp>
        <p:nvSpPr>
          <p:cNvPr id="3095" name="Line 67"/>
          <p:cNvSpPr>
            <a:spLocks noChangeShapeType="1"/>
          </p:cNvSpPr>
          <p:nvPr/>
        </p:nvSpPr>
        <p:spPr bwMode="auto">
          <a:xfrm flipH="1">
            <a:off x="4653944" y="1819275"/>
            <a:ext cx="2209512" cy="3505200"/>
          </a:xfrm>
          <a:prstGeom prst="line">
            <a:avLst/>
          </a:prstGeom>
          <a:noFill/>
          <a:ln w="38100">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Times New Roman" panose="02020603050405020304" pitchFamily="18" charset="0"/>
              <a:cs typeface="Times New Roman" panose="02020603050405020304" pitchFamily="18" charset="0"/>
            </a:endParaRPr>
          </a:p>
        </p:txBody>
      </p:sp>
      <p:cxnSp>
        <p:nvCxnSpPr>
          <p:cNvPr id="3096" name="直接箭头连接符 17"/>
          <p:cNvCxnSpPr>
            <a:cxnSpLocks noChangeShapeType="1"/>
          </p:cNvCxnSpPr>
          <p:nvPr/>
        </p:nvCxnSpPr>
        <p:spPr bwMode="auto">
          <a:xfrm>
            <a:off x="1371421" y="5346700"/>
            <a:ext cx="3428554" cy="0"/>
          </a:xfrm>
          <a:prstGeom prst="straightConnector1">
            <a:avLst/>
          </a:prstGeom>
          <a:noFill/>
          <a:ln w="57150" algn="ctr">
            <a:solidFill>
              <a:schemeClr val="accent2"/>
            </a:solidFill>
            <a:round/>
            <a:tailEnd type="arrow" w="med" len="med"/>
          </a:ln>
          <a:extLst>
            <a:ext uri="{909E8E84-426E-40DD-AFC4-6F175D3DCCD1}">
              <a14:hiddenFill xmlns:a14="http://schemas.microsoft.com/office/drawing/2010/main">
                <a:noFill/>
              </a14:hiddenFill>
            </a:ext>
          </a:extLst>
        </p:spPr>
      </p:cxnSp>
      <p:sp>
        <p:nvSpPr>
          <p:cNvPr id="3097" name="矩形 21"/>
          <p:cNvSpPr>
            <a:spLocks noChangeArrowheads="1"/>
          </p:cNvSpPr>
          <p:nvPr/>
        </p:nvSpPr>
        <p:spPr bwMode="auto">
          <a:xfrm>
            <a:off x="506347" y="4826001"/>
            <a:ext cx="110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800" b="1" dirty="0">
                <a:solidFill>
                  <a:srgbClr val="FF0000"/>
                </a:solidFill>
                <a:latin typeface="Times New Roman" panose="02020603050405020304" pitchFamily="18" charset="0"/>
                <a:cs typeface="Times New Roman" panose="02020603050405020304" pitchFamily="18" charset="0"/>
              </a:rPr>
              <a:t>PID:2</a:t>
            </a:r>
            <a:endParaRPr lang="zh-CN" altLang="en-US" sz="2800" b="1" dirty="0">
              <a:solidFill>
                <a:srgbClr val="FF0000"/>
              </a:solidFill>
              <a:latin typeface="Times New Roman" panose="02020603050405020304" pitchFamily="18" charset="0"/>
              <a:cs typeface="Times New Roman" panose="02020603050405020304" pitchFamily="18" charset="0"/>
            </a:endParaRPr>
          </a:p>
        </p:txBody>
      </p:sp>
      <p:sp>
        <p:nvSpPr>
          <p:cNvPr id="3098" name="Text Box 70"/>
          <p:cNvSpPr txBox="1">
            <a:spLocks noChangeArrowheads="1"/>
          </p:cNvSpPr>
          <p:nvPr/>
        </p:nvSpPr>
        <p:spPr bwMode="auto">
          <a:xfrm>
            <a:off x="1447612" y="5546726"/>
            <a:ext cx="990471" cy="461963"/>
          </a:xfrm>
          <a:prstGeom prst="rect">
            <a:avLst/>
          </a:prstGeom>
          <a:noFill/>
          <a:ln w="28575">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2060"/>
                </a:solidFill>
                <a:latin typeface="Times New Roman" panose="02020603050405020304" pitchFamily="18" charset="0"/>
                <a:cs typeface="Times New Roman" panose="02020603050405020304" pitchFamily="18" charset="0"/>
              </a:rPr>
              <a:t>代码</a:t>
            </a:r>
          </a:p>
        </p:txBody>
      </p:sp>
      <p:sp>
        <p:nvSpPr>
          <p:cNvPr id="3099" name="Text Box 71"/>
          <p:cNvSpPr txBox="1">
            <a:spLocks noChangeArrowheads="1"/>
          </p:cNvSpPr>
          <p:nvPr/>
        </p:nvSpPr>
        <p:spPr bwMode="auto">
          <a:xfrm>
            <a:off x="2590463" y="5546726"/>
            <a:ext cx="990471" cy="461963"/>
          </a:xfrm>
          <a:prstGeom prst="rect">
            <a:avLst/>
          </a:prstGeom>
          <a:noFill/>
          <a:ln w="28575">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2060"/>
                </a:solidFill>
                <a:latin typeface="Times New Roman" panose="02020603050405020304" pitchFamily="18" charset="0"/>
                <a:cs typeface="Times New Roman" panose="02020603050405020304" pitchFamily="18" charset="0"/>
              </a:rPr>
              <a:t>栈</a:t>
            </a:r>
          </a:p>
        </p:txBody>
      </p:sp>
      <p:sp>
        <p:nvSpPr>
          <p:cNvPr id="3100" name="Text Box 72"/>
          <p:cNvSpPr txBox="1">
            <a:spLocks noChangeArrowheads="1"/>
          </p:cNvSpPr>
          <p:nvPr/>
        </p:nvSpPr>
        <p:spPr bwMode="auto">
          <a:xfrm>
            <a:off x="6019017" y="5546726"/>
            <a:ext cx="1219041" cy="461963"/>
          </a:xfrm>
          <a:prstGeom prst="rect">
            <a:avLst/>
          </a:prstGeom>
          <a:noFill/>
          <a:ln w="28575">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2060"/>
                </a:solidFill>
                <a:latin typeface="Times New Roman" panose="02020603050405020304" pitchFamily="18" charset="0"/>
                <a:cs typeface="Times New Roman" panose="02020603050405020304" pitchFamily="18" charset="0"/>
              </a:rPr>
              <a:t>映射表</a:t>
            </a:r>
          </a:p>
        </p:txBody>
      </p:sp>
      <p:sp>
        <p:nvSpPr>
          <p:cNvPr id="3101" name="Text Box 73"/>
          <p:cNvSpPr txBox="1">
            <a:spLocks noChangeArrowheads="1"/>
          </p:cNvSpPr>
          <p:nvPr/>
        </p:nvSpPr>
        <p:spPr bwMode="auto">
          <a:xfrm>
            <a:off x="3733314" y="5546726"/>
            <a:ext cx="990471" cy="460375"/>
          </a:xfrm>
          <a:prstGeom prst="rect">
            <a:avLst/>
          </a:prstGeom>
          <a:noFill/>
          <a:ln w="28575">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2060"/>
                </a:solidFill>
                <a:latin typeface="Times New Roman" panose="02020603050405020304" pitchFamily="18" charset="0"/>
                <a:cs typeface="Times New Roman" panose="02020603050405020304" pitchFamily="18" charset="0"/>
              </a:rPr>
              <a:t>数据</a:t>
            </a:r>
          </a:p>
        </p:txBody>
      </p:sp>
      <p:sp>
        <p:nvSpPr>
          <p:cNvPr id="3102" name="Text Box 74"/>
          <p:cNvSpPr txBox="1">
            <a:spLocks noChangeArrowheads="1"/>
          </p:cNvSpPr>
          <p:nvPr/>
        </p:nvSpPr>
        <p:spPr bwMode="auto">
          <a:xfrm>
            <a:off x="4876165" y="5546726"/>
            <a:ext cx="990471" cy="461963"/>
          </a:xfrm>
          <a:prstGeom prst="rect">
            <a:avLst/>
          </a:prstGeom>
          <a:noFill/>
          <a:ln w="28575">
            <a:solidFill>
              <a:schemeClr val="accent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b="1">
                <a:solidFill>
                  <a:srgbClr val="002060"/>
                </a:solidFill>
                <a:latin typeface="Times New Roman" panose="02020603050405020304" pitchFamily="18" charset="0"/>
                <a:cs typeface="Times New Roman" panose="02020603050405020304" pitchFamily="18" charset="0"/>
              </a:rPr>
              <a:t>现场</a:t>
            </a:r>
          </a:p>
        </p:txBody>
      </p:sp>
      <p:cxnSp>
        <p:nvCxnSpPr>
          <p:cNvPr id="3103" name="直接箭头连接符 17"/>
          <p:cNvCxnSpPr>
            <a:cxnSpLocks noChangeShapeType="1"/>
          </p:cNvCxnSpPr>
          <p:nvPr/>
        </p:nvCxnSpPr>
        <p:spPr bwMode="auto">
          <a:xfrm flipV="1">
            <a:off x="1371422" y="6551614"/>
            <a:ext cx="3961884" cy="1587"/>
          </a:xfrm>
          <a:prstGeom prst="straightConnector1">
            <a:avLst/>
          </a:prstGeom>
          <a:noFill/>
          <a:ln w="57150" algn="ctr">
            <a:solidFill>
              <a:schemeClr val="accent2"/>
            </a:solidFill>
            <a:round/>
            <a:tailEnd type="arrow" w="med" len="med"/>
          </a:ln>
          <a:extLst>
            <a:ext uri="{909E8E84-426E-40DD-AFC4-6F175D3DCCD1}">
              <a14:hiddenFill xmlns:a14="http://schemas.microsoft.com/office/drawing/2010/main">
                <a:noFill/>
              </a14:hiddenFill>
            </a:ext>
          </a:extLst>
        </p:spPr>
      </p:cxnSp>
      <p:sp>
        <p:nvSpPr>
          <p:cNvPr id="3104" name="矩形 21"/>
          <p:cNvSpPr>
            <a:spLocks noChangeArrowheads="1"/>
          </p:cNvSpPr>
          <p:nvPr/>
        </p:nvSpPr>
        <p:spPr bwMode="auto">
          <a:xfrm>
            <a:off x="506347" y="6032501"/>
            <a:ext cx="11031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en-US" altLang="zh-CN" sz="2800" b="1">
                <a:solidFill>
                  <a:srgbClr val="FF0000"/>
                </a:solidFill>
                <a:latin typeface="Times New Roman" panose="02020603050405020304" pitchFamily="18" charset="0"/>
                <a:cs typeface="Times New Roman" panose="02020603050405020304" pitchFamily="18" charset="0"/>
              </a:rPr>
              <a:t>PID:3</a:t>
            </a:r>
            <a:endParaRPr lang="zh-CN" altLang="en-US" sz="2800" b="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transition>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09521" y="-58059"/>
            <a:ext cx="10971372" cy="1028246"/>
          </a:xfrm>
        </p:spPr>
        <p:txBody>
          <a:bodyPr/>
          <a:lstStyle/>
          <a:p>
            <a:pPr eaLnBrk="1" hangingPunct="1"/>
            <a:r>
              <a:rPr lang="en-US" altLang="zh-CN" dirty="0">
                <a:latin typeface="黑体" panose="02010609060101010101" pitchFamily="2" charset="-122"/>
                <a:ea typeface="黑体" panose="02010609060101010101" pitchFamily="2" charset="-122"/>
              </a:rPr>
              <a:t>4.1 </a:t>
            </a:r>
            <a:r>
              <a:rPr lang="zh-CN" altLang="en-US" dirty="0">
                <a:latin typeface="黑体" panose="02010609060101010101" pitchFamily="2" charset="-122"/>
                <a:ea typeface="黑体" panose="02010609060101010101" pitchFamily="2" charset="-122"/>
              </a:rPr>
              <a:t>线程的引入</a:t>
            </a:r>
            <a:br>
              <a:rPr lang="zh-CN" altLang="en-US" dirty="0">
                <a:latin typeface="黑体" panose="02010609060101010101" pitchFamily="2" charset="-122"/>
                <a:ea typeface="黑体" panose="02010609060101010101" pitchFamily="2" charset="-122"/>
              </a:rPr>
            </a:br>
            <a:r>
              <a:rPr lang="zh-CN" altLang="en-US" sz="2800" dirty="0">
                <a:highlight>
                  <a:srgbClr val="FFFF00"/>
                </a:highlight>
                <a:latin typeface="宋体" panose="02010600030101010101" pitchFamily="2" charset="-122"/>
                <a:ea typeface="宋体" panose="02010600030101010101" pitchFamily="2" charset="-122"/>
              </a:rPr>
              <a:t>是否可以资源不动而切换指令序列</a:t>
            </a:r>
            <a:r>
              <a:rPr lang="en-US" altLang="zh-CN" sz="2800" dirty="0">
                <a:latin typeface="宋体" panose="02010600030101010101" pitchFamily="2" charset="-122"/>
                <a:ea typeface="宋体" panose="02010600030101010101" pitchFamily="2" charset="-122"/>
              </a:rPr>
              <a:t>?</a:t>
            </a:r>
            <a:endParaRPr lang="zh-CN" altLang="en-US" sz="2800" dirty="0">
              <a:latin typeface="宋体" panose="02010600030101010101" pitchFamily="2" charset="-122"/>
              <a:ea typeface="宋体" panose="02010600030101010101" pitchFamily="2" charset="-122"/>
            </a:endParaRPr>
          </a:p>
        </p:txBody>
      </p:sp>
      <p:sp>
        <p:nvSpPr>
          <p:cNvPr id="4099" name="Rectangle 4"/>
          <p:cNvSpPr>
            <a:spLocks noChangeArrowheads="1"/>
          </p:cNvSpPr>
          <p:nvPr/>
        </p:nvSpPr>
        <p:spPr bwMode="auto">
          <a:xfrm>
            <a:off x="536506" y="1143000"/>
            <a:ext cx="7920594"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1" hangingPunct="1">
              <a:lnSpc>
                <a:spcPct val="130000"/>
              </a:lnSpc>
              <a:spcBef>
                <a:spcPct val="20000"/>
              </a:spcBef>
              <a:buClr>
                <a:srgbClr val="993300"/>
              </a:buClr>
              <a:buSzPct val="90000"/>
              <a:buFont typeface="Wingdings" panose="05000000000000000000" pitchFamily="2" charset="2"/>
              <a:buChar char="n"/>
            </a:pPr>
            <a:r>
              <a:rPr lang="zh-CN" altLang="en-US" sz="2800" b="1" dirty="0">
                <a:solidFill>
                  <a:srgbClr val="FF0000"/>
                </a:solidFill>
                <a:latin typeface="宋体" panose="02010600030101010101" pitchFamily="2" charset="-122"/>
                <a:ea typeface="宋体" panose="02010600030101010101" pitchFamily="2" charset="-122"/>
              </a:rPr>
              <a:t>进程 </a:t>
            </a:r>
            <a:r>
              <a:rPr lang="en-US" altLang="zh-CN" sz="2800" b="1" dirty="0">
                <a:solidFill>
                  <a:srgbClr val="FF0000"/>
                </a:solidFill>
                <a:latin typeface="宋体" panose="02010600030101010101" pitchFamily="2" charset="-122"/>
                <a:ea typeface="宋体" panose="02010600030101010101" pitchFamily="2" charset="-122"/>
                <a:sym typeface="Symbol" panose="05050102010706020507" pitchFamily="18" charset="2"/>
              </a:rPr>
              <a:t>= </a:t>
            </a:r>
            <a:r>
              <a:rPr lang="zh-CN" altLang="en-US" sz="2800" b="1" dirty="0">
                <a:solidFill>
                  <a:srgbClr val="FF0000"/>
                </a:solidFill>
                <a:latin typeface="宋体" panose="02010600030101010101" pitchFamily="2" charset="-122"/>
                <a:ea typeface="宋体" panose="02010600030101010101" pitchFamily="2" charset="-122"/>
                <a:sym typeface="Symbol" panose="05050102010706020507" pitchFamily="18" charset="2"/>
              </a:rPr>
              <a:t>资源 </a:t>
            </a:r>
            <a:r>
              <a:rPr lang="en-US" altLang="zh-CN" sz="2800" b="1" dirty="0">
                <a:solidFill>
                  <a:srgbClr val="FF0000"/>
                </a:solidFill>
                <a:latin typeface="宋体" panose="02010600030101010101" pitchFamily="2" charset="-122"/>
                <a:ea typeface="宋体" panose="02010600030101010101" pitchFamily="2" charset="-122"/>
                <a:sym typeface="Symbol" panose="05050102010706020507" pitchFamily="18" charset="2"/>
              </a:rPr>
              <a:t>+ </a:t>
            </a:r>
            <a:r>
              <a:rPr lang="zh-CN" altLang="en-US" sz="2800" b="1" dirty="0">
                <a:solidFill>
                  <a:srgbClr val="FF0000"/>
                </a:solidFill>
                <a:latin typeface="宋体" panose="02010600030101010101" pitchFamily="2" charset="-122"/>
                <a:ea typeface="宋体" panose="02010600030101010101" pitchFamily="2" charset="-122"/>
                <a:sym typeface="Symbol" panose="05050102010706020507" pitchFamily="18" charset="2"/>
              </a:rPr>
              <a:t>指令执行序列</a:t>
            </a:r>
            <a:endParaRPr lang="zh-CN" altLang="zh-CN" sz="2800" b="1" dirty="0">
              <a:solidFill>
                <a:srgbClr val="FF0000"/>
              </a:solidFill>
              <a:latin typeface="宋体" panose="02010600030101010101" pitchFamily="2" charset="-122"/>
              <a:ea typeface="宋体" panose="02010600030101010101" pitchFamily="2" charset="-122"/>
              <a:sym typeface="Symbol" panose="05050102010706020507" pitchFamily="18" charset="2"/>
            </a:endParaRPr>
          </a:p>
        </p:txBody>
      </p:sp>
      <p:grpSp>
        <p:nvGrpSpPr>
          <p:cNvPr id="4100" name="Group 47"/>
          <p:cNvGrpSpPr/>
          <p:nvPr/>
        </p:nvGrpSpPr>
        <p:grpSpPr bwMode="auto">
          <a:xfrm>
            <a:off x="838091" y="1703388"/>
            <a:ext cx="6255524" cy="609600"/>
            <a:chOff x="523" y="1876"/>
            <a:chExt cx="3941" cy="384"/>
          </a:xfrm>
        </p:grpSpPr>
        <p:sp>
          <p:nvSpPr>
            <p:cNvPr id="4132" name="Rectangle 48"/>
            <p:cNvSpPr>
              <a:spLocks noChangeArrowheads="1"/>
            </p:cNvSpPr>
            <p:nvPr/>
          </p:nvSpPr>
          <p:spPr bwMode="auto">
            <a:xfrm>
              <a:off x="523" y="1876"/>
              <a:ext cx="3941"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1" hangingPunct="1">
                <a:lnSpc>
                  <a:spcPct val="140000"/>
                </a:lnSpc>
              </a:pPr>
              <a:r>
                <a:rPr lang="zh-CN" altLang="en-US" sz="2400" b="1" dirty="0">
                  <a:latin typeface="宋体" panose="02010600030101010101" pitchFamily="2" charset="-122"/>
                  <a:ea typeface="宋体" panose="02010600030101010101" pitchFamily="2" charset="-122"/>
                </a:rPr>
                <a:t>将资源和指令执行分开</a:t>
              </a:r>
              <a:endParaRPr lang="zh-CN" altLang="en-US" sz="2400" b="1" dirty="0">
                <a:solidFill>
                  <a:srgbClr val="FF0000"/>
                </a:solidFill>
                <a:latin typeface="宋体" panose="02010600030101010101" pitchFamily="2" charset="-122"/>
                <a:ea typeface="宋体" panose="02010600030101010101" pitchFamily="2" charset="-122"/>
              </a:endParaRPr>
            </a:p>
          </p:txBody>
        </p:sp>
        <p:pic>
          <p:nvPicPr>
            <p:cNvPr id="4133" name="Picture 4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1" name="Group 50"/>
          <p:cNvGrpSpPr/>
          <p:nvPr/>
        </p:nvGrpSpPr>
        <p:grpSpPr bwMode="auto">
          <a:xfrm>
            <a:off x="830155" y="2243141"/>
            <a:ext cx="6255523" cy="531813"/>
            <a:chOff x="523" y="1876"/>
            <a:chExt cx="3941" cy="335"/>
          </a:xfrm>
        </p:grpSpPr>
        <p:sp>
          <p:nvSpPr>
            <p:cNvPr id="4130" name="Rectangle 51"/>
            <p:cNvSpPr>
              <a:spLocks noChangeArrowheads="1"/>
            </p:cNvSpPr>
            <p:nvPr/>
          </p:nvSpPr>
          <p:spPr bwMode="auto">
            <a:xfrm>
              <a:off x="523" y="1876"/>
              <a:ext cx="3941"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1" hangingPunct="1">
                <a:lnSpc>
                  <a:spcPct val="140000"/>
                </a:lnSpc>
              </a:pPr>
              <a:r>
                <a:rPr lang="zh-CN" altLang="en-US" sz="2400" b="1" dirty="0">
                  <a:highlight>
                    <a:srgbClr val="FFFF00"/>
                  </a:highlight>
                  <a:latin typeface="宋体" panose="02010600030101010101" pitchFamily="2" charset="-122"/>
                  <a:ea typeface="宋体" panose="02010600030101010101" pitchFamily="2" charset="-122"/>
                </a:rPr>
                <a:t>一套资源 </a:t>
              </a:r>
              <a:r>
                <a:rPr lang="en-US" altLang="zh-CN" sz="2400" b="1" dirty="0">
                  <a:highlight>
                    <a:srgbClr val="FFFF00"/>
                  </a:highlight>
                  <a:latin typeface="宋体" panose="02010600030101010101" pitchFamily="2" charset="-122"/>
                  <a:ea typeface="宋体" panose="02010600030101010101" pitchFamily="2" charset="-122"/>
                </a:rPr>
                <a:t>+ </a:t>
              </a:r>
              <a:r>
                <a:rPr lang="zh-CN" altLang="en-US" sz="2400" b="1" dirty="0">
                  <a:highlight>
                    <a:srgbClr val="FFFF00"/>
                  </a:highlight>
                  <a:latin typeface="宋体" panose="02010600030101010101" pitchFamily="2" charset="-122"/>
                  <a:ea typeface="宋体" panose="02010600030101010101" pitchFamily="2" charset="-122"/>
                </a:rPr>
                <a:t>多个指令执行序列</a:t>
              </a:r>
              <a:endParaRPr lang="zh-CN" altLang="en-US" sz="2400" b="1" dirty="0">
                <a:solidFill>
                  <a:srgbClr val="FF0000"/>
                </a:solidFill>
                <a:highlight>
                  <a:srgbClr val="FFFF00"/>
                </a:highlight>
                <a:latin typeface="宋体" panose="02010600030101010101" pitchFamily="2" charset="-122"/>
                <a:ea typeface="宋体" panose="02010600030101010101" pitchFamily="2" charset="-122"/>
              </a:endParaRPr>
            </a:p>
          </p:txBody>
        </p:sp>
        <p:pic>
          <p:nvPicPr>
            <p:cNvPr id="4131" name="Picture 5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02" name="Group 53"/>
          <p:cNvGrpSpPr/>
          <p:nvPr/>
        </p:nvGrpSpPr>
        <p:grpSpPr bwMode="auto">
          <a:xfrm>
            <a:off x="228571" y="2922588"/>
            <a:ext cx="7633117" cy="2743200"/>
            <a:chOff x="192" y="1296"/>
            <a:chExt cx="4785" cy="1728"/>
          </a:xfrm>
        </p:grpSpPr>
        <p:sp>
          <p:nvSpPr>
            <p:cNvPr id="4113" name="Rectangle 54"/>
            <p:cNvSpPr>
              <a:spLocks noChangeArrowheads="1"/>
            </p:cNvSpPr>
            <p:nvPr/>
          </p:nvSpPr>
          <p:spPr bwMode="auto">
            <a:xfrm>
              <a:off x="768" y="1296"/>
              <a:ext cx="3216" cy="1728"/>
            </a:xfrm>
            <a:prstGeom prst="rect">
              <a:avLst/>
            </a:prstGeom>
            <a:solidFill>
              <a:schemeClr val="bg1"/>
            </a:solidFill>
            <a:ln w="9525">
              <a:solidFill>
                <a:srgbClr val="000066"/>
              </a:solidFill>
              <a:miter lim="800000"/>
            </a:ln>
          </p:spPr>
          <p:txBody>
            <a:bodyPr wrap="none" anchor="ctr"/>
            <a:lstStyle/>
            <a:p>
              <a:pPr eaLnBrk="1" hangingPunct="1"/>
              <a:endParaRPr lang="zh-CN" altLang="en-US"/>
            </a:p>
          </p:txBody>
        </p:sp>
        <p:sp>
          <p:nvSpPr>
            <p:cNvPr id="4114" name="Rectangle 55"/>
            <p:cNvSpPr>
              <a:spLocks noChangeArrowheads="1"/>
            </p:cNvSpPr>
            <p:nvPr/>
          </p:nvSpPr>
          <p:spPr bwMode="auto">
            <a:xfrm>
              <a:off x="892" y="1355"/>
              <a:ext cx="1440" cy="1199"/>
            </a:xfrm>
            <a:prstGeom prst="rect">
              <a:avLst/>
            </a:prstGeom>
            <a:solidFill>
              <a:schemeClr val="bg1"/>
            </a:solidFill>
            <a:ln w="9525">
              <a:solidFill>
                <a:srgbClr val="000066"/>
              </a:solidFill>
              <a:miter lim="800000"/>
            </a:ln>
          </p:spPr>
          <p:txBody>
            <a:bodyPr wrap="none" anchor="ctr"/>
            <a:lstStyle/>
            <a:p>
              <a:pPr eaLnBrk="1" hangingPunct="1"/>
              <a:endParaRPr lang="zh-CN" altLang="en-US"/>
            </a:p>
          </p:txBody>
        </p:sp>
        <p:sp>
          <p:nvSpPr>
            <p:cNvPr id="4115" name="Text Box 56"/>
            <p:cNvSpPr txBox="1">
              <a:spLocks noChangeArrowheads="1"/>
            </p:cNvSpPr>
            <p:nvPr/>
          </p:nvSpPr>
          <p:spPr bwMode="auto">
            <a:xfrm>
              <a:off x="892" y="1391"/>
              <a:ext cx="15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ahoma" panose="020B0604030504040204" pitchFamily="34" charset="0"/>
                </a:rPr>
                <a:t>   mov [100], ax</a:t>
              </a:r>
            </a:p>
          </p:txBody>
        </p:sp>
        <p:sp>
          <p:nvSpPr>
            <p:cNvPr id="4116" name="Rectangle 57"/>
            <p:cNvSpPr>
              <a:spLocks noChangeArrowheads="1"/>
            </p:cNvSpPr>
            <p:nvPr/>
          </p:nvSpPr>
          <p:spPr bwMode="auto">
            <a:xfrm>
              <a:off x="192" y="1440"/>
              <a:ext cx="4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2400" b="1" dirty="0">
                  <a:latin typeface="宋体" panose="02010600030101010101" pitchFamily="2" charset="-122"/>
                  <a:ea typeface="宋体" panose="02010600030101010101" pitchFamily="2" charset="-122"/>
                </a:rPr>
                <a:t>进程</a:t>
              </a:r>
            </a:p>
          </p:txBody>
        </p:sp>
        <p:sp>
          <p:nvSpPr>
            <p:cNvPr id="4117" name="AutoShape 58"/>
            <p:cNvSpPr>
              <a:spLocks noChangeArrowheads="1"/>
            </p:cNvSpPr>
            <p:nvPr/>
          </p:nvSpPr>
          <p:spPr bwMode="auto">
            <a:xfrm>
              <a:off x="4187" y="1512"/>
              <a:ext cx="480" cy="1296"/>
            </a:xfrm>
            <a:prstGeom prst="irregularSeal2">
              <a:avLst/>
            </a:prstGeom>
            <a:solidFill>
              <a:srgbClr val="EAEAEA"/>
            </a:solidFill>
            <a:ln w="9525">
              <a:solidFill>
                <a:schemeClr val="tx1"/>
              </a:solidFill>
              <a:miter lim="800000"/>
            </a:ln>
          </p:spPr>
          <p:txBody>
            <a:bodyPr wrap="none" anchor="ctr"/>
            <a:lstStyle/>
            <a:p>
              <a:pPr eaLnBrk="1" hangingPunct="1"/>
              <a:endParaRPr lang="zh-CN" altLang="en-US"/>
            </a:p>
          </p:txBody>
        </p:sp>
        <p:sp>
          <p:nvSpPr>
            <p:cNvPr id="4118" name="Rectangle 59"/>
            <p:cNvSpPr>
              <a:spLocks noChangeArrowheads="1"/>
            </p:cNvSpPr>
            <p:nvPr/>
          </p:nvSpPr>
          <p:spPr bwMode="auto">
            <a:xfrm>
              <a:off x="3984" y="1389"/>
              <a:ext cx="99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2000" b="1" dirty="0"/>
                <a:t>内存映射表</a:t>
              </a:r>
            </a:p>
          </p:txBody>
        </p:sp>
        <p:sp>
          <p:nvSpPr>
            <p:cNvPr id="4119" name="Freeform 60"/>
            <p:cNvSpPr/>
            <p:nvPr/>
          </p:nvSpPr>
          <p:spPr bwMode="auto">
            <a:xfrm>
              <a:off x="1564" y="1632"/>
              <a:ext cx="96" cy="480"/>
            </a:xfrm>
            <a:custGeom>
              <a:avLst/>
              <a:gdLst>
                <a:gd name="T0" fmla="*/ 30 w 104"/>
                <a:gd name="T1" fmla="*/ 0 h 192"/>
                <a:gd name="T2" fmla="*/ 60 w 104"/>
                <a:gd name="T3" fmla="*/ 11720 h 192"/>
                <a:gd name="T4" fmla="*/ 0 w 104"/>
                <a:gd name="T5" fmla="*/ 23438 h 192"/>
                <a:gd name="T6" fmla="*/ 60 w 104"/>
                <a:gd name="T7" fmla="*/ 35158 h 192"/>
                <a:gd name="T8" fmla="*/ 0 w 104"/>
                <a:gd name="T9" fmla="*/ 46875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20" name="Rectangle 61"/>
            <p:cNvSpPr>
              <a:spLocks noChangeArrowheads="1"/>
            </p:cNvSpPr>
            <p:nvPr/>
          </p:nvSpPr>
          <p:spPr bwMode="auto">
            <a:xfrm>
              <a:off x="2431" y="1345"/>
              <a:ext cx="1440" cy="1199"/>
            </a:xfrm>
            <a:prstGeom prst="rect">
              <a:avLst/>
            </a:prstGeom>
            <a:solidFill>
              <a:schemeClr val="bg1"/>
            </a:solidFill>
            <a:ln w="9525">
              <a:solidFill>
                <a:srgbClr val="000066"/>
              </a:solidFill>
              <a:miter lim="800000"/>
            </a:ln>
          </p:spPr>
          <p:txBody>
            <a:bodyPr wrap="none" anchor="ctr"/>
            <a:lstStyle/>
            <a:p>
              <a:pPr eaLnBrk="1" hangingPunct="1"/>
              <a:endParaRPr lang="zh-CN" altLang="en-US"/>
            </a:p>
          </p:txBody>
        </p:sp>
        <p:sp>
          <p:nvSpPr>
            <p:cNvPr id="4121" name="Text Box 62"/>
            <p:cNvSpPr txBox="1">
              <a:spLocks noChangeArrowheads="1"/>
            </p:cNvSpPr>
            <p:nvPr/>
          </p:nvSpPr>
          <p:spPr bwMode="auto">
            <a:xfrm>
              <a:off x="2431" y="1381"/>
              <a:ext cx="1581"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ahoma" panose="020B0604030504040204" pitchFamily="34" charset="0"/>
                </a:rPr>
                <a:t>   mov [100], ax</a:t>
              </a:r>
            </a:p>
          </p:txBody>
        </p:sp>
        <p:sp>
          <p:nvSpPr>
            <p:cNvPr id="4122" name="Freeform 63"/>
            <p:cNvSpPr/>
            <p:nvPr/>
          </p:nvSpPr>
          <p:spPr bwMode="auto">
            <a:xfrm>
              <a:off x="3103" y="1632"/>
              <a:ext cx="96" cy="480"/>
            </a:xfrm>
            <a:custGeom>
              <a:avLst/>
              <a:gdLst>
                <a:gd name="T0" fmla="*/ 30 w 104"/>
                <a:gd name="T1" fmla="*/ 0 h 192"/>
                <a:gd name="T2" fmla="*/ 60 w 104"/>
                <a:gd name="T3" fmla="*/ 11720 h 192"/>
                <a:gd name="T4" fmla="*/ 0 w 104"/>
                <a:gd name="T5" fmla="*/ 23438 h 192"/>
                <a:gd name="T6" fmla="*/ 60 w 104"/>
                <a:gd name="T7" fmla="*/ 35158 h 192"/>
                <a:gd name="T8" fmla="*/ 0 w 104"/>
                <a:gd name="T9" fmla="*/ 46875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headEnd type="none"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123" name="Rectangle 64"/>
            <p:cNvSpPr>
              <a:spLocks noChangeArrowheads="1"/>
            </p:cNvSpPr>
            <p:nvPr/>
          </p:nvSpPr>
          <p:spPr bwMode="auto">
            <a:xfrm>
              <a:off x="892" y="2208"/>
              <a:ext cx="1440" cy="346"/>
            </a:xfrm>
            <a:prstGeom prst="rect">
              <a:avLst/>
            </a:prstGeom>
            <a:solidFill>
              <a:schemeClr val="bg1"/>
            </a:solidFill>
            <a:ln w="9525">
              <a:solidFill>
                <a:srgbClr val="000066"/>
              </a:solidFill>
              <a:miter lim="800000"/>
            </a:ln>
          </p:spPr>
          <p:txBody>
            <a:bodyPr wrap="none" anchor="ctr"/>
            <a:lstStyle/>
            <a:p>
              <a:pPr eaLnBrk="1" hangingPunct="1"/>
              <a:endParaRPr lang="zh-CN" altLang="en-US"/>
            </a:p>
          </p:txBody>
        </p:sp>
        <p:sp>
          <p:nvSpPr>
            <p:cNvPr id="4124" name="Text Box 65"/>
            <p:cNvSpPr txBox="1">
              <a:spLocks noChangeArrowheads="1"/>
            </p:cNvSpPr>
            <p:nvPr/>
          </p:nvSpPr>
          <p:spPr bwMode="auto">
            <a:xfrm>
              <a:off x="988" y="2256"/>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ahoma" panose="020B0604030504040204" pitchFamily="34" charset="0"/>
                </a:rPr>
                <a:t>   </a:t>
              </a:r>
              <a:r>
                <a:rPr lang="zh-CN" altLang="en-US" sz="2000" b="1">
                  <a:latin typeface="Tahoma" panose="020B0604030504040204" pitchFamily="34" charset="0"/>
                </a:rPr>
                <a:t>寄存器映像</a:t>
              </a:r>
            </a:p>
          </p:txBody>
        </p:sp>
        <p:sp>
          <p:nvSpPr>
            <p:cNvPr id="4125" name="Rectangle 66"/>
            <p:cNvSpPr>
              <a:spLocks noChangeArrowheads="1"/>
            </p:cNvSpPr>
            <p:nvPr/>
          </p:nvSpPr>
          <p:spPr bwMode="auto">
            <a:xfrm>
              <a:off x="2430" y="2208"/>
              <a:ext cx="1440" cy="346"/>
            </a:xfrm>
            <a:prstGeom prst="rect">
              <a:avLst/>
            </a:prstGeom>
            <a:solidFill>
              <a:schemeClr val="bg1"/>
            </a:solidFill>
            <a:ln w="9525">
              <a:solidFill>
                <a:srgbClr val="000066"/>
              </a:solidFill>
              <a:miter lim="800000"/>
            </a:ln>
          </p:spPr>
          <p:txBody>
            <a:bodyPr wrap="none" anchor="ctr"/>
            <a:lstStyle/>
            <a:p>
              <a:pPr eaLnBrk="1" hangingPunct="1"/>
              <a:endParaRPr lang="zh-CN" altLang="en-US"/>
            </a:p>
          </p:txBody>
        </p:sp>
        <p:sp>
          <p:nvSpPr>
            <p:cNvPr id="4126" name="Text Box 67"/>
            <p:cNvSpPr txBox="1">
              <a:spLocks noChangeArrowheads="1"/>
            </p:cNvSpPr>
            <p:nvPr/>
          </p:nvSpPr>
          <p:spPr bwMode="auto">
            <a:xfrm>
              <a:off x="2524" y="2256"/>
              <a:ext cx="12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a:latin typeface="Tahoma" panose="020B0604030504040204" pitchFamily="34" charset="0"/>
                </a:rPr>
                <a:t>   </a:t>
              </a:r>
              <a:r>
                <a:rPr lang="zh-CN" altLang="en-US" sz="2000" b="1">
                  <a:latin typeface="Tahoma" panose="020B0604030504040204" pitchFamily="34" charset="0"/>
                </a:rPr>
                <a:t>寄存器映像</a:t>
              </a:r>
            </a:p>
          </p:txBody>
        </p:sp>
        <p:sp>
          <p:nvSpPr>
            <p:cNvPr id="4127" name="Rectangle 68"/>
            <p:cNvSpPr>
              <a:spLocks noChangeArrowheads="1"/>
            </p:cNvSpPr>
            <p:nvPr/>
          </p:nvSpPr>
          <p:spPr bwMode="auto">
            <a:xfrm>
              <a:off x="768" y="2678"/>
              <a:ext cx="3216" cy="346"/>
            </a:xfrm>
            <a:prstGeom prst="rect">
              <a:avLst/>
            </a:prstGeom>
            <a:solidFill>
              <a:schemeClr val="bg1"/>
            </a:solidFill>
            <a:ln w="9525">
              <a:solidFill>
                <a:srgbClr val="000066"/>
              </a:solidFill>
              <a:miter lim="800000"/>
            </a:ln>
          </p:spPr>
          <p:txBody>
            <a:bodyPr wrap="none" anchor="ctr"/>
            <a:lstStyle/>
            <a:p>
              <a:pPr eaLnBrk="1" hangingPunct="1"/>
              <a:endParaRPr lang="zh-CN" altLang="en-US"/>
            </a:p>
          </p:txBody>
        </p:sp>
        <p:sp>
          <p:nvSpPr>
            <p:cNvPr id="4128" name="Text Box 69"/>
            <p:cNvSpPr txBox="1">
              <a:spLocks noChangeArrowheads="1"/>
            </p:cNvSpPr>
            <p:nvPr/>
          </p:nvSpPr>
          <p:spPr bwMode="auto">
            <a:xfrm>
              <a:off x="864" y="2726"/>
              <a:ext cx="307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b="1">
                  <a:latin typeface="Tahoma" panose="020B0604030504040204" pitchFamily="34" charset="0"/>
                </a:rPr>
                <a:t>进程代码、进程数据、进程资源</a:t>
              </a:r>
            </a:p>
          </p:txBody>
        </p:sp>
        <p:sp>
          <p:nvSpPr>
            <p:cNvPr id="4129" name="Line 70"/>
            <p:cNvSpPr>
              <a:spLocks noChangeShapeType="1"/>
            </p:cNvSpPr>
            <p:nvPr/>
          </p:nvSpPr>
          <p:spPr bwMode="auto">
            <a:xfrm flipV="1">
              <a:off x="3840" y="2112"/>
              <a:ext cx="555" cy="720"/>
            </a:xfrm>
            <a:prstGeom prst="line">
              <a:avLst/>
            </a:prstGeom>
            <a:noFill/>
            <a:ln w="28575">
              <a:solidFill>
                <a:schemeClr val="tx1"/>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80"/>
          <p:cNvGrpSpPr/>
          <p:nvPr/>
        </p:nvGrpSpPr>
        <p:grpSpPr bwMode="auto">
          <a:xfrm>
            <a:off x="3504744" y="1779588"/>
            <a:ext cx="4419025" cy="1371600"/>
            <a:chOff x="2256" y="1200"/>
            <a:chExt cx="2784" cy="864"/>
          </a:xfrm>
        </p:grpSpPr>
        <p:sp>
          <p:nvSpPr>
            <p:cNvPr id="4110" name="Line 71"/>
            <p:cNvSpPr>
              <a:spLocks noChangeShapeType="1"/>
            </p:cNvSpPr>
            <p:nvPr/>
          </p:nvSpPr>
          <p:spPr bwMode="auto">
            <a:xfrm flipH="1">
              <a:off x="2256" y="1440"/>
              <a:ext cx="2112" cy="624"/>
            </a:xfrm>
            <a:prstGeom prst="line">
              <a:avLst/>
            </a:prstGeom>
            <a:noFill/>
            <a:ln w="28575">
              <a:solidFill>
                <a:srgbClr val="FF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1" name="Line 72"/>
            <p:cNvSpPr>
              <a:spLocks noChangeShapeType="1"/>
            </p:cNvSpPr>
            <p:nvPr/>
          </p:nvSpPr>
          <p:spPr bwMode="auto">
            <a:xfrm flipH="1">
              <a:off x="3792" y="1440"/>
              <a:ext cx="576" cy="624"/>
            </a:xfrm>
            <a:prstGeom prst="line">
              <a:avLst/>
            </a:prstGeom>
            <a:noFill/>
            <a:ln w="28575">
              <a:solidFill>
                <a:srgbClr val="FF0000"/>
              </a:solidFill>
              <a:round/>
              <a:headEnd type="oval"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12" name="Rectangle 73"/>
            <p:cNvSpPr>
              <a:spLocks noChangeArrowheads="1"/>
            </p:cNvSpPr>
            <p:nvPr/>
          </p:nvSpPr>
          <p:spPr bwMode="auto">
            <a:xfrm>
              <a:off x="4416" y="1200"/>
              <a:ext cx="6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r>
                <a:rPr lang="zh-CN" altLang="en-US" sz="2400" b="1">
                  <a:solidFill>
                    <a:srgbClr val="FF0000"/>
                  </a:solidFill>
                </a:rPr>
                <a:t>线程</a:t>
              </a:r>
            </a:p>
          </p:txBody>
        </p:sp>
      </p:grpSp>
      <p:grpSp>
        <p:nvGrpSpPr>
          <p:cNvPr id="6" name="Group 79"/>
          <p:cNvGrpSpPr/>
          <p:nvPr/>
        </p:nvGrpSpPr>
        <p:grpSpPr bwMode="auto">
          <a:xfrm>
            <a:off x="7611073" y="1490664"/>
            <a:ext cx="4465056" cy="1127125"/>
            <a:chOff x="571" y="3744"/>
            <a:chExt cx="2813" cy="710"/>
          </a:xfrm>
        </p:grpSpPr>
        <p:sp>
          <p:nvSpPr>
            <p:cNvPr id="4108" name="Rectangle 76"/>
            <p:cNvSpPr>
              <a:spLocks noChangeArrowheads="1"/>
            </p:cNvSpPr>
            <p:nvPr/>
          </p:nvSpPr>
          <p:spPr bwMode="auto">
            <a:xfrm>
              <a:off x="571" y="3744"/>
              <a:ext cx="2813"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1" hangingPunct="1">
                <a:lnSpc>
                  <a:spcPct val="140000"/>
                </a:lnSpc>
              </a:pPr>
              <a:r>
                <a:rPr lang="zh-CN" altLang="en-US" sz="2400" b="1" dirty="0">
                  <a:solidFill>
                    <a:srgbClr val="FF0000"/>
                  </a:solidFill>
                  <a:latin typeface="宋体" panose="02010600030101010101" pitchFamily="2" charset="-122"/>
                  <a:ea typeface="宋体" panose="02010600030101010101" pitchFamily="2" charset="-122"/>
                </a:rPr>
                <a:t>线程</a:t>
              </a:r>
              <a:r>
                <a:rPr lang="en-US" altLang="zh-CN" sz="2400" b="1" dirty="0">
                  <a:solidFill>
                    <a:srgbClr val="FF0000"/>
                  </a:solidFill>
                  <a:latin typeface="宋体" panose="02010600030101010101" pitchFamily="2" charset="-122"/>
                  <a:ea typeface="宋体" panose="02010600030101010101" pitchFamily="2" charset="-122"/>
                </a:rPr>
                <a:t>: </a:t>
              </a:r>
              <a:r>
                <a:rPr lang="zh-CN" altLang="en-US" sz="2400" b="1" dirty="0">
                  <a:solidFill>
                    <a:srgbClr val="FF0000"/>
                  </a:solidFill>
                  <a:latin typeface="宋体" panose="02010600030101010101" pitchFamily="2" charset="-122"/>
                  <a:ea typeface="宋体" panose="02010600030101010101" pitchFamily="2" charset="-122"/>
                </a:rPr>
                <a:t>保留了并发的优点，避免了进程切换代价</a:t>
              </a:r>
            </a:p>
          </p:txBody>
        </p:sp>
        <p:pic>
          <p:nvPicPr>
            <p:cNvPr id="4109" name="Picture 7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389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oup 79"/>
          <p:cNvGrpSpPr/>
          <p:nvPr/>
        </p:nvGrpSpPr>
        <p:grpSpPr bwMode="auto">
          <a:xfrm>
            <a:off x="7619008" y="2911478"/>
            <a:ext cx="4465057" cy="1566863"/>
            <a:chOff x="571" y="3744"/>
            <a:chExt cx="2813" cy="987"/>
          </a:xfrm>
        </p:grpSpPr>
        <p:sp>
          <p:nvSpPr>
            <p:cNvPr id="4106" name="Rectangle 76"/>
            <p:cNvSpPr>
              <a:spLocks noChangeArrowheads="1"/>
            </p:cNvSpPr>
            <p:nvPr/>
          </p:nvSpPr>
          <p:spPr bwMode="auto">
            <a:xfrm>
              <a:off x="571" y="3744"/>
              <a:ext cx="2813" cy="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1" eaLnBrk="1" hangingPunct="1">
                <a:lnSpc>
                  <a:spcPct val="140000"/>
                </a:lnSpc>
              </a:pPr>
              <a:r>
                <a:rPr lang="zh-CN" altLang="en-US" sz="2400" b="1" dirty="0">
                  <a:solidFill>
                    <a:srgbClr val="FF0000"/>
                  </a:solidFill>
                  <a:highlight>
                    <a:srgbClr val="FFFF00"/>
                  </a:highlight>
                  <a:latin typeface="宋体" panose="02010600030101010101" pitchFamily="2" charset="-122"/>
                  <a:ea typeface="宋体" panose="02010600030101010101" pitchFamily="2" charset="-122"/>
                </a:rPr>
                <a:t>实质就是内存映射表与资源不变而</a:t>
              </a:r>
              <a:r>
                <a:rPr lang="en-US" altLang="zh-CN" sz="2400" b="1" dirty="0">
                  <a:solidFill>
                    <a:srgbClr val="FF0000"/>
                  </a:solidFill>
                  <a:highlight>
                    <a:srgbClr val="FFFF00"/>
                  </a:highlight>
                  <a:latin typeface="宋体" panose="02010600030101010101" pitchFamily="2" charset="-122"/>
                  <a:ea typeface="宋体" panose="02010600030101010101" pitchFamily="2" charset="-122"/>
                </a:rPr>
                <a:t>PC</a:t>
              </a:r>
              <a:r>
                <a:rPr lang="zh-CN" altLang="en-US" sz="2400" b="1" dirty="0">
                  <a:solidFill>
                    <a:srgbClr val="FF0000"/>
                  </a:solidFill>
                  <a:highlight>
                    <a:srgbClr val="FFFF00"/>
                  </a:highlight>
                  <a:latin typeface="宋体" panose="02010600030101010101" pitchFamily="2" charset="-122"/>
                  <a:ea typeface="宋体" panose="02010600030101010101" pitchFamily="2" charset="-122"/>
                </a:rPr>
                <a:t>指针和基本寄存器变</a:t>
              </a:r>
            </a:p>
          </p:txBody>
        </p:sp>
        <p:pic>
          <p:nvPicPr>
            <p:cNvPr id="4107" name="Picture 7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389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dissolve">
                                      <p:cBhvr>
                                        <p:cTn id="1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1" name="Rectangle 3"/>
          <p:cNvSpPr>
            <a:spLocks noChangeArrowheads="1"/>
          </p:cNvSpPr>
          <p:nvPr/>
        </p:nvSpPr>
        <p:spPr bwMode="auto">
          <a:xfrm>
            <a:off x="816927" y="782638"/>
            <a:ext cx="389416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FF0000"/>
                </a:solidFill>
                <a:ea typeface="宋体" panose="02010600030101010101" pitchFamily="2" charset="-122"/>
                <a:sym typeface="Symbol" panose="05050102010706020507" pitchFamily="18" charset="2"/>
              </a:rPr>
              <a:t>什么是线程？</a:t>
            </a:r>
            <a:endParaRPr lang="zh-CN" altLang="zh-CN" sz="2400" b="1" dirty="0">
              <a:solidFill>
                <a:srgbClr val="FF0000"/>
              </a:solidFill>
              <a:ea typeface="宋体" panose="02010600030101010101" pitchFamily="2" charset="-122"/>
              <a:sym typeface="Symbol" panose="05050102010706020507" pitchFamily="18" charset="2"/>
            </a:endParaRPr>
          </a:p>
        </p:txBody>
      </p:sp>
      <p:sp>
        <p:nvSpPr>
          <p:cNvPr id="345092" name="Rectangle 4"/>
          <p:cNvSpPr>
            <a:spLocks noChangeArrowheads="1"/>
          </p:cNvSpPr>
          <p:nvPr/>
        </p:nvSpPr>
        <p:spPr bwMode="auto">
          <a:xfrm>
            <a:off x="533331" y="1354138"/>
            <a:ext cx="7999533" cy="2678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20000"/>
              </a:lnSpc>
              <a:spcBef>
                <a:spcPct val="0"/>
              </a:spcBef>
              <a:buClr>
                <a:srgbClr val="008000"/>
              </a:buClr>
              <a:buFont typeface="Wingdings" panose="05000000000000000000" pitchFamily="2" charset="2"/>
              <a:buChar char="n"/>
            </a:pPr>
            <a:r>
              <a:rPr kumimoji="0" lang="zh-CN" altLang="en-US" sz="2000" b="1" dirty="0">
                <a:solidFill>
                  <a:srgbClr val="CC0000"/>
                </a:solidFill>
                <a:latin typeface="Arial" panose="020B0604020202020204" pitchFamily="34" charset="0"/>
                <a:ea typeface="宋体" panose="02010600030101010101" pitchFamily="2" charset="-122"/>
              </a:rPr>
              <a:t>  线程：</a:t>
            </a:r>
            <a:r>
              <a:rPr kumimoji="0" lang="zh-CN" altLang="en-US" sz="2000" b="1" dirty="0">
                <a:highlight>
                  <a:srgbClr val="FFFF00"/>
                </a:highlight>
                <a:latin typeface="Arial" panose="020B0604020202020204" pitchFamily="34" charset="0"/>
                <a:ea typeface="宋体" panose="02010600030101010101" pitchFamily="2" charset="-122"/>
              </a:rPr>
              <a:t>进程中代码执行的一个序列</a:t>
            </a:r>
          </a:p>
          <a:p>
            <a:pPr lvl="1" eaLnBrk="1" hangingPunct="1">
              <a:lnSpc>
                <a:spcPct val="120000"/>
              </a:lnSpc>
              <a:spcBef>
                <a:spcPct val="0"/>
              </a:spcBef>
              <a:buClr>
                <a:srgbClr val="008000"/>
              </a:buClr>
              <a:buFont typeface="Wingdings" panose="05000000000000000000" pitchFamily="2" charset="2"/>
              <a:buChar char="n"/>
            </a:pPr>
            <a:r>
              <a:rPr kumimoji="0" lang="zh-CN" altLang="en-US" sz="2000" b="1" dirty="0">
                <a:latin typeface="Arial" panose="020B0604020202020204" pitchFamily="34" charset="0"/>
                <a:ea typeface="宋体" panose="02010600030101010101" pitchFamily="2" charset="-122"/>
              </a:rPr>
              <a:t>  显然，一个进程中</a:t>
            </a:r>
            <a:r>
              <a:rPr kumimoji="0" lang="zh-CN" altLang="en-US" sz="2000" b="1" dirty="0">
                <a:solidFill>
                  <a:srgbClr val="CC0000"/>
                </a:solidFill>
                <a:latin typeface="Arial" panose="020B0604020202020204" pitchFamily="34" charset="0"/>
                <a:ea typeface="宋体" panose="02010600030101010101" pitchFamily="2" charset="-122"/>
              </a:rPr>
              <a:t>至少</a:t>
            </a:r>
            <a:r>
              <a:rPr kumimoji="0" lang="zh-CN" altLang="en-US" sz="2000" b="1" dirty="0">
                <a:latin typeface="Arial" panose="020B0604020202020204" pitchFamily="34" charset="0"/>
                <a:ea typeface="宋体" panose="02010600030101010101" pitchFamily="2" charset="-122"/>
              </a:rPr>
              <a:t>存在一个线程</a:t>
            </a:r>
          </a:p>
          <a:p>
            <a:pPr lvl="1" eaLnBrk="1" hangingPunct="1">
              <a:lnSpc>
                <a:spcPct val="120000"/>
              </a:lnSpc>
              <a:spcBef>
                <a:spcPct val="0"/>
              </a:spcBef>
              <a:buClr>
                <a:srgbClr val="008000"/>
              </a:buClr>
              <a:buFont typeface="Wingdings" panose="05000000000000000000" pitchFamily="2" charset="2"/>
              <a:buChar char="n"/>
            </a:pPr>
            <a:r>
              <a:rPr kumimoji="0" lang="zh-CN" altLang="en-US" sz="2000" b="1" dirty="0">
                <a:latin typeface="Arial" panose="020B0604020202020204" pitchFamily="34" charset="0"/>
                <a:ea typeface="宋体" panose="02010600030101010101" pitchFamily="2" charset="-122"/>
              </a:rPr>
              <a:t>  从一个程序的逻辑功能角度，可以将其划分成</a:t>
            </a:r>
            <a:r>
              <a:rPr kumimoji="0" lang="en-US" altLang="zh-CN" sz="2000" b="1" dirty="0">
                <a:solidFill>
                  <a:srgbClr val="CC0000"/>
                </a:solidFill>
                <a:latin typeface="Arial" panose="020B0604020202020204" pitchFamily="34" charset="0"/>
                <a:ea typeface="宋体" panose="02010600030101010101" pitchFamily="2" charset="-122"/>
              </a:rPr>
              <a:t>n</a:t>
            </a:r>
            <a:r>
              <a:rPr kumimoji="0" lang="zh-CN" altLang="en-US" sz="2000" b="1" dirty="0">
                <a:solidFill>
                  <a:srgbClr val="CC0000"/>
                </a:solidFill>
                <a:latin typeface="Arial" panose="020B0604020202020204" pitchFamily="34" charset="0"/>
                <a:ea typeface="宋体" panose="02010600030101010101" pitchFamily="2" charset="-122"/>
              </a:rPr>
              <a:t>个执行序列</a:t>
            </a:r>
            <a:br>
              <a:rPr kumimoji="0" lang="zh-CN" altLang="en-US" sz="2000" b="1" dirty="0">
                <a:latin typeface="Arial" panose="020B0604020202020204" pitchFamily="34" charset="0"/>
                <a:ea typeface="宋体" panose="02010600030101010101" pitchFamily="2" charset="-122"/>
              </a:rPr>
            </a:br>
            <a:r>
              <a:rPr kumimoji="0" lang="zh-CN" altLang="en-US" sz="2000" b="1" dirty="0">
                <a:latin typeface="Arial" panose="020B0604020202020204" pitchFamily="34" charset="0"/>
                <a:ea typeface="宋体" panose="02010600030101010101" pitchFamily="2" charset="-122"/>
              </a:rPr>
              <a:t>    这些序列可以</a:t>
            </a:r>
            <a:r>
              <a:rPr kumimoji="0" lang="zh-CN" altLang="en-US" sz="2000" b="1" dirty="0">
                <a:highlight>
                  <a:srgbClr val="FFFF00"/>
                </a:highlight>
                <a:latin typeface="Arial" panose="020B0604020202020204" pitchFamily="34" charset="0"/>
                <a:ea typeface="宋体" panose="02010600030101010101" pitchFamily="2" charset="-122"/>
              </a:rPr>
              <a:t>独立</a:t>
            </a:r>
            <a:r>
              <a:rPr kumimoji="0" lang="zh-CN" altLang="en-US" sz="2000" b="1" dirty="0">
                <a:latin typeface="Arial" panose="020B0604020202020204" pitchFamily="34" charset="0"/>
                <a:ea typeface="宋体" panose="02010600030101010101" pitchFamily="2" charset="-122"/>
              </a:rPr>
              <a:t>，可以有一定的</a:t>
            </a:r>
            <a:r>
              <a:rPr kumimoji="0" lang="zh-CN" altLang="en-US" sz="2000" b="1" dirty="0">
                <a:highlight>
                  <a:srgbClr val="FFFF00"/>
                </a:highlight>
                <a:latin typeface="Arial" panose="020B0604020202020204" pitchFamily="34" charset="0"/>
                <a:ea typeface="宋体" panose="02010600030101010101" pitchFamily="2" charset="-122"/>
              </a:rPr>
              <a:t>关联</a:t>
            </a:r>
            <a:r>
              <a:rPr kumimoji="0" lang="zh-CN" altLang="en-US" sz="2000" b="1" dirty="0">
                <a:latin typeface="Arial" panose="020B0604020202020204" pitchFamily="34" charset="0"/>
                <a:ea typeface="宋体" panose="02010600030101010101" pitchFamily="2" charset="-122"/>
              </a:rPr>
              <a:t>关系</a:t>
            </a:r>
          </a:p>
          <a:p>
            <a:pPr lvl="1" eaLnBrk="1" hangingPunct="1">
              <a:lnSpc>
                <a:spcPct val="120000"/>
              </a:lnSpc>
              <a:spcBef>
                <a:spcPct val="0"/>
              </a:spcBef>
              <a:buClr>
                <a:srgbClr val="008000"/>
              </a:buClr>
              <a:buFont typeface="Wingdings" panose="05000000000000000000" pitchFamily="2" charset="2"/>
              <a:buChar char="n"/>
            </a:pPr>
            <a:r>
              <a:rPr kumimoji="0" lang="zh-CN" altLang="en-US" sz="2000" b="1" dirty="0">
                <a:latin typeface="Arial" panose="020B0604020202020204" pitchFamily="34" charset="0"/>
                <a:ea typeface="宋体" panose="02010600030101010101" pitchFamily="2" charset="-122"/>
              </a:rPr>
              <a:t>  在一个进程的生命周期中，可以创建</a:t>
            </a:r>
            <a:r>
              <a:rPr kumimoji="0" lang="en-US" altLang="zh-CN" sz="2000" b="1" dirty="0">
                <a:latin typeface="Arial" panose="020B0604020202020204" pitchFamily="34" charset="0"/>
                <a:ea typeface="宋体" panose="02010600030101010101" pitchFamily="2" charset="-122"/>
              </a:rPr>
              <a:t>n</a:t>
            </a:r>
            <a:r>
              <a:rPr kumimoji="0" lang="zh-CN" altLang="en-US" sz="2000" b="1" dirty="0">
                <a:latin typeface="Arial" panose="020B0604020202020204" pitchFamily="34" charset="0"/>
                <a:ea typeface="宋体" panose="02010600030101010101" pitchFamily="2" charset="-122"/>
              </a:rPr>
              <a:t>个线程</a:t>
            </a:r>
          </a:p>
          <a:p>
            <a:pPr lvl="1" eaLnBrk="1" hangingPunct="1">
              <a:lnSpc>
                <a:spcPct val="120000"/>
              </a:lnSpc>
              <a:spcBef>
                <a:spcPct val="0"/>
              </a:spcBef>
              <a:buClr>
                <a:srgbClr val="008000"/>
              </a:buClr>
              <a:buFont typeface="Wingdings" panose="05000000000000000000" pitchFamily="2" charset="2"/>
              <a:buChar char="n"/>
            </a:pPr>
            <a:r>
              <a:rPr kumimoji="0" lang="zh-CN" altLang="en-US" sz="2000" b="1" dirty="0">
                <a:highlight>
                  <a:srgbClr val="FF0000"/>
                </a:highlight>
                <a:latin typeface="Arial" panose="020B0604020202020204" pitchFamily="34" charset="0"/>
                <a:ea typeface="宋体" panose="02010600030101010101" pitchFamily="2" charset="-122"/>
              </a:rPr>
              <a:t>  </a:t>
            </a:r>
            <a:r>
              <a:rPr kumimoji="0" lang="zh-CN" altLang="en-US" sz="2000" b="1" dirty="0">
                <a:highlight>
                  <a:srgbClr val="00FF00"/>
                </a:highlight>
                <a:latin typeface="Arial" panose="020B0604020202020204" pitchFamily="34" charset="0"/>
                <a:ea typeface="宋体" panose="02010600030101010101" pitchFamily="2" charset="-122"/>
              </a:rPr>
              <a:t>线程是使用</a:t>
            </a:r>
            <a:r>
              <a:rPr kumimoji="0" lang="en-US" altLang="zh-CN" sz="2000" b="1" dirty="0">
                <a:highlight>
                  <a:srgbClr val="00FF00"/>
                </a:highlight>
                <a:latin typeface="Arial" panose="020B0604020202020204" pitchFamily="34" charset="0"/>
                <a:ea typeface="宋体" panose="02010600030101010101" pitchFamily="2" charset="-122"/>
              </a:rPr>
              <a:t>CPU</a:t>
            </a:r>
            <a:r>
              <a:rPr kumimoji="0" lang="zh-CN" altLang="en-US" sz="2000" b="1" dirty="0">
                <a:highlight>
                  <a:srgbClr val="00FF00"/>
                </a:highlight>
                <a:latin typeface="Arial" panose="020B0604020202020204" pitchFamily="34" charset="0"/>
                <a:ea typeface="宋体" panose="02010600030101010101" pitchFamily="2" charset="-122"/>
              </a:rPr>
              <a:t>的基本单元</a:t>
            </a:r>
            <a:r>
              <a:rPr kumimoji="0" lang="zh-CN" altLang="en-US" sz="2000" b="1" dirty="0">
                <a:highlight>
                  <a:srgbClr val="FFFF00"/>
                </a:highlight>
                <a:latin typeface="Arial" panose="020B0604020202020204" pitchFamily="34" charset="0"/>
                <a:ea typeface="宋体" panose="02010600030101010101" pitchFamily="2" charset="-122"/>
              </a:rPr>
              <a:t>，由</a:t>
            </a:r>
            <a:r>
              <a:rPr kumimoji="0" lang="zh-CN" altLang="en-US" sz="2000" b="1" dirty="0">
                <a:solidFill>
                  <a:srgbClr val="CC0000"/>
                </a:solidFill>
                <a:highlight>
                  <a:srgbClr val="FFFF00"/>
                </a:highlight>
                <a:latin typeface="Arial" panose="020B0604020202020204" pitchFamily="34" charset="0"/>
                <a:ea typeface="宋体" panose="02010600030101010101" pitchFamily="2" charset="-122"/>
              </a:rPr>
              <a:t>线程</a:t>
            </a:r>
            <a:r>
              <a:rPr kumimoji="0" lang="en-US" altLang="zh-CN" sz="2000" b="1" dirty="0">
                <a:solidFill>
                  <a:srgbClr val="CC0000"/>
                </a:solidFill>
                <a:highlight>
                  <a:srgbClr val="FFFF00"/>
                </a:highlight>
                <a:latin typeface="Arial" panose="020B0604020202020204" pitchFamily="34" charset="0"/>
                <a:ea typeface="宋体" panose="02010600030101010101" pitchFamily="2" charset="-122"/>
              </a:rPr>
              <a:t>ID</a:t>
            </a:r>
            <a:r>
              <a:rPr kumimoji="0" lang="zh-CN" altLang="en-US" sz="2000" b="1" dirty="0">
                <a:highlight>
                  <a:srgbClr val="FFFF00"/>
                </a:highlight>
                <a:latin typeface="Arial" panose="020B0604020202020204" pitchFamily="34" charset="0"/>
                <a:ea typeface="宋体" panose="02010600030101010101" pitchFamily="2" charset="-122"/>
              </a:rPr>
              <a:t>、</a:t>
            </a:r>
            <a:r>
              <a:rPr kumimoji="0" lang="zh-CN" altLang="en-US" sz="2000" b="1" dirty="0">
                <a:solidFill>
                  <a:srgbClr val="CC0000"/>
                </a:solidFill>
                <a:highlight>
                  <a:srgbClr val="FFFF00"/>
                </a:highlight>
                <a:latin typeface="Arial" panose="020B0604020202020204" pitchFamily="34" charset="0"/>
                <a:ea typeface="宋体" panose="02010600030101010101" pitchFamily="2" charset="-122"/>
              </a:rPr>
              <a:t>程序计数器</a:t>
            </a:r>
            <a:r>
              <a:rPr kumimoji="0" lang="en-US" altLang="zh-CN" sz="2000" b="1" dirty="0">
                <a:solidFill>
                  <a:srgbClr val="CC0000"/>
                </a:solidFill>
                <a:highlight>
                  <a:srgbClr val="FFFF00"/>
                </a:highlight>
                <a:latin typeface="Arial" panose="020B0604020202020204" pitchFamily="34" charset="0"/>
                <a:ea typeface="宋体" panose="02010600030101010101" pitchFamily="2" charset="-122"/>
              </a:rPr>
              <a:t>PC</a:t>
            </a:r>
            <a:r>
              <a:rPr kumimoji="0" lang="zh-CN" altLang="en-US" sz="2000" b="1" dirty="0">
                <a:highlight>
                  <a:srgbClr val="FFFF00"/>
                </a:highlight>
                <a:latin typeface="Arial" panose="020B0604020202020204" pitchFamily="34" charset="0"/>
                <a:ea typeface="宋体" panose="02010600030101010101" pitchFamily="2" charset="-122"/>
              </a:rPr>
              <a:t>、</a:t>
            </a:r>
            <a:br>
              <a:rPr kumimoji="0" lang="zh-CN" altLang="en-US" sz="2000" b="1" dirty="0">
                <a:highlight>
                  <a:srgbClr val="FFFF00"/>
                </a:highlight>
                <a:latin typeface="Arial" panose="020B0604020202020204" pitchFamily="34" charset="0"/>
                <a:ea typeface="宋体" panose="02010600030101010101" pitchFamily="2" charset="-122"/>
              </a:rPr>
            </a:br>
            <a:r>
              <a:rPr kumimoji="0" lang="zh-CN" altLang="en-US" sz="2000" b="1" dirty="0">
                <a:highlight>
                  <a:srgbClr val="FFFF00"/>
                </a:highlight>
                <a:latin typeface="Arial" panose="020B0604020202020204" pitchFamily="34" charset="0"/>
                <a:ea typeface="宋体" panose="02010600030101010101" pitchFamily="2" charset="-122"/>
              </a:rPr>
              <a:t>    </a:t>
            </a:r>
            <a:r>
              <a:rPr kumimoji="0" lang="zh-CN" altLang="en-US" sz="2000" b="1" dirty="0">
                <a:solidFill>
                  <a:srgbClr val="CC0000"/>
                </a:solidFill>
                <a:highlight>
                  <a:srgbClr val="FFFF00"/>
                </a:highlight>
                <a:latin typeface="Arial" panose="020B0604020202020204" pitchFamily="34" charset="0"/>
                <a:ea typeface="宋体" panose="02010600030101010101" pitchFamily="2" charset="-122"/>
              </a:rPr>
              <a:t>寄存器组</a:t>
            </a:r>
            <a:r>
              <a:rPr kumimoji="0" lang="zh-CN" altLang="en-US" sz="2000" b="1" dirty="0">
                <a:highlight>
                  <a:srgbClr val="FFFF00"/>
                </a:highlight>
                <a:latin typeface="Arial" panose="020B0604020202020204" pitchFamily="34" charset="0"/>
                <a:ea typeface="宋体" panose="02010600030101010101" pitchFamily="2" charset="-122"/>
              </a:rPr>
              <a:t>和</a:t>
            </a:r>
            <a:r>
              <a:rPr kumimoji="0" lang="zh-CN" altLang="en-US" sz="2000" b="1" dirty="0">
                <a:solidFill>
                  <a:srgbClr val="CC0000"/>
                </a:solidFill>
                <a:highlight>
                  <a:srgbClr val="FFFF00"/>
                </a:highlight>
                <a:latin typeface="Arial" panose="020B0604020202020204" pitchFamily="34" charset="0"/>
                <a:ea typeface="宋体" panose="02010600030101010101" pitchFamily="2" charset="-122"/>
              </a:rPr>
              <a:t>栈</a:t>
            </a:r>
            <a:r>
              <a:rPr kumimoji="0" lang="zh-CN" altLang="en-US" sz="2000" b="1" dirty="0">
                <a:highlight>
                  <a:srgbClr val="FFFF00"/>
                </a:highlight>
                <a:latin typeface="Arial" panose="020B0604020202020204" pitchFamily="34" charset="0"/>
                <a:ea typeface="宋体" panose="02010600030101010101" pitchFamily="2" charset="-122"/>
              </a:rPr>
              <a:t>构成</a:t>
            </a:r>
            <a:endParaRPr kumimoji="0" lang="zh-CN" altLang="en-US" sz="2000" b="1" dirty="0">
              <a:solidFill>
                <a:srgbClr val="FF0000"/>
              </a:solidFill>
              <a:highlight>
                <a:srgbClr val="FFFF00"/>
              </a:highlight>
              <a:latin typeface="Arial" panose="020B0604020202020204" pitchFamily="34" charset="0"/>
              <a:ea typeface="宋体" panose="02010600030101010101" pitchFamily="2" charset="-122"/>
            </a:endParaRPr>
          </a:p>
        </p:txBody>
      </p:sp>
      <p:sp>
        <p:nvSpPr>
          <p:cNvPr id="8196"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4.1 </a:t>
            </a:r>
            <a:r>
              <a:rPr kumimoji="0" lang="zh-CN" altLang="en-US" sz="3200" b="1">
                <a:solidFill>
                  <a:srgbClr val="006699"/>
                </a:solidFill>
                <a:latin typeface="黑体" panose="02010609060101010101" pitchFamily="2" charset="-122"/>
                <a:ea typeface="黑体" panose="02010609060101010101" pitchFamily="2" charset="-122"/>
              </a:rPr>
              <a:t>线程的概念</a:t>
            </a:r>
          </a:p>
        </p:txBody>
      </p:sp>
      <p:grpSp>
        <p:nvGrpSpPr>
          <p:cNvPr id="345154" name="Group 66"/>
          <p:cNvGrpSpPr/>
          <p:nvPr/>
        </p:nvGrpSpPr>
        <p:grpSpPr bwMode="auto">
          <a:xfrm>
            <a:off x="2780939" y="4040766"/>
            <a:ext cx="3676176" cy="2538413"/>
            <a:chOff x="1314" y="2557"/>
            <a:chExt cx="1737" cy="1599"/>
          </a:xfrm>
        </p:grpSpPr>
        <p:grpSp>
          <p:nvGrpSpPr>
            <p:cNvPr id="8225" name="Group 48"/>
            <p:cNvGrpSpPr/>
            <p:nvPr/>
          </p:nvGrpSpPr>
          <p:grpSpPr bwMode="auto">
            <a:xfrm>
              <a:off x="1429" y="2557"/>
              <a:ext cx="1622" cy="1479"/>
              <a:chOff x="3960" y="5028"/>
              <a:chExt cx="4048" cy="3690"/>
            </a:xfrm>
          </p:grpSpPr>
          <p:grpSp>
            <p:nvGrpSpPr>
              <p:cNvPr id="8227" name="Group 49"/>
              <p:cNvGrpSpPr/>
              <p:nvPr/>
            </p:nvGrpSpPr>
            <p:grpSpPr bwMode="auto">
              <a:xfrm>
                <a:off x="3960" y="5028"/>
                <a:ext cx="1800" cy="933"/>
                <a:chOff x="3960" y="5028"/>
                <a:chExt cx="1800" cy="933"/>
              </a:xfrm>
            </p:grpSpPr>
            <p:sp>
              <p:nvSpPr>
                <p:cNvPr id="8238" name="Rectangle 50"/>
                <p:cNvSpPr>
                  <a:spLocks noChangeArrowheads="1"/>
                </p:cNvSpPr>
                <p:nvPr/>
              </p:nvSpPr>
              <p:spPr bwMode="auto">
                <a:xfrm>
                  <a:off x="3960" y="5028"/>
                  <a:ext cx="1800" cy="933"/>
                </a:xfrm>
                <a:prstGeom prst="rect">
                  <a:avLst/>
                </a:prstGeom>
                <a:solidFill>
                  <a:srgbClr val="3366FF">
                    <a:alpha val="47058"/>
                  </a:srgbClr>
                </a:solid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8239" name="Rectangle 51"/>
                <p:cNvSpPr>
                  <a:spLocks noChangeArrowheads="1"/>
                </p:cNvSpPr>
                <p:nvPr/>
              </p:nvSpPr>
              <p:spPr bwMode="auto">
                <a:xfrm>
                  <a:off x="4102" y="5112"/>
                  <a:ext cx="62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latin typeface="Times New Roman" panose="02020603050405020304" pitchFamily="18" charset="0"/>
                      <a:ea typeface="宋体" panose="02010600030101010101" pitchFamily="2" charset="-122"/>
                    </a:rPr>
                    <a:t>代码</a:t>
                  </a:r>
                  <a:endParaRPr kumimoji="0" lang="zh-CN" altLang="en-US">
                    <a:latin typeface="Verdana" panose="020B0604030504040204" pitchFamily="34" charset="0"/>
                    <a:ea typeface="宋体" panose="02010600030101010101" pitchFamily="2" charset="-122"/>
                  </a:endParaRPr>
                </a:p>
              </p:txBody>
            </p:sp>
            <p:sp>
              <p:nvSpPr>
                <p:cNvPr id="8240" name="Rectangle 52"/>
                <p:cNvSpPr>
                  <a:spLocks noChangeArrowheads="1"/>
                </p:cNvSpPr>
                <p:nvPr/>
              </p:nvSpPr>
              <p:spPr bwMode="auto">
                <a:xfrm>
                  <a:off x="4904" y="5112"/>
                  <a:ext cx="718"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latin typeface="Times New Roman" panose="02020603050405020304" pitchFamily="18" charset="0"/>
                      <a:ea typeface="宋体" panose="02010600030101010101" pitchFamily="2" charset="-122"/>
                    </a:rPr>
                    <a:t>数据</a:t>
                  </a:r>
                  <a:endParaRPr kumimoji="0" lang="zh-CN" altLang="en-US">
                    <a:latin typeface="Verdana" panose="020B0604030504040204" pitchFamily="34" charset="0"/>
                    <a:ea typeface="宋体" panose="02010600030101010101" pitchFamily="2" charset="-122"/>
                  </a:endParaRPr>
                </a:p>
              </p:txBody>
            </p:sp>
            <p:sp>
              <p:nvSpPr>
                <p:cNvPr id="8241" name="Rectangle 53"/>
                <p:cNvSpPr>
                  <a:spLocks noChangeArrowheads="1"/>
                </p:cNvSpPr>
                <p:nvPr/>
              </p:nvSpPr>
              <p:spPr bwMode="auto">
                <a:xfrm>
                  <a:off x="4222" y="5510"/>
                  <a:ext cx="1260" cy="312"/>
                </a:xfrm>
                <a:prstGeom prst="rect">
                  <a:avLst/>
                </a:prstGeom>
                <a:solidFill>
                  <a:srgbClr val="FFFFFF"/>
                </a:solidFill>
                <a:ln w="9525">
                  <a:solidFill>
                    <a:srgbClr val="000000"/>
                  </a:solidFill>
                  <a:miter lim="800000"/>
                </a:ln>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latin typeface="Times New Roman" panose="02020603050405020304" pitchFamily="18" charset="0"/>
                      <a:ea typeface="宋体" panose="02010600030101010101" pitchFamily="2" charset="-122"/>
                    </a:rPr>
                    <a:t>文件等资源</a:t>
                  </a:r>
                  <a:endParaRPr kumimoji="0" lang="zh-CN" altLang="en-US">
                    <a:latin typeface="Verdana" panose="020B0604030504040204" pitchFamily="34" charset="0"/>
                    <a:ea typeface="宋体" panose="02010600030101010101" pitchFamily="2" charset="-122"/>
                  </a:endParaRPr>
                </a:p>
              </p:txBody>
            </p:sp>
          </p:grpSp>
          <p:grpSp>
            <p:nvGrpSpPr>
              <p:cNvPr id="8228" name="Group 54"/>
              <p:cNvGrpSpPr/>
              <p:nvPr/>
            </p:nvGrpSpPr>
            <p:grpSpPr bwMode="auto">
              <a:xfrm>
                <a:off x="3960" y="5964"/>
                <a:ext cx="1800" cy="936"/>
                <a:chOff x="3960" y="5964"/>
                <a:chExt cx="1800" cy="936"/>
              </a:xfrm>
            </p:grpSpPr>
            <p:sp>
              <p:nvSpPr>
                <p:cNvPr id="8235" name="Rectangle 55"/>
                <p:cNvSpPr>
                  <a:spLocks noChangeArrowheads="1"/>
                </p:cNvSpPr>
                <p:nvPr/>
              </p:nvSpPr>
              <p:spPr bwMode="auto">
                <a:xfrm>
                  <a:off x="3960" y="5964"/>
                  <a:ext cx="1800" cy="936"/>
                </a:xfrm>
                <a:prstGeom prst="rect">
                  <a:avLst/>
                </a:prstGeom>
                <a:solidFill>
                  <a:srgbClr val="3366FF">
                    <a:alpha val="47058"/>
                  </a:srgbClr>
                </a:solid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8236" name="Rectangle 56"/>
                <p:cNvSpPr>
                  <a:spLocks noChangeArrowheads="1"/>
                </p:cNvSpPr>
                <p:nvPr/>
              </p:nvSpPr>
              <p:spPr bwMode="auto">
                <a:xfrm>
                  <a:off x="4404" y="6050"/>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solidFill>
                        <a:srgbClr val="0000FF"/>
                      </a:solidFill>
                      <a:latin typeface="Times New Roman" panose="02020603050405020304" pitchFamily="18" charset="0"/>
                      <a:ea typeface="宋体" panose="02010600030101010101" pitchFamily="2" charset="-122"/>
                    </a:rPr>
                    <a:t>寄存器</a:t>
                  </a:r>
                  <a:endParaRPr kumimoji="0" lang="zh-CN" altLang="en-US">
                    <a:latin typeface="Verdana" panose="020B0604030504040204" pitchFamily="34" charset="0"/>
                    <a:ea typeface="宋体" panose="02010600030101010101" pitchFamily="2" charset="-122"/>
                  </a:endParaRPr>
                </a:p>
              </p:txBody>
            </p:sp>
            <p:sp>
              <p:nvSpPr>
                <p:cNvPr id="8237" name="Rectangle 57"/>
                <p:cNvSpPr>
                  <a:spLocks noChangeArrowheads="1"/>
                </p:cNvSpPr>
                <p:nvPr/>
              </p:nvSpPr>
              <p:spPr bwMode="auto">
                <a:xfrm>
                  <a:off x="4404" y="6518"/>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solidFill>
                        <a:srgbClr val="0000FF"/>
                      </a:solidFill>
                      <a:latin typeface="Times New Roman" panose="02020603050405020304" pitchFamily="18" charset="0"/>
                      <a:ea typeface="宋体" panose="02010600030101010101" pitchFamily="2" charset="-122"/>
                    </a:rPr>
                    <a:t>栈</a:t>
                  </a:r>
                  <a:endParaRPr kumimoji="0" lang="zh-CN" altLang="en-US">
                    <a:latin typeface="Verdana" panose="020B0604030504040204" pitchFamily="34" charset="0"/>
                    <a:ea typeface="宋体" panose="02010600030101010101" pitchFamily="2" charset="-122"/>
                  </a:endParaRPr>
                </a:p>
              </p:txBody>
            </p:sp>
          </p:grpSp>
          <p:grpSp>
            <p:nvGrpSpPr>
              <p:cNvPr id="8229" name="Group 58"/>
              <p:cNvGrpSpPr/>
              <p:nvPr/>
            </p:nvGrpSpPr>
            <p:grpSpPr bwMode="auto">
              <a:xfrm>
                <a:off x="3960" y="6900"/>
                <a:ext cx="4048" cy="1818"/>
                <a:chOff x="3960" y="6900"/>
                <a:chExt cx="4048" cy="1818"/>
              </a:xfrm>
            </p:grpSpPr>
            <p:sp>
              <p:nvSpPr>
                <p:cNvPr id="8230" name="Freeform 59"/>
                <p:cNvSpPr/>
                <p:nvPr/>
              </p:nvSpPr>
              <p:spPr bwMode="auto">
                <a:xfrm>
                  <a:off x="4860" y="7368"/>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231" name="Group 60"/>
                <p:cNvGrpSpPr/>
                <p:nvPr/>
              </p:nvGrpSpPr>
              <p:grpSpPr bwMode="auto">
                <a:xfrm>
                  <a:off x="5178" y="7438"/>
                  <a:ext cx="2830" cy="1280"/>
                  <a:chOff x="7020" y="3870"/>
                  <a:chExt cx="2830" cy="1280"/>
                </a:xfrm>
              </p:grpSpPr>
              <p:sp>
                <p:nvSpPr>
                  <p:cNvPr id="8233" name="Line 61"/>
                  <p:cNvSpPr>
                    <a:spLocks noChangeShapeType="1"/>
                  </p:cNvSpPr>
                  <p:nvPr/>
                </p:nvSpPr>
                <p:spPr bwMode="auto">
                  <a:xfrm flipH="1" flipV="1">
                    <a:off x="7020" y="4092"/>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34" name="Rectangle 62"/>
                  <p:cNvSpPr>
                    <a:spLocks noChangeArrowheads="1"/>
                  </p:cNvSpPr>
                  <p:nvPr/>
                </p:nvSpPr>
                <p:spPr bwMode="auto">
                  <a:xfrm>
                    <a:off x="7630" y="3870"/>
                    <a:ext cx="108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200" b="1" dirty="0">
                        <a:solidFill>
                          <a:srgbClr val="000000"/>
                        </a:solidFill>
                        <a:latin typeface="Times New Roman" panose="02020603050405020304" pitchFamily="18" charset="0"/>
                        <a:ea typeface="宋体" panose="02010600030101010101" pitchFamily="2" charset="-122"/>
                      </a:rPr>
                      <a:t>线程</a:t>
                    </a:r>
                    <a:endParaRPr kumimoji="0" lang="zh-CN" altLang="en-US" dirty="0">
                      <a:latin typeface="Verdana" panose="020B0604030504040204" pitchFamily="34" charset="0"/>
                      <a:ea typeface="宋体" panose="02010600030101010101" pitchFamily="2" charset="-122"/>
                    </a:endParaRPr>
                  </a:p>
                </p:txBody>
              </p:sp>
              <p:sp>
                <p:nvSpPr>
                  <p:cNvPr id="51" name="Line 61"/>
                  <p:cNvSpPr>
                    <a:spLocks noChangeShapeType="1"/>
                  </p:cNvSpPr>
                  <p:nvPr/>
                </p:nvSpPr>
                <p:spPr bwMode="auto">
                  <a:xfrm flipH="1" flipV="1">
                    <a:off x="7630" y="4746"/>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2" name="Rectangle 62"/>
                  <p:cNvSpPr>
                    <a:spLocks noChangeArrowheads="1"/>
                  </p:cNvSpPr>
                  <p:nvPr/>
                </p:nvSpPr>
                <p:spPr bwMode="auto">
                  <a:xfrm>
                    <a:off x="8036" y="3870"/>
                    <a:ext cx="1448" cy="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600" b="1" dirty="0">
                        <a:solidFill>
                          <a:srgbClr val="FF0000"/>
                        </a:solidFill>
                        <a:latin typeface="Times New Roman" panose="02020603050405020304" pitchFamily="18" charset="0"/>
                        <a:ea typeface="宋体" panose="02010600030101010101" pitchFamily="2" charset="-122"/>
                      </a:rPr>
                      <a:t>边框代表进程的内存地址空间</a:t>
                    </a:r>
                    <a:endParaRPr kumimoji="0" lang="zh-CN" altLang="en-US" sz="1600" dirty="0">
                      <a:solidFill>
                        <a:srgbClr val="FF0000"/>
                      </a:solidFill>
                      <a:latin typeface="Verdana" panose="020B0604030504040204" pitchFamily="34" charset="0"/>
                      <a:ea typeface="宋体" panose="02010600030101010101" pitchFamily="2" charset="-122"/>
                    </a:endParaRPr>
                  </a:p>
                </p:txBody>
              </p:sp>
              <p:sp>
                <p:nvSpPr>
                  <p:cNvPr id="73" name="Line 61"/>
                  <p:cNvSpPr>
                    <a:spLocks noChangeShapeType="1"/>
                  </p:cNvSpPr>
                  <p:nvPr/>
                </p:nvSpPr>
                <p:spPr bwMode="auto">
                  <a:xfrm flipV="1">
                    <a:off x="9367" y="4703"/>
                    <a:ext cx="483" cy="4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8232" name="Rectangle 63"/>
                <p:cNvSpPr>
                  <a:spLocks noChangeArrowheads="1"/>
                </p:cNvSpPr>
                <p:nvPr/>
              </p:nvSpPr>
              <p:spPr bwMode="auto">
                <a:xfrm>
                  <a:off x="3960" y="6900"/>
                  <a:ext cx="1800" cy="1404"/>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sp>
          <p:nvSpPr>
            <p:cNvPr id="8226" name="Rectangle 64">
              <a:hlinkClick r:id="rId2"/>
            </p:cNvPr>
            <p:cNvSpPr>
              <a:spLocks noChangeArrowheads="1"/>
            </p:cNvSpPr>
            <p:nvPr/>
          </p:nvSpPr>
          <p:spPr bwMode="auto">
            <a:xfrm>
              <a:off x="1314" y="3946"/>
              <a:ext cx="9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69696"/>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dirty="0">
                  <a:latin typeface="Arial" panose="020B0604020202020204" pitchFamily="34" charset="0"/>
                  <a:ea typeface="宋体" panose="02010600030101010101" pitchFamily="2" charset="-122"/>
                </a:rPr>
                <a:t>单线程进程 </a:t>
              </a:r>
            </a:p>
          </p:txBody>
        </p:sp>
      </p:grpSp>
      <p:grpSp>
        <p:nvGrpSpPr>
          <p:cNvPr id="345155" name="Group 67"/>
          <p:cNvGrpSpPr/>
          <p:nvPr/>
        </p:nvGrpSpPr>
        <p:grpSpPr bwMode="auto">
          <a:xfrm>
            <a:off x="6514253" y="4037591"/>
            <a:ext cx="4059238" cy="2551112"/>
            <a:chOff x="3078" y="2555"/>
            <a:chExt cx="1918" cy="1607"/>
          </a:xfrm>
        </p:grpSpPr>
        <p:grpSp>
          <p:nvGrpSpPr>
            <p:cNvPr id="8200" name="Group 24"/>
            <p:cNvGrpSpPr/>
            <p:nvPr/>
          </p:nvGrpSpPr>
          <p:grpSpPr bwMode="auto">
            <a:xfrm>
              <a:off x="3078" y="2555"/>
              <a:ext cx="1918" cy="1311"/>
              <a:chOff x="3916" y="1437"/>
              <a:chExt cx="4794" cy="3279"/>
            </a:xfrm>
          </p:grpSpPr>
          <p:grpSp>
            <p:nvGrpSpPr>
              <p:cNvPr id="8202" name="Group 25"/>
              <p:cNvGrpSpPr/>
              <p:nvPr/>
            </p:nvGrpSpPr>
            <p:grpSpPr bwMode="auto">
              <a:xfrm>
                <a:off x="3916" y="1437"/>
                <a:ext cx="3464" cy="624"/>
                <a:chOff x="3916" y="969"/>
                <a:chExt cx="3464" cy="624"/>
              </a:xfrm>
            </p:grpSpPr>
            <p:sp>
              <p:nvSpPr>
                <p:cNvPr id="8221" name="Rectangle 26"/>
                <p:cNvSpPr>
                  <a:spLocks noChangeArrowheads="1"/>
                </p:cNvSpPr>
                <p:nvPr/>
              </p:nvSpPr>
              <p:spPr bwMode="auto">
                <a:xfrm>
                  <a:off x="3916" y="969"/>
                  <a:ext cx="3464" cy="624"/>
                </a:xfrm>
                <a:prstGeom prst="rect">
                  <a:avLst/>
                </a:prstGeom>
                <a:solidFill>
                  <a:srgbClr val="3366FF">
                    <a:alpha val="47058"/>
                  </a:srgbClr>
                </a:solid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8222" name="Rectangle 27"/>
                <p:cNvSpPr>
                  <a:spLocks noChangeArrowheads="1"/>
                </p:cNvSpPr>
                <p:nvPr/>
              </p:nvSpPr>
              <p:spPr bwMode="auto">
                <a:xfrm>
                  <a:off x="4016" y="1128"/>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latin typeface="Times New Roman" panose="02020603050405020304" pitchFamily="18" charset="0"/>
                      <a:ea typeface="宋体" panose="02010600030101010101" pitchFamily="2" charset="-122"/>
                    </a:rPr>
                    <a:t>代码</a:t>
                  </a:r>
                  <a:endParaRPr kumimoji="0" lang="zh-CN" altLang="en-US">
                    <a:latin typeface="Verdana" panose="020B0604030504040204" pitchFamily="34" charset="0"/>
                    <a:ea typeface="宋体" panose="02010600030101010101" pitchFamily="2" charset="-122"/>
                  </a:endParaRPr>
                </a:p>
              </p:txBody>
            </p:sp>
            <p:sp>
              <p:nvSpPr>
                <p:cNvPr id="8223" name="Rectangle 28"/>
                <p:cNvSpPr>
                  <a:spLocks noChangeArrowheads="1"/>
                </p:cNvSpPr>
                <p:nvPr/>
              </p:nvSpPr>
              <p:spPr bwMode="auto">
                <a:xfrm>
                  <a:off x="4998" y="1128"/>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latin typeface="Times New Roman" panose="02020603050405020304" pitchFamily="18" charset="0"/>
                      <a:ea typeface="宋体" panose="02010600030101010101" pitchFamily="2" charset="-122"/>
                    </a:rPr>
                    <a:t>数据</a:t>
                  </a:r>
                  <a:endParaRPr kumimoji="0" lang="zh-CN" altLang="en-US">
                    <a:latin typeface="Verdana" panose="020B0604030504040204" pitchFamily="34" charset="0"/>
                    <a:ea typeface="宋体" panose="02010600030101010101" pitchFamily="2" charset="-122"/>
                  </a:endParaRPr>
                </a:p>
              </p:txBody>
            </p:sp>
            <p:sp>
              <p:nvSpPr>
                <p:cNvPr id="8224" name="Rectangle 29"/>
                <p:cNvSpPr>
                  <a:spLocks noChangeArrowheads="1"/>
                </p:cNvSpPr>
                <p:nvPr/>
              </p:nvSpPr>
              <p:spPr bwMode="auto">
                <a:xfrm>
                  <a:off x="5996" y="1128"/>
                  <a:ext cx="1260" cy="312"/>
                </a:xfrm>
                <a:prstGeom prst="rect">
                  <a:avLst/>
                </a:prstGeom>
                <a:solidFill>
                  <a:srgbClr val="FFFFFF"/>
                </a:solidFill>
                <a:ln w="9525">
                  <a:solidFill>
                    <a:srgbClr val="000000"/>
                  </a:solidFill>
                  <a:miter lim="800000"/>
                </a:ln>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latin typeface="Times New Roman" panose="02020603050405020304" pitchFamily="18" charset="0"/>
                      <a:ea typeface="宋体" panose="02010600030101010101" pitchFamily="2" charset="-122"/>
                    </a:rPr>
                    <a:t>文件等资源</a:t>
                  </a:r>
                  <a:endParaRPr kumimoji="0" lang="zh-CN" altLang="en-US">
                    <a:latin typeface="Verdana" panose="020B0604030504040204" pitchFamily="34" charset="0"/>
                    <a:ea typeface="宋体" panose="02010600030101010101" pitchFamily="2" charset="-122"/>
                  </a:endParaRPr>
                </a:p>
              </p:txBody>
            </p:sp>
          </p:grpSp>
          <p:grpSp>
            <p:nvGrpSpPr>
              <p:cNvPr id="8203" name="Group 30"/>
              <p:cNvGrpSpPr/>
              <p:nvPr/>
            </p:nvGrpSpPr>
            <p:grpSpPr bwMode="auto">
              <a:xfrm>
                <a:off x="3916" y="2064"/>
                <a:ext cx="3464" cy="936"/>
                <a:chOff x="3916" y="819"/>
                <a:chExt cx="3464" cy="936"/>
              </a:xfrm>
            </p:grpSpPr>
            <p:sp>
              <p:nvSpPr>
                <p:cNvPr id="8214" name="Rectangle 31"/>
                <p:cNvSpPr>
                  <a:spLocks noChangeArrowheads="1"/>
                </p:cNvSpPr>
                <p:nvPr/>
              </p:nvSpPr>
              <p:spPr bwMode="auto">
                <a:xfrm>
                  <a:off x="3916" y="819"/>
                  <a:ext cx="3464" cy="936"/>
                </a:xfrm>
                <a:prstGeom prst="rect">
                  <a:avLst/>
                </a:prstGeom>
                <a:solidFill>
                  <a:srgbClr val="3366FF">
                    <a:alpha val="47058"/>
                  </a:srgbClr>
                </a:solid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8215" name="Rectangle 32"/>
                <p:cNvSpPr>
                  <a:spLocks noChangeArrowheads="1"/>
                </p:cNvSpPr>
                <p:nvPr/>
              </p:nvSpPr>
              <p:spPr bwMode="auto">
                <a:xfrm>
                  <a:off x="4030" y="905"/>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solidFill>
                        <a:srgbClr val="0000FF"/>
                      </a:solidFill>
                      <a:latin typeface="Times New Roman" panose="02020603050405020304" pitchFamily="18" charset="0"/>
                      <a:ea typeface="宋体" panose="02010600030101010101" pitchFamily="2" charset="-122"/>
                    </a:rPr>
                    <a:t>寄存器</a:t>
                  </a:r>
                  <a:endParaRPr kumimoji="0" lang="zh-CN" altLang="en-US">
                    <a:latin typeface="Verdana" panose="020B0604030504040204" pitchFamily="34" charset="0"/>
                    <a:ea typeface="宋体" panose="02010600030101010101" pitchFamily="2" charset="-122"/>
                  </a:endParaRPr>
                </a:p>
              </p:txBody>
            </p:sp>
            <p:sp>
              <p:nvSpPr>
                <p:cNvPr id="8216" name="Rectangle 33"/>
                <p:cNvSpPr>
                  <a:spLocks noChangeArrowheads="1"/>
                </p:cNvSpPr>
                <p:nvPr/>
              </p:nvSpPr>
              <p:spPr bwMode="auto">
                <a:xfrm>
                  <a:off x="4030" y="1373"/>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solidFill>
                        <a:srgbClr val="0000FF"/>
                      </a:solidFill>
                      <a:latin typeface="Times New Roman" panose="02020603050405020304" pitchFamily="18" charset="0"/>
                      <a:ea typeface="宋体" panose="02010600030101010101" pitchFamily="2" charset="-122"/>
                    </a:rPr>
                    <a:t>栈</a:t>
                  </a:r>
                  <a:endParaRPr kumimoji="0" lang="zh-CN" altLang="en-US">
                    <a:latin typeface="Verdana" panose="020B0604030504040204" pitchFamily="34" charset="0"/>
                    <a:ea typeface="宋体" panose="02010600030101010101" pitchFamily="2" charset="-122"/>
                  </a:endParaRPr>
                </a:p>
              </p:txBody>
            </p:sp>
            <p:sp>
              <p:nvSpPr>
                <p:cNvPr id="8217" name="Rectangle 34"/>
                <p:cNvSpPr>
                  <a:spLocks noChangeArrowheads="1"/>
                </p:cNvSpPr>
                <p:nvPr/>
              </p:nvSpPr>
              <p:spPr bwMode="auto">
                <a:xfrm>
                  <a:off x="5152" y="905"/>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solidFill>
                        <a:srgbClr val="0000FF"/>
                      </a:solidFill>
                      <a:latin typeface="Times New Roman" panose="02020603050405020304" pitchFamily="18" charset="0"/>
                      <a:ea typeface="宋体" panose="02010600030101010101" pitchFamily="2" charset="-122"/>
                    </a:rPr>
                    <a:t>寄存器</a:t>
                  </a:r>
                  <a:endParaRPr kumimoji="0" lang="zh-CN" altLang="en-US">
                    <a:latin typeface="Verdana" panose="020B0604030504040204" pitchFamily="34" charset="0"/>
                    <a:ea typeface="宋体" panose="02010600030101010101" pitchFamily="2" charset="-122"/>
                  </a:endParaRPr>
                </a:p>
              </p:txBody>
            </p:sp>
            <p:sp>
              <p:nvSpPr>
                <p:cNvPr id="8218" name="Rectangle 35"/>
                <p:cNvSpPr>
                  <a:spLocks noChangeArrowheads="1"/>
                </p:cNvSpPr>
                <p:nvPr/>
              </p:nvSpPr>
              <p:spPr bwMode="auto">
                <a:xfrm>
                  <a:off x="5152" y="1373"/>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solidFill>
                        <a:srgbClr val="0000FF"/>
                      </a:solidFill>
                      <a:latin typeface="Times New Roman" panose="02020603050405020304" pitchFamily="18" charset="0"/>
                      <a:ea typeface="宋体" panose="02010600030101010101" pitchFamily="2" charset="-122"/>
                    </a:rPr>
                    <a:t>栈</a:t>
                  </a:r>
                  <a:endParaRPr kumimoji="0" lang="zh-CN" altLang="en-US">
                    <a:latin typeface="Verdana" panose="020B0604030504040204" pitchFamily="34" charset="0"/>
                    <a:ea typeface="宋体" panose="02010600030101010101" pitchFamily="2" charset="-122"/>
                  </a:endParaRPr>
                </a:p>
              </p:txBody>
            </p:sp>
            <p:sp>
              <p:nvSpPr>
                <p:cNvPr id="8219" name="Rectangle 36"/>
                <p:cNvSpPr>
                  <a:spLocks noChangeArrowheads="1"/>
                </p:cNvSpPr>
                <p:nvPr/>
              </p:nvSpPr>
              <p:spPr bwMode="auto">
                <a:xfrm>
                  <a:off x="6300" y="905"/>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solidFill>
                        <a:srgbClr val="0000FF"/>
                      </a:solidFill>
                      <a:latin typeface="Times New Roman" panose="02020603050405020304" pitchFamily="18" charset="0"/>
                      <a:ea typeface="宋体" panose="02010600030101010101" pitchFamily="2" charset="-122"/>
                    </a:rPr>
                    <a:t>寄存器</a:t>
                  </a:r>
                  <a:endParaRPr kumimoji="0" lang="zh-CN" altLang="en-US">
                    <a:latin typeface="Verdana" panose="020B0604030504040204" pitchFamily="34" charset="0"/>
                    <a:ea typeface="宋体" panose="02010600030101010101" pitchFamily="2" charset="-122"/>
                  </a:endParaRPr>
                </a:p>
              </p:txBody>
            </p:sp>
            <p:sp>
              <p:nvSpPr>
                <p:cNvPr id="8220" name="Rectangle 37"/>
                <p:cNvSpPr>
                  <a:spLocks noChangeArrowheads="1"/>
                </p:cNvSpPr>
                <p:nvPr/>
              </p:nvSpPr>
              <p:spPr bwMode="auto">
                <a:xfrm>
                  <a:off x="6300" y="1373"/>
                  <a:ext cx="900" cy="312"/>
                </a:xfrm>
                <a:prstGeom prst="rect">
                  <a:avLst/>
                </a:prstGeom>
                <a:solidFill>
                  <a:srgbClr val="FFFFFF"/>
                </a:solidFill>
                <a:ln w="9525" algn="ctr">
                  <a:solidFill>
                    <a:srgbClr val="000000"/>
                  </a:solidFill>
                  <a:miter lim="800000"/>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000" b="1">
                      <a:solidFill>
                        <a:srgbClr val="0000FF"/>
                      </a:solidFill>
                      <a:latin typeface="Times New Roman" panose="02020603050405020304" pitchFamily="18" charset="0"/>
                      <a:ea typeface="宋体" panose="02010600030101010101" pitchFamily="2" charset="-122"/>
                    </a:rPr>
                    <a:t>栈</a:t>
                  </a:r>
                  <a:endParaRPr kumimoji="0" lang="zh-CN" altLang="en-US">
                    <a:latin typeface="Verdana" panose="020B0604030504040204" pitchFamily="34" charset="0"/>
                    <a:ea typeface="宋体" panose="02010600030101010101" pitchFamily="2" charset="-122"/>
                  </a:endParaRPr>
                </a:p>
              </p:txBody>
            </p:sp>
          </p:grpSp>
          <p:grpSp>
            <p:nvGrpSpPr>
              <p:cNvPr id="8204" name="Group 38"/>
              <p:cNvGrpSpPr/>
              <p:nvPr/>
            </p:nvGrpSpPr>
            <p:grpSpPr bwMode="auto">
              <a:xfrm>
                <a:off x="3916" y="2064"/>
                <a:ext cx="4794" cy="2652"/>
                <a:chOff x="3916" y="2064"/>
                <a:chExt cx="4794" cy="2652"/>
              </a:xfrm>
            </p:grpSpPr>
            <p:sp>
              <p:nvSpPr>
                <p:cNvPr id="8205" name="Freeform 39"/>
                <p:cNvSpPr/>
                <p:nvPr/>
              </p:nvSpPr>
              <p:spPr bwMode="auto">
                <a:xfrm>
                  <a:off x="4500" y="3468"/>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6" name="Freeform 40"/>
                <p:cNvSpPr/>
                <p:nvPr/>
              </p:nvSpPr>
              <p:spPr bwMode="auto">
                <a:xfrm>
                  <a:off x="5580" y="3468"/>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207" name="Freeform 41"/>
                <p:cNvSpPr/>
                <p:nvPr/>
              </p:nvSpPr>
              <p:spPr bwMode="auto">
                <a:xfrm>
                  <a:off x="6702" y="3468"/>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8208" name="Group 42"/>
                <p:cNvGrpSpPr/>
                <p:nvPr/>
              </p:nvGrpSpPr>
              <p:grpSpPr bwMode="auto">
                <a:xfrm>
                  <a:off x="7020" y="3572"/>
                  <a:ext cx="1690" cy="520"/>
                  <a:chOff x="7020" y="3870"/>
                  <a:chExt cx="1690" cy="520"/>
                </a:xfrm>
              </p:grpSpPr>
              <p:sp>
                <p:nvSpPr>
                  <p:cNvPr id="8212" name="Line 43"/>
                  <p:cNvSpPr>
                    <a:spLocks noChangeShapeType="1"/>
                  </p:cNvSpPr>
                  <p:nvPr/>
                </p:nvSpPr>
                <p:spPr bwMode="auto">
                  <a:xfrm flipH="1" flipV="1">
                    <a:off x="7020" y="4092"/>
                    <a:ext cx="720"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3" name="Rectangle 44"/>
                  <p:cNvSpPr>
                    <a:spLocks noChangeArrowheads="1"/>
                  </p:cNvSpPr>
                  <p:nvPr/>
                </p:nvSpPr>
                <p:spPr bwMode="auto">
                  <a:xfrm>
                    <a:off x="7630" y="3870"/>
                    <a:ext cx="1080" cy="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200" b="1">
                        <a:solidFill>
                          <a:srgbClr val="000000"/>
                        </a:solidFill>
                        <a:latin typeface="Times New Roman" panose="02020603050405020304" pitchFamily="18" charset="0"/>
                        <a:ea typeface="宋体" panose="02010600030101010101" pitchFamily="2" charset="-122"/>
                      </a:rPr>
                      <a:t>线程</a:t>
                    </a:r>
                    <a:endParaRPr kumimoji="0" lang="zh-CN" altLang="en-US">
                      <a:latin typeface="Verdana" panose="020B0604030504040204" pitchFamily="34" charset="0"/>
                      <a:ea typeface="宋体" panose="02010600030101010101" pitchFamily="2" charset="-122"/>
                    </a:endParaRPr>
                  </a:p>
                </p:txBody>
              </p:sp>
            </p:grpSp>
            <p:sp>
              <p:nvSpPr>
                <p:cNvPr id="8209" name="Rectangle 45"/>
                <p:cNvSpPr>
                  <a:spLocks noChangeArrowheads="1"/>
                </p:cNvSpPr>
                <p:nvPr/>
              </p:nvSpPr>
              <p:spPr bwMode="auto">
                <a:xfrm>
                  <a:off x="3916" y="3000"/>
                  <a:ext cx="3464" cy="1716"/>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8210" name="Line 46"/>
                <p:cNvSpPr>
                  <a:spLocks noChangeShapeType="1"/>
                </p:cNvSpPr>
                <p:nvPr/>
              </p:nvSpPr>
              <p:spPr bwMode="auto">
                <a:xfrm>
                  <a:off x="5040" y="2064"/>
                  <a:ext cx="0" cy="265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11" name="Line 47"/>
                <p:cNvSpPr>
                  <a:spLocks noChangeShapeType="1"/>
                </p:cNvSpPr>
                <p:nvPr/>
              </p:nvSpPr>
              <p:spPr bwMode="auto">
                <a:xfrm>
                  <a:off x="6176" y="2064"/>
                  <a:ext cx="0" cy="2652"/>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grpSp>
        <p:sp>
          <p:nvSpPr>
            <p:cNvPr id="8201" name="Rectangle 65">
              <a:hlinkClick r:id="rId2"/>
            </p:cNvPr>
            <p:cNvSpPr>
              <a:spLocks noChangeArrowheads="1"/>
            </p:cNvSpPr>
            <p:nvPr/>
          </p:nvSpPr>
          <p:spPr bwMode="auto">
            <a:xfrm>
              <a:off x="3336" y="3952"/>
              <a:ext cx="999" cy="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69696"/>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Arial" panose="020B0604020202020204" pitchFamily="34" charset="0"/>
                  <a:ea typeface="宋体" panose="02010600030101010101" pitchFamily="2" charset="-122"/>
                </a:rPr>
                <a:t>多线程进程 </a:t>
              </a:r>
            </a:p>
          </p:txBody>
        </p:sp>
      </p:grpSp>
      <p:sp>
        <p:nvSpPr>
          <p:cNvPr id="2" name="矩形 1"/>
          <p:cNvSpPr/>
          <p:nvPr/>
        </p:nvSpPr>
        <p:spPr>
          <a:xfrm>
            <a:off x="7188631" y="915353"/>
            <a:ext cx="4940776" cy="1200329"/>
          </a:xfrm>
          <a:prstGeom prst="rect">
            <a:avLst/>
          </a:prstGeom>
        </p:spPr>
        <p:txBody>
          <a:bodyPr wrap="none">
            <a:spAutoFit/>
          </a:bodyPr>
          <a:lstStyle/>
          <a:p>
            <a:pPr lvl="1" eaLnBrk="1" hangingPunct="1">
              <a:lnSpc>
                <a:spcPct val="120000"/>
              </a:lnSpc>
              <a:buClr>
                <a:srgbClr val="008000"/>
              </a:buClr>
              <a:buFont typeface="Wingdings" panose="05000000000000000000" pitchFamily="2" charset="2"/>
              <a:buChar char="n"/>
            </a:pPr>
            <a:r>
              <a:rPr lang="zh-CN" altLang="en-US" sz="2000" b="1" dirty="0">
                <a:solidFill>
                  <a:srgbClr val="FF0000"/>
                </a:solidFill>
                <a:latin typeface="Arial" panose="020B0604020202020204" pitchFamily="34" charset="0"/>
                <a:ea typeface="宋体" panose="02010600030101010101" pitchFamily="2" charset="-122"/>
              </a:rPr>
              <a:t>进程模型、线程模型？</a:t>
            </a:r>
            <a:endParaRPr lang="en-US" altLang="zh-CN" sz="2000" b="1" dirty="0">
              <a:solidFill>
                <a:srgbClr val="FF0000"/>
              </a:solidFill>
              <a:latin typeface="Arial" panose="020B0604020202020204" pitchFamily="34" charset="0"/>
              <a:ea typeface="宋体" panose="02010600030101010101" pitchFamily="2" charset="-122"/>
            </a:endParaRPr>
          </a:p>
          <a:p>
            <a:pPr lvl="1" eaLnBrk="1" hangingPunct="1">
              <a:lnSpc>
                <a:spcPct val="120000"/>
              </a:lnSpc>
              <a:buClr>
                <a:srgbClr val="008000"/>
              </a:buClr>
              <a:buFont typeface="Wingdings" panose="05000000000000000000" pitchFamily="2" charset="2"/>
              <a:buChar char="n"/>
            </a:pPr>
            <a:r>
              <a:rPr lang="en-US" altLang="zh-CN" sz="2000" b="1" dirty="0">
                <a:solidFill>
                  <a:srgbClr val="FF0000"/>
                </a:solidFill>
                <a:latin typeface="Arial" panose="020B0604020202020204" pitchFamily="34" charset="0"/>
                <a:ea typeface="宋体" panose="02010600030101010101" pitchFamily="2" charset="-122"/>
              </a:rPr>
              <a:t>Linux/</a:t>
            </a:r>
            <a:r>
              <a:rPr lang="en-US" altLang="zh-CN" sz="2000" b="1" dirty="0" err="1">
                <a:solidFill>
                  <a:srgbClr val="FF0000"/>
                </a:solidFill>
                <a:latin typeface="Arial" panose="020B0604020202020204" pitchFamily="34" charset="0"/>
                <a:ea typeface="宋体" panose="02010600030101010101" pitchFamily="2" charset="-122"/>
              </a:rPr>
              <a:t>windows;Vxworks</a:t>
            </a:r>
            <a:r>
              <a:rPr lang="en-US" altLang="zh-CN" sz="2000" b="1" dirty="0">
                <a:solidFill>
                  <a:srgbClr val="FF0000"/>
                </a:solidFill>
                <a:latin typeface="Arial" panose="020B0604020202020204" pitchFamily="34" charset="0"/>
                <a:ea typeface="宋体" panose="02010600030101010101" pitchFamily="2" charset="-122"/>
              </a:rPr>
              <a:t>/</a:t>
            </a:r>
            <a:r>
              <a:rPr lang="en-US" altLang="zh-CN" sz="2000" b="1" dirty="0" err="1">
                <a:solidFill>
                  <a:srgbClr val="FF0000"/>
                </a:solidFill>
                <a:latin typeface="Arial" panose="020B0604020202020204" pitchFamily="34" charset="0"/>
                <a:ea typeface="宋体" panose="02010600030101010101" pitchFamily="2" charset="-122"/>
              </a:rPr>
              <a:t>RTEMS</a:t>
            </a:r>
            <a:r>
              <a:rPr lang="en-US" altLang="zh-CN" sz="2000" b="1" dirty="0">
                <a:solidFill>
                  <a:srgbClr val="FF0000"/>
                </a:solidFill>
                <a:latin typeface="Arial" panose="020B0604020202020204" pitchFamily="34" charset="0"/>
                <a:ea typeface="宋体" panose="02010600030101010101" pitchFamily="2" charset="-122"/>
              </a:rPr>
              <a:t>?</a:t>
            </a:r>
          </a:p>
          <a:p>
            <a:pPr lvl="1" eaLnBrk="1" hangingPunct="1">
              <a:lnSpc>
                <a:spcPct val="120000"/>
              </a:lnSpc>
              <a:buClr>
                <a:srgbClr val="008000"/>
              </a:buClr>
              <a:buFont typeface="Wingdings" panose="05000000000000000000" pitchFamily="2" charset="2"/>
              <a:buChar char="n"/>
            </a:pPr>
            <a:r>
              <a:rPr lang="zh-CN" altLang="en-US" sz="2000" b="1" dirty="0">
                <a:solidFill>
                  <a:srgbClr val="FF0000"/>
                </a:solidFill>
                <a:latin typeface="Arial" panose="020B0604020202020204" pitchFamily="34" charset="0"/>
                <a:ea typeface="宋体" panose="02010600030101010101" pitchFamily="2" charset="-122"/>
              </a:rPr>
              <a:t>进程间隔离？任务间隔离？</a:t>
            </a:r>
          </a:p>
        </p:txBody>
      </p:sp>
      <p:sp>
        <p:nvSpPr>
          <p:cNvPr id="3" name="矩形 2"/>
          <p:cNvSpPr/>
          <p:nvPr/>
        </p:nvSpPr>
        <p:spPr>
          <a:xfrm>
            <a:off x="356616" y="4455955"/>
            <a:ext cx="2210915" cy="1471172"/>
          </a:xfrm>
          <a:prstGeom prst="rect">
            <a:avLst/>
          </a:prstGeom>
          <a:solidFill>
            <a:schemeClr val="bg2">
              <a:lumMod val="20000"/>
              <a:lumOff val="80000"/>
            </a:schemeClr>
          </a:solidFill>
        </p:spPr>
        <p:txBody>
          <a:bodyPr wrap="square">
            <a:spAutoFit/>
          </a:bodyPr>
          <a:lstStyle/>
          <a:p>
            <a:pPr lvl="1" eaLnBrk="1" hangingPunct="1">
              <a:lnSpc>
                <a:spcPct val="140000"/>
              </a:lnSpc>
            </a:pPr>
            <a:r>
              <a:rPr lang="zh-CN" altLang="en-US" sz="1600" b="1" dirty="0">
                <a:solidFill>
                  <a:srgbClr val="FF0000"/>
                </a:solidFill>
                <a:latin typeface="宋体" panose="02010600030101010101" pitchFamily="2" charset="-122"/>
                <a:ea typeface="宋体" panose="02010600030101010101" pitchFamily="2" charset="-122"/>
              </a:rPr>
              <a:t>实质就是内存映射表与资源不变而</a:t>
            </a:r>
            <a:r>
              <a:rPr lang="en-US" altLang="zh-CN" sz="1600" b="1" dirty="0">
                <a:solidFill>
                  <a:srgbClr val="FF0000"/>
                </a:solidFill>
                <a:latin typeface="宋体" panose="02010600030101010101" pitchFamily="2" charset="-122"/>
                <a:ea typeface="宋体" panose="02010600030101010101" pitchFamily="2" charset="-122"/>
              </a:rPr>
              <a:t>PC</a:t>
            </a:r>
            <a:r>
              <a:rPr lang="zh-CN" altLang="en-US" sz="1600" b="1" dirty="0">
                <a:solidFill>
                  <a:srgbClr val="FF0000"/>
                </a:solidFill>
                <a:latin typeface="宋体" panose="02010600030101010101" pitchFamily="2" charset="-122"/>
                <a:ea typeface="宋体" panose="02010600030101010101" pitchFamily="2" charset="-122"/>
              </a:rPr>
              <a:t>指针和基本寄存器变</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5092">
                                            <p:txEl>
                                              <p:pRg st="0" end="0"/>
                                            </p:txEl>
                                          </p:spTgt>
                                        </p:tgtEl>
                                        <p:attrNameLst>
                                          <p:attrName>style.visibility</p:attrName>
                                        </p:attrNameLst>
                                      </p:cBhvr>
                                      <p:to>
                                        <p:strVal val="visible"/>
                                      </p:to>
                                    </p:set>
                                    <p:anim calcmode="lin" valueType="num">
                                      <p:cBhvr additive="base">
                                        <p:cTn id="7" dur="500" fill="hold"/>
                                        <p:tgtEl>
                                          <p:spTgt spid="34509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509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5092">
                                            <p:txEl>
                                              <p:pRg st="1" end="1"/>
                                            </p:txEl>
                                          </p:spTgt>
                                        </p:tgtEl>
                                        <p:attrNameLst>
                                          <p:attrName>style.visibility</p:attrName>
                                        </p:attrNameLst>
                                      </p:cBhvr>
                                      <p:to>
                                        <p:strVal val="visible"/>
                                      </p:to>
                                    </p:set>
                                    <p:anim calcmode="lin" valueType="num">
                                      <p:cBhvr additive="base">
                                        <p:cTn id="13" dur="500" fill="hold"/>
                                        <p:tgtEl>
                                          <p:spTgt spid="34509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509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5092">
                                            <p:txEl>
                                              <p:pRg st="2" end="2"/>
                                            </p:txEl>
                                          </p:spTgt>
                                        </p:tgtEl>
                                        <p:attrNameLst>
                                          <p:attrName>style.visibility</p:attrName>
                                        </p:attrNameLst>
                                      </p:cBhvr>
                                      <p:to>
                                        <p:strVal val="visible"/>
                                      </p:to>
                                    </p:set>
                                    <p:anim calcmode="lin" valueType="num">
                                      <p:cBhvr additive="base">
                                        <p:cTn id="19" dur="500" fill="hold"/>
                                        <p:tgtEl>
                                          <p:spTgt spid="34509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509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5092">
                                            <p:txEl>
                                              <p:pRg st="3" end="3"/>
                                            </p:txEl>
                                          </p:spTgt>
                                        </p:tgtEl>
                                        <p:attrNameLst>
                                          <p:attrName>style.visibility</p:attrName>
                                        </p:attrNameLst>
                                      </p:cBhvr>
                                      <p:to>
                                        <p:strVal val="visible"/>
                                      </p:to>
                                    </p:set>
                                    <p:anim calcmode="lin" valueType="num">
                                      <p:cBhvr additive="base">
                                        <p:cTn id="25" dur="500" fill="hold"/>
                                        <p:tgtEl>
                                          <p:spTgt spid="34509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509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45092">
                                            <p:txEl>
                                              <p:pRg st="4" end="4"/>
                                            </p:txEl>
                                          </p:spTgt>
                                        </p:tgtEl>
                                        <p:attrNameLst>
                                          <p:attrName>style.visibility</p:attrName>
                                        </p:attrNameLst>
                                      </p:cBhvr>
                                      <p:to>
                                        <p:strVal val="visible"/>
                                      </p:to>
                                    </p:set>
                                    <p:anim calcmode="lin" valueType="num">
                                      <p:cBhvr additive="base">
                                        <p:cTn id="31" dur="500" fill="hold"/>
                                        <p:tgtEl>
                                          <p:spTgt spid="34509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509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5154"/>
                                        </p:tgtEl>
                                        <p:attrNameLst>
                                          <p:attrName>style.visibility</p:attrName>
                                        </p:attrNameLst>
                                      </p:cBhvr>
                                      <p:to>
                                        <p:strVal val="visible"/>
                                      </p:to>
                                    </p:set>
                                    <p:animEffect transition="in" filter="fade">
                                      <p:cBhvr>
                                        <p:cTn id="37" dur="500"/>
                                        <p:tgtEl>
                                          <p:spTgt spid="345154"/>
                                        </p:tgtEl>
                                      </p:cBhvr>
                                    </p:animEffec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345155"/>
                                        </p:tgtEl>
                                        <p:attrNameLst>
                                          <p:attrName>style.visibility</p:attrName>
                                        </p:attrNameLst>
                                      </p:cBhvr>
                                      <p:to>
                                        <p:strVal val="visible"/>
                                      </p:to>
                                    </p:set>
                                    <p:animEffect transition="in" filter="fade">
                                      <p:cBhvr>
                                        <p:cTn id="41" dur="500"/>
                                        <p:tgtEl>
                                          <p:spTgt spid="345155"/>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3"/>
                                        </p:tgtEl>
                                        <p:attrNameLst>
                                          <p:attrName>style.visibility</p:attrName>
                                        </p:attrNameLst>
                                      </p:cBhvr>
                                      <p:to>
                                        <p:strVal val="visible"/>
                                      </p:to>
                                    </p:set>
                                    <p:animEffect transition="in" filter="fade">
                                      <p:cBhvr>
                                        <p:cTn id="46" dur="1000"/>
                                        <p:tgtEl>
                                          <p:spTgt spid="3"/>
                                        </p:tgtEl>
                                      </p:cBhvr>
                                    </p:animEffect>
                                    <p:anim calcmode="lin" valueType="num">
                                      <p:cBhvr>
                                        <p:cTn id="47" dur="1000" fill="hold"/>
                                        <p:tgtEl>
                                          <p:spTgt spid="3"/>
                                        </p:tgtEl>
                                        <p:attrNameLst>
                                          <p:attrName>ppt_x</p:attrName>
                                        </p:attrNameLst>
                                      </p:cBhvr>
                                      <p:tavLst>
                                        <p:tav tm="0">
                                          <p:val>
                                            <p:strVal val="#ppt_x"/>
                                          </p:val>
                                        </p:tav>
                                        <p:tav tm="100000">
                                          <p:val>
                                            <p:strVal val="#ppt_x"/>
                                          </p:val>
                                        </p:tav>
                                      </p:tavLst>
                                    </p:anim>
                                    <p:anim calcmode="lin" valueType="num">
                                      <p:cBhvr>
                                        <p:cTn id="4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ppt_x"/>
                                          </p:val>
                                        </p:tav>
                                        <p:tav tm="100000">
                                          <p:val>
                                            <p:strVal val="#ppt_x"/>
                                          </p:val>
                                        </p:tav>
                                      </p:tavLst>
                                    </p:anim>
                                    <p:anim calcmode="lin" valueType="num">
                                      <p:cBhvr additive="base">
                                        <p:cTn id="5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B2A6DF9-E63A-B1FF-FDAA-5589FC33B7B0}"/>
              </a:ext>
            </a:extLst>
          </p:cNvPr>
          <p:cNvSpPr txBox="1"/>
          <p:nvPr/>
        </p:nvSpPr>
        <p:spPr>
          <a:xfrm>
            <a:off x="517451" y="1033844"/>
            <a:ext cx="3771014" cy="5047536"/>
          </a:xfrm>
          <a:prstGeom prst="rect">
            <a:avLst/>
          </a:prstGeom>
          <a:noFill/>
        </p:spPr>
        <p:txBody>
          <a:bodyPr wrap="square">
            <a:spAutoFit/>
          </a:bodyPr>
          <a:lstStyle/>
          <a:p>
            <a:r>
              <a:rPr lang="zh-CN" altLang="en-US" sz="1400" b="1" dirty="0">
                <a:highlight>
                  <a:srgbClr val="00FF00"/>
                </a:highlight>
                <a:latin typeface="宋体" panose="02010600030101010101" pitchFamily="2" charset="-122"/>
                <a:ea typeface="宋体" panose="02010600030101010101" pitchFamily="2" charset="-122"/>
                <a:cs typeface="Mongolian Baiti" panose="03000500000000000000" pitchFamily="66" charset="0"/>
              </a:rPr>
              <a:t>进程模型</a:t>
            </a:r>
            <a:r>
              <a:rPr lang="zh-CN" altLang="en-US" sz="1400" b="1" dirty="0">
                <a:latin typeface="宋体" panose="02010600030101010101" pitchFamily="2" charset="-122"/>
                <a:ea typeface="宋体" panose="02010600030101010101" pitchFamily="2" charset="-122"/>
                <a:cs typeface="Mongolian Baiti" panose="03000500000000000000" pitchFamily="66" charset="0"/>
              </a:rPr>
              <a:t>：进程是操作系统中资源分配的基本单位，每个进程都有一个进程控制块（Process Control Block，PCB），用于存储进程状态、资源属性和调度信息等。进程模型将进程看作独立的程序执行实体，每个进程拥有独立的进程空间和系统资源，通过进程间通信（Inter-Process Communication，IPC）机制实现数据共享和通信。在进程模型中，进程之间相互独立，每个进程都可以拥有多个线程并发执行。进程模型具有良好的隔离性，但相较于线程模型而言，创建、销毁和切换进程的开销较大。</a:t>
            </a:r>
          </a:p>
          <a:p>
            <a:endParaRPr lang="zh-CN" altLang="en-US" sz="1400" b="1" dirty="0">
              <a:latin typeface="宋体" panose="02010600030101010101" pitchFamily="2" charset="-122"/>
              <a:ea typeface="宋体" panose="02010600030101010101" pitchFamily="2" charset="-122"/>
              <a:cs typeface="Mongolian Baiti" panose="03000500000000000000" pitchFamily="66" charset="0"/>
            </a:endParaRPr>
          </a:p>
          <a:p>
            <a:r>
              <a:rPr lang="zh-CN" altLang="en-US" sz="1400" b="1" dirty="0">
                <a:highlight>
                  <a:srgbClr val="00FF00"/>
                </a:highlight>
                <a:latin typeface="宋体" panose="02010600030101010101" pitchFamily="2" charset="-122"/>
                <a:ea typeface="宋体" panose="02010600030101010101" pitchFamily="2" charset="-122"/>
                <a:cs typeface="Mongolian Baiti" panose="03000500000000000000" pitchFamily="66" charset="0"/>
              </a:rPr>
              <a:t>线程模型</a:t>
            </a:r>
            <a:r>
              <a:rPr lang="zh-CN" altLang="en-US" sz="1400" b="1" dirty="0">
                <a:latin typeface="宋体" panose="02010600030101010101" pitchFamily="2" charset="-122"/>
                <a:ea typeface="宋体" panose="02010600030101010101" pitchFamily="2" charset="-122"/>
                <a:cs typeface="Mongolian Baiti" panose="03000500000000000000" pitchFamily="66" charset="0"/>
              </a:rPr>
              <a:t>：线程是进程内部的一个执行路径，共享所属进程的内存空间和系统资源。每个线程都有一个线程控制块（Thread Control Block，TCB），用于存储线程状态、运行信息和调度参数等。在线程模型中，每个进程可以包含多个线程，这些线程并发执行，在同一个进程的线程之间可通过共享内存实现数据共享和通信。相对于进程模型而言，线程模型更加轻量级，因为线程之间的切换和创建消耗的资源较少，具有更好的并发处理能力。</a:t>
            </a:r>
          </a:p>
        </p:txBody>
      </p:sp>
      <p:sp>
        <p:nvSpPr>
          <p:cNvPr id="5" name="文本框 4">
            <a:extLst>
              <a:ext uri="{FF2B5EF4-FFF2-40B4-BE49-F238E27FC236}">
                <a16:creationId xmlns:a16="http://schemas.microsoft.com/office/drawing/2014/main" id="{E313B587-ABFC-4A10-0379-F45820C4DEDD}"/>
              </a:ext>
            </a:extLst>
          </p:cNvPr>
          <p:cNvSpPr txBox="1"/>
          <p:nvPr/>
        </p:nvSpPr>
        <p:spPr>
          <a:xfrm>
            <a:off x="4706679" y="1295899"/>
            <a:ext cx="4607442" cy="3539430"/>
          </a:xfrm>
          <a:prstGeom prst="rect">
            <a:avLst/>
          </a:prstGeom>
          <a:noFill/>
        </p:spPr>
        <p:txBody>
          <a:bodyPr wrap="square">
            <a:spAutoFit/>
          </a:bodyPr>
          <a:lstStyle/>
          <a:p>
            <a:r>
              <a:rPr lang="zh-CN" altLang="en-US" sz="1400" b="1" dirty="0">
                <a:highlight>
                  <a:srgbClr val="00FF00"/>
                </a:highlight>
                <a:latin typeface="宋体" panose="02010600030101010101" pitchFamily="2" charset="-122"/>
                <a:ea typeface="宋体" panose="02010600030101010101" pitchFamily="2" charset="-122"/>
              </a:rPr>
              <a:t>进程间隔离</a:t>
            </a:r>
            <a:r>
              <a:rPr lang="zh-CN" altLang="en-US" sz="1400" b="1" dirty="0">
                <a:latin typeface="宋体" panose="02010600030101010101" pitchFamily="2" charset="-122"/>
                <a:ea typeface="宋体" panose="02010600030101010101" pitchFamily="2" charset="-122"/>
              </a:rPr>
              <a:t>指的是操作系统为每个进程分配独立的内存地址空间和系统资源，从而使得各个进程之间相互独立、互不干扰，实现了进程间的安全隔离和资源隔离。进程间的通信和共享需要通过特定的机制（如管道、信号、共享内存等）来实现。进程间隔离在大型应用程序、高性能计算等领域中得到广泛应用，可以保证各个进程之间的稳定运行和资源独立配置，以及提高系统的安全性和可靠性。</a:t>
            </a:r>
          </a:p>
          <a:p>
            <a:endParaRPr lang="zh-CN" altLang="en-US" sz="1400" b="1" dirty="0">
              <a:latin typeface="宋体" panose="02010600030101010101" pitchFamily="2" charset="-122"/>
              <a:ea typeface="宋体" panose="02010600030101010101" pitchFamily="2" charset="-122"/>
            </a:endParaRPr>
          </a:p>
          <a:p>
            <a:r>
              <a:rPr lang="zh-CN" altLang="en-US" sz="1400" b="1" dirty="0">
                <a:highlight>
                  <a:srgbClr val="00FF00"/>
                </a:highlight>
                <a:latin typeface="宋体" panose="02010600030101010101" pitchFamily="2" charset="-122"/>
                <a:ea typeface="宋体" panose="02010600030101010101" pitchFamily="2" charset="-122"/>
              </a:rPr>
              <a:t>任务间隔离</a:t>
            </a:r>
            <a:r>
              <a:rPr lang="zh-CN" altLang="en-US" sz="1400" b="1" dirty="0">
                <a:latin typeface="宋体" panose="02010600030101010101" pitchFamily="2" charset="-122"/>
                <a:ea typeface="宋体" panose="02010600030101010101" pitchFamily="2" charset="-122"/>
              </a:rPr>
              <a:t>则指的是在同一进程中为不同任务分配独立的执行上下文，实现任务间的安全隔离和资源隔离。任务可以是一个进程中的不同线程或者协程，在分配时需要考虑线程之间的资源竞争和调度问题，以避免出现因为争抢资源导致的死锁、饥饿等问题。任务间隔离可以提高系统的并发度和响应能力，进而提升程序的执行效率和性能。</a:t>
            </a:r>
          </a:p>
        </p:txBody>
      </p:sp>
    </p:spTree>
    <p:extLst>
      <p:ext uri="{BB962C8B-B14F-4D97-AF65-F5344CB8AC3E}">
        <p14:creationId xmlns:p14="http://schemas.microsoft.com/office/powerpoint/2010/main" val="442094716"/>
      </p:ext>
    </p:extLst>
  </p:cSld>
  <p:clrMapOvr>
    <a:masterClrMapping/>
  </p:clrMapOvr>
  <p:transition>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4091"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15829" y="2908300"/>
            <a:ext cx="3310036" cy="163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219" name="Rectangle 2"/>
          <p:cNvSpPr>
            <a:spLocks noGrp="1" noChangeArrowheads="1"/>
          </p:cNvSpPr>
          <p:nvPr>
            <p:ph type="title"/>
          </p:nvPr>
        </p:nvSpPr>
        <p:spPr>
          <a:xfrm>
            <a:off x="660314" y="719139"/>
            <a:ext cx="7206313" cy="676275"/>
          </a:xfrm>
        </p:spPr>
        <p:txBody>
          <a:bodyPr/>
          <a:lstStyle/>
          <a:p>
            <a:r>
              <a:rPr lang="zh-CN" altLang="en-US" sz="2400" u="sng" dirty="0">
                <a:solidFill>
                  <a:srgbClr val="FF0000"/>
                </a:solidFill>
                <a:latin typeface="宋体" panose="02010600030101010101" pitchFamily="2" charset="-122"/>
                <a:ea typeface="宋体" panose="02010600030101010101" pitchFamily="2" charset="-122"/>
              </a:rPr>
              <a:t>多个执行序列</a:t>
            </a:r>
            <a:r>
              <a:rPr lang="en-US" altLang="zh-CN" sz="2400" u="sng" dirty="0">
                <a:solidFill>
                  <a:srgbClr val="FF0000"/>
                </a:solidFill>
                <a:latin typeface="宋体" panose="02010600030101010101" pitchFamily="2" charset="-122"/>
                <a:ea typeface="宋体" panose="02010600030101010101" pitchFamily="2" charset="-122"/>
              </a:rPr>
              <a:t>+</a:t>
            </a:r>
            <a:r>
              <a:rPr lang="zh-CN" altLang="en-US" sz="2400" u="sng" dirty="0">
                <a:solidFill>
                  <a:srgbClr val="FF0000"/>
                </a:solidFill>
                <a:latin typeface="宋体" panose="02010600030101010101" pitchFamily="2" charset="-122"/>
                <a:ea typeface="宋体" panose="02010600030101010101" pitchFamily="2" charset="-122"/>
              </a:rPr>
              <a:t>一个地址空间是否实用</a:t>
            </a:r>
            <a:r>
              <a:rPr lang="en-US" altLang="zh-CN" sz="2400" u="sng" dirty="0">
                <a:solidFill>
                  <a:srgbClr val="FF0000"/>
                </a:solidFill>
                <a:latin typeface="宋体" panose="02010600030101010101" pitchFamily="2" charset="-122"/>
                <a:ea typeface="宋体" panose="02010600030101010101" pitchFamily="2" charset="-122"/>
              </a:rPr>
              <a:t>?</a:t>
            </a:r>
          </a:p>
        </p:txBody>
      </p:sp>
      <p:sp>
        <p:nvSpPr>
          <p:cNvPr id="9220" name="Rectangle 3"/>
          <p:cNvSpPr>
            <a:spLocks noChangeArrowheads="1"/>
          </p:cNvSpPr>
          <p:nvPr/>
        </p:nvSpPr>
        <p:spPr bwMode="auto">
          <a:xfrm>
            <a:off x="914282" y="4392614"/>
            <a:ext cx="10560792"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FF0000"/>
                </a:solidFill>
                <a:latin typeface="宋体" panose="02010600030101010101" pitchFamily="2" charset="-122"/>
                <a:ea typeface="宋体" panose="02010600030101010101" pitchFamily="2" charset="-122"/>
              </a:rPr>
              <a:t>这些线程共用一个地址空间吗</a:t>
            </a:r>
            <a:r>
              <a:rPr lang="en-US" altLang="zh-CN" sz="2400" b="1" dirty="0">
                <a:solidFill>
                  <a:srgbClr val="FF0000"/>
                </a:solidFill>
                <a:latin typeface="宋体" panose="02010600030101010101" pitchFamily="2" charset="-122"/>
                <a:ea typeface="宋体" panose="02010600030101010101" pitchFamily="2" charset="-122"/>
              </a:rPr>
              <a:t>?</a:t>
            </a:r>
          </a:p>
        </p:txBody>
      </p:sp>
      <p:sp>
        <p:nvSpPr>
          <p:cNvPr id="9221" name="Rectangle 4"/>
          <p:cNvSpPr>
            <a:spLocks noChangeArrowheads="1"/>
          </p:cNvSpPr>
          <p:nvPr/>
        </p:nvSpPr>
        <p:spPr bwMode="auto">
          <a:xfrm>
            <a:off x="912165" y="1454150"/>
            <a:ext cx="427511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a:solidFill>
                  <a:srgbClr val="FF0000"/>
                </a:solidFill>
                <a:ea typeface="宋体" panose="02010600030101010101" pitchFamily="2" charset="-122"/>
              </a:rPr>
              <a:t>一个网页浏览器</a:t>
            </a:r>
            <a:endParaRPr lang="zh-CN" altLang="zh-CN" sz="2400" b="1">
              <a:solidFill>
                <a:srgbClr val="FF0000"/>
              </a:solidFill>
              <a:ea typeface="宋体" panose="02010600030101010101" pitchFamily="2" charset="-122"/>
              <a:sym typeface="Symbol" panose="05050102010706020507" pitchFamily="18" charset="2"/>
            </a:endParaRPr>
          </a:p>
        </p:txBody>
      </p:sp>
      <p:grpSp>
        <p:nvGrpSpPr>
          <p:cNvPr id="9222" name="Group 5"/>
          <p:cNvGrpSpPr/>
          <p:nvPr/>
        </p:nvGrpSpPr>
        <p:grpSpPr bwMode="auto">
          <a:xfrm>
            <a:off x="1219041" y="1911350"/>
            <a:ext cx="8340698" cy="609600"/>
            <a:chOff x="523" y="1876"/>
            <a:chExt cx="3941" cy="384"/>
          </a:xfrm>
        </p:grpSpPr>
        <p:sp>
          <p:nvSpPr>
            <p:cNvPr id="9243" name="Rectangle 6"/>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一个线程用来从服务器接收数据</a:t>
              </a:r>
              <a:endParaRPr kumimoji="0" lang="zh-CN" altLang="en-US" sz="2400" b="1" dirty="0">
                <a:solidFill>
                  <a:srgbClr val="FF0000"/>
                </a:solidFill>
                <a:latin typeface="Arial" panose="020B0604020202020204" pitchFamily="34" charset="0"/>
                <a:ea typeface="宋体" panose="02010600030101010101" pitchFamily="2" charset="-122"/>
              </a:endParaRPr>
            </a:p>
          </p:txBody>
        </p:sp>
        <p:pic>
          <p:nvPicPr>
            <p:cNvPr id="9244" name="Picture 7"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3" name="Group 8"/>
          <p:cNvGrpSpPr/>
          <p:nvPr/>
        </p:nvGrpSpPr>
        <p:grpSpPr bwMode="auto">
          <a:xfrm>
            <a:off x="1219041" y="2978150"/>
            <a:ext cx="8340698" cy="609600"/>
            <a:chOff x="523" y="1876"/>
            <a:chExt cx="3941" cy="384"/>
          </a:xfrm>
        </p:grpSpPr>
        <p:sp>
          <p:nvSpPr>
            <p:cNvPr id="9241" name="Rectangle 9"/>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a:latin typeface="Arial" panose="020B0604020202020204" pitchFamily="34" charset="0"/>
                  <a:ea typeface="宋体" panose="02010600030101010101" pitchFamily="2" charset="-122"/>
                </a:rPr>
                <a:t>一个线程用来处理图片</a:t>
              </a:r>
              <a:r>
                <a:rPr kumimoji="0" lang="en-US" altLang="zh-CN" sz="2400" b="1">
                  <a:latin typeface="Arial" panose="020B0604020202020204" pitchFamily="34" charset="0"/>
                  <a:ea typeface="宋体" panose="02010600030101010101" pitchFamily="2" charset="-122"/>
                </a:rPr>
                <a:t>(</a:t>
              </a:r>
              <a:r>
                <a:rPr kumimoji="0" lang="zh-CN" altLang="en-US" sz="2400" b="1">
                  <a:latin typeface="Arial" panose="020B0604020202020204" pitchFamily="34" charset="0"/>
                  <a:ea typeface="宋体" panose="02010600030101010101" pitchFamily="2" charset="-122"/>
                </a:rPr>
                <a:t>如解压缩</a:t>
              </a:r>
              <a:r>
                <a:rPr kumimoji="0" lang="en-US" altLang="zh-CN" sz="2400" b="1">
                  <a:latin typeface="Arial" panose="020B0604020202020204" pitchFamily="34" charset="0"/>
                  <a:ea typeface="宋体" panose="02010600030101010101" pitchFamily="2" charset="-122"/>
                </a:rPr>
                <a:t>)</a:t>
              </a:r>
              <a:endParaRPr kumimoji="0" lang="en-US" altLang="zh-CN" sz="2400" b="1">
                <a:solidFill>
                  <a:srgbClr val="FF0000"/>
                </a:solidFill>
                <a:latin typeface="Arial" panose="020B0604020202020204" pitchFamily="34" charset="0"/>
                <a:ea typeface="宋体" panose="02010600030101010101" pitchFamily="2" charset="-122"/>
              </a:endParaRPr>
            </a:p>
          </p:txBody>
        </p:sp>
        <p:pic>
          <p:nvPicPr>
            <p:cNvPr id="9242" name="Picture 10"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4" name="Group 11"/>
          <p:cNvGrpSpPr/>
          <p:nvPr/>
        </p:nvGrpSpPr>
        <p:grpSpPr bwMode="auto">
          <a:xfrm>
            <a:off x="1219041" y="2438400"/>
            <a:ext cx="8340698" cy="609600"/>
            <a:chOff x="523" y="1876"/>
            <a:chExt cx="3941" cy="384"/>
          </a:xfrm>
        </p:grpSpPr>
        <p:sp>
          <p:nvSpPr>
            <p:cNvPr id="9239" name="Rectangle 12"/>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a:latin typeface="Arial" panose="020B0604020202020204" pitchFamily="34" charset="0"/>
                  <a:ea typeface="宋体" panose="02010600030101010101" pitchFamily="2" charset="-122"/>
                </a:rPr>
                <a:t>一个线程用来显示文本</a:t>
              </a:r>
              <a:endParaRPr kumimoji="0" lang="zh-CN" altLang="en-US" sz="2400" b="1">
                <a:solidFill>
                  <a:srgbClr val="FF0000"/>
                </a:solidFill>
                <a:latin typeface="Arial" panose="020B0604020202020204" pitchFamily="34" charset="0"/>
                <a:ea typeface="宋体" panose="02010600030101010101" pitchFamily="2" charset="-122"/>
              </a:endParaRPr>
            </a:p>
          </p:txBody>
        </p:sp>
        <p:pic>
          <p:nvPicPr>
            <p:cNvPr id="9240" name="Picture 13"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5" name="Group 14"/>
          <p:cNvGrpSpPr/>
          <p:nvPr/>
        </p:nvGrpSpPr>
        <p:grpSpPr bwMode="auto">
          <a:xfrm>
            <a:off x="1219041" y="3509963"/>
            <a:ext cx="8340698" cy="609600"/>
            <a:chOff x="523" y="1876"/>
            <a:chExt cx="3941" cy="384"/>
          </a:xfrm>
        </p:grpSpPr>
        <p:sp>
          <p:nvSpPr>
            <p:cNvPr id="9237" name="Rectangle 15"/>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一个线程用来显示图片</a:t>
              </a:r>
              <a:endParaRPr kumimoji="0" lang="zh-CN" altLang="en-US" sz="2400" b="1" dirty="0">
                <a:solidFill>
                  <a:srgbClr val="FF0000"/>
                </a:solidFill>
                <a:latin typeface="Arial" panose="020B0604020202020204" pitchFamily="34" charset="0"/>
                <a:ea typeface="宋体" panose="02010600030101010101" pitchFamily="2" charset="-122"/>
              </a:endParaRPr>
            </a:p>
          </p:txBody>
        </p:sp>
        <p:pic>
          <p:nvPicPr>
            <p:cNvPr id="9238" name="Picture 1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6" name="Group 17"/>
          <p:cNvGrpSpPr/>
          <p:nvPr/>
        </p:nvGrpSpPr>
        <p:grpSpPr bwMode="auto">
          <a:xfrm>
            <a:off x="1439147" y="4965700"/>
            <a:ext cx="8340698" cy="609600"/>
            <a:chOff x="627" y="1876"/>
            <a:chExt cx="3941" cy="384"/>
          </a:xfrm>
        </p:grpSpPr>
        <p:sp>
          <p:nvSpPr>
            <p:cNvPr id="9235" name="Rectangle 18"/>
            <p:cNvSpPr>
              <a:spLocks noChangeArrowheads="1"/>
            </p:cNvSpPr>
            <p:nvPr/>
          </p:nvSpPr>
          <p:spPr bwMode="auto">
            <a:xfrm>
              <a:off x="627"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同一个服务器建立连接并接收数据</a:t>
              </a:r>
              <a:endParaRPr kumimoji="0" lang="zh-CN" altLang="en-US" sz="2400" b="1" dirty="0">
                <a:solidFill>
                  <a:srgbClr val="FF0000"/>
                </a:solidFill>
                <a:latin typeface="Arial" panose="020B0604020202020204" pitchFamily="34" charset="0"/>
                <a:ea typeface="宋体" panose="02010600030101010101" pitchFamily="2" charset="-122"/>
              </a:endParaRPr>
            </a:p>
          </p:txBody>
        </p:sp>
        <p:pic>
          <p:nvPicPr>
            <p:cNvPr id="9236" name="Picture 1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227" name="Group 20"/>
          <p:cNvGrpSpPr/>
          <p:nvPr/>
        </p:nvGrpSpPr>
        <p:grpSpPr bwMode="auto">
          <a:xfrm>
            <a:off x="1208461" y="5562600"/>
            <a:ext cx="8340697" cy="609600"/>
            <a:chOff x="523" y="1876"/>
            <a:chExt cx="3941" cy="384"/>
          </a:xfrm>
        </p:grpSpPr>
        <p:sp>
          <p:nvSpPr>
            <p:cNvPr id="9233" name="Rectangle 21"/>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一次请求所有文本、图片都显示在浏览器一页中</a:t>
              </a:r>
              <a:endParaRPr kumimoji="0" lang="zh-CN" altLang="en-US" sz="2400" b="1" dirty="0">
                <a:solidFill>
                  <a:srgbClr val="FF0000"/>
                </a:solidFill>
                <a:latin typeface="Arial" panose="020B0604020202020204" pitchFamily="34" charset="0"/>
                <a:ea typeface="宋体" panose="02010600030101010101" pitchFamily="2" charset="-122"/>
              </a:endParaRPr>
            </a:p>
          </p:txBody>
        </p:sp>
        <p:pic>
          <p:nvPicPr>
            <p:cNvPr id="9234" name="Picture 2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4089" name="AutoShape 25"/>
          <p:cNvSpPr>
            <a:spLocks noChangeArrowheads="1"/>
          </p:cNvSpPr>
          <p:nvPr/>
        </p:nvSpPr>
        <p:spPr bwMode="auto">
          <a:xfrm rot="16200000" flipH="1">
            <a:off x="10270561" y="2647164"/>
            <a:ext cx="309563" cy="101587"/>
          </a:xfrm>
          <a:prstGeom prst="rightArrow">
            <a:avLst>
              <a:gd name="adj1" fmla="val 50000"/>
              <a:gd name="adj2" fmla="val 101563"/>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pic>
        <p:nvPicPr>
          <p:cNvPr id="344090" name="Picture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96781" y="903288"/>
            <a:ext cx="3250777" cy="159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4092" name="Picture 28"/>
          <p:cNvPicPr preferRelativeResize="0">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07364" y="5022851"/>
            <a:ext cx="3362945" cy="1681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4093" name="AutoShape 29"/>
          <p:cNvSpPr>
            <a:spLocks noChangeArrowheads="1"/>
          </p:cNvSpPr>
          <p:nvPr/>
        </p:nvSpPr>
        <p:spPr bwMode="auto">
          <a:xfrm rot="16200000" flipH="1">
            <a:off x="10256274" y="4733139"/>
            <a:ext cx="338137" cy="101587"/>
          </a:xfrm>
          <a:prstGeom prst="rightArrow">
            <a:avLst>
              <a:gd name="adj1" fmla="val 50000"/>
              <a:gd name="adj2" fmla="val 110937"/>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9232"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4.1 </a:t>
            </a:r>
            <a:r>
              <a:rPr kumimoji="0" lang="zh-CN" altLang="en-US" sz="3200" b="1">
                <a:solidFill>
                  <a:srgbClr val="006699"/>
                </a:solidFill>
                <a:latin typeface="黑体" panose="02010609060101010101" pitchFamily="2" charset="-122"/>
                <a:ea typeface="黑体" panose="02010609060101010101" pitchFamily="2" charset="-122"/>
              </a:rPr>
              <a:t>线程的引入</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44090"/>
                                        </p:tgtEl>
                                        <p:attrNameLst>
                                          <p:attrName>style.visibility</p:attrName>
                                        </p:attrNameLst>
                                      </p:cBhvr>
                                      <p:to>
                                        <p:strVal val="visible"/>
                                      </p:to>
                                    </p:set>
                                    <p:animEffect transition="in" filter="wipe(up)">
                                      <p:cBhvr>
                                        <p:cTn id="7" dur="500"/>
                                        <p:tgtEl>
                                          <p:spTgt spid="34409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44089"/>
                                        </p:tgtEl>
                                        <p:attrNameLst>
                                          <p:attrName>style.visibility</p:attrName>
                                        </p:attrNameLst>
                                      </p:cBhvr>
                                      <p:to>
                                        <p:strVal val="visible"/>
                                      </p:to>
                                    </p:set>
                                    <p:animEffect transition="in" filter="wipe(up)">
                                      <p:cBhvr>
                                        <p:cTn id="11" dur="500"/>
                                        <p:tgtEl>
                                          <p:spTgt spid="344089"/>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44091"/>
                                        </p:tgtEl>
                                        <p:attrNameLst>
                                          <p:attrName>style.visibility</p:attrName>
                                        </p:attrNameLst>
                                      </p:cBhvr>
                                      <p:to>
                                        <p:strVal val="visible"/>
                                      </p:to>
                                    </p:set>
                                    <p:animEffect transition="in" filter="wipe(up)">
                                      <p:cBhvr>
                                        <p:cTn id="15" dur="500"/>
                                        <p:tgtEl>
                                          <p:spTgt spid="344091"/>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344093"/>
                                        </p:tgtEl>
                                        <p:attrNameLst>
                                          <p:attrName>style.visibility</p:attrName>
                                        </p:attrNameLst>
                                      </p:cBhvr>
                                      <p:to>
                                        <p:strVal val="visible"/>
                                      </p:to>
                                    </p:set>
                                    <p:animEffect transition="in" filter="wipe(up)">
                                      <p:cBhvr>
                                        <p:cTn id="19" dur="500"/>
                                        <p:tgtEl>
                                          <p:spTgt spid="344093"/>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344092"/>
                                        </p:tgtEl>
                                        <p:attrNameLst>
                                          <p:attrName>style.visibility</p:attrName>
                                        </p:attrNameLst>
                                      </p:cBhvr>
                                      <p:to>
                                        <p:strVal val="visible"/>
                                      </p:to>
                                    </p:set>
                                    <p:animEffect transition="in" filter="wipe(up)">
                                      <p:cBhvr>
                                        <p:cTn id="23" dur="500"/>
                                        <p:tgtEl>
                                          <p:spTgt spid="3440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89" grpId="0" animBg="1"/>
      <p:bldP spid="34409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2192582" y="277813"/>
            <a:ext cx="8505777" cy="576262"/>
          </a:xfrm>
        </p:spPr>
        <p:txBody>
          <a:bodyPr/>
          <a:lstStyle/>
          <a:p>
            <a:pPr eaLnBrk="1" hangingPunct="1"/>
            <a:r>
              <a:rPr lang="zh-CN" altLang="en-US">
                <a:latin typeface="黑体" panose="02010609060101010101" pitchFamily="2" charset="-122"/>
                <a:ea typeface="黑体" panose="02010609060101010101" pitchFamily="2" charset="-122"/>
              </a:rPr>
              <a:t>第</a:t>
            </a:r>
            <a:r>
              <a:rPr lang="en-US" altLang="zh-CN">
                <a:latin typeface="黑体" panose="02010609060101010101" pitchFamily="2" charset="-122"/>
                <a:ea typeface="黑体" panose="02010609060101010101" pitchFamily="2" charset="-122"/>
              </a:rPr>
              <a:t>4</a:t>
            </a:r>
            <a:r>
              <a:rPr lang="zh-CN" altLang="en-US">
                <a:latin typeface="黑体" panose="02010609060101010101" pitchFamily="2" charset="-122"/>
                <a:ea typeface="黑体" panose="02010609060101010101" pitchFamily="2" charset="-122"/>
              </a:rPr>
              <a:t>章</a:t>
            </a:r>
            <a:r>
              <a:rPr lang="en-US" altLang="zh-CN">
                <a:latin typeface="黑体" panose="02010609060101010101" pitchFamily="2" charset="-122"/>
                <a:ea typeface="黑体" panose="02010609060101010101" pitchFamily="2" charset="-122"/>
              </a:rPr>
              <a:t> </a:t>
            </a:r>
            <a:r>
              <a:rPr lang="zh-CN" altLang="en-US">
                <a:latin typeface="黑体" panose="02010609060101010101" pitchFamily="2" charset="-122"/>
                <a:ea typeface="黑体" panose="02010609060101010101" pitchFamily="2" charset="-122"/>
              </a:rPr>
              <a:t>线程</a:t>
            </a:r>
          </a:p>
        </p:txBody>
      </p:sp>
      <p:sp>
        <p:nvSpPr>
          <p:cNvPr id="3075" name="Rectangle 3"/>
          <p:cNvSpPr>
            <a:spLocks noGrp="1" noChangeArrowheads="1"/>
          </p:cNvSpPr>
          <p:nvPr>
            <p:ph type="body" idx="1"/>
          </p:nvPr>
        </p:nvSpPr>
        <p:spPr>
          <a:xfrm>
            <a:off x="2351311" y="1360487"/>
            <a:ext cx="8048635" cy="5184003"/>
          </a:xfrm>
          <a:ln>
            <a:solidFill>
              <a:srgbClr val="C0C0C0"/>
            </a:solidFill>
            <a:miter lim="800000"/>
          </a:ln>
        </p:spPr>
        <p:txBody>
          <a:bodyPr/>
          <a:lstStyle/>
          <a:p>
            <a:pPr>
              <a:buFont typeface="Monotype Sorts" charset="2"/>
              <a:buNone/>
            </a:pPr>
            <a:r>
              <a:rPr lang="zh-CN" altLang="en-US" sz="2800" dirty="0">
                <a:ea typeface="黑体" panose="02010609060101010101" pitchFamily="2" charset="-122"/>
              </a:rPr>
              <a:t>                     主要内容</a:t>
            </a:r>
          </a:p>
          <a:p>
            <a:pPr>
              <a:buFont typeface="Monotype Sorts" charset="2"/>
              <a:buNone/>
            </a:pPr>
            <a:r>
              <a:rPr lang="en-US" altLang="zh-CN" sz="2400" b="1" dirty="0">
                <a:latin typeface="宋体" panose="02010600030101010101" pitchFamily="2" charset="-122"/>
                <a:ea typeface="宋体" panose="02010600030101010101" pitchFamily="2" charset="-122"/>
              </a:rPr>
              <a:t>4.1 </a:t>
            </a:r>
            <a:r>
              <a:rPr lang="zh-CN" altLang="en-US" sz="2400" b="1" dirty="0">
                <a:latin typeface="宋体" panose="02010600030101010101" pitchFamily="2" charset="-122"/>
                <a:ea typeface="宋体" panose="02010600030101010101" pitchFamily="2" charset="-122"/>
              </a:rPr>
              <a:t>线程的引入</a:t>
            </a:r>
          </a:p>
          <a:p>
            <a:pPr>
              <a:buFont typeface="Monotype Sorts" charset="2"/>
              <a:buNone/>
            </a:pPr>
            <a:r>
              <a:rPr lang="en-US" altLang="zh-CN" sz="2400" b="1" dirty="0">
                <a:latin typeface="宋体" panose="02010600030101010101" pitchFamily="2" charset="-122"/>
                <a:ea typeface="宋体" panose="02010600030101010101" pitchFamily="2" charset="-122"/>
              </a:rPr>
              <a:t>4.2 </a:t>
            </a:r>
            <a:r>
              <a:rPr lang="zh-CN" altLang="en-US" sz="2400" b="1" dirty="0">
                <a:latin typeface="宋体" panose="02010600030101010101" pitchFamily="2" charset="-122"/>
                <a:ea typeface="宋体" panose="02010600030101010101" pitchFamily="2" charset="-122"/>
              </a:rPr>
              <a:t>多线程模型</a:t>
            </a:r>
          </a:p>
          <a:p>
            <a:pPr>
              <a:buFont typeface="Monotype Sorts" charset="2"/>
              <a:buNone/>
            </a:pPr>
            <a:r>
              <a:rPr lang="zh-CN" altLang="en-US" sz="2400" b="1" dirty="0">
                <a:solidFill>
                  <a:srgbClr val="0000FF"/>
                </a:solidFill>
                <a:latin typeface="宋体" panose="02010600030101010101" pitchFamily="2" charset="-122"/>
                <a:ea typeface="宋体" panose="02010600030101010101" pitchFamily="2" charset="-122"/>
              </a:rPr>
              <a:t>   多对一模型、一对一模型、多对多模型</a:t>
            </a:r>
            <a:endParaRPr lang="zh-CN" altLang="en-US" sz="2400" b="1" dirty="0">
              <a:latin typeface="宋体" panose="02010600030101010101" pitchFamily="2" charset="-122"/>
              <a:ea typeface="宋体" panose="02010600030101010101" pitchFamily="2" charset="-122"/>
            </a:endParaRPr>
          </a:p>
          <a:p>
            <a:pPr>
              <a:buNone/>
            </a:pPr>
            <a:r>
              <a:rPr lang="en-US" altLang="zh-CN" sz="2400" b="1" dirty="0">
                <a:latin typeface="宋体" panose="02010600030101010101" pitchFamily="2" charset="-122"/>
                <a:ea typeface="宋体" panose="02010600030101010101" pitchFamily="2" charset="-122"/>
              </a:rPr>
              <a:t>4.3 </a:t>
            </a:r>
            <a:r>
              <a:rPr lang="zh-CN" altLang="en-US" sz="2400" b="1" dirty="0">
                <a:latin typeface="宋体" panose="02010600030101010101" pitchFamily="2" charset="-122"/>
                <a:ea typeface="宋体" panose="02010600030101010101" pitchFamily="2" charset="-122"/>
              </a:rPr>
              <a:t>用户线程与内核线程的比较</a:t>
            </a:r>
            <a:endParaRPr lang="en-US" altLang="zh-CN" sz="2400" b="1" dirty="0">
              <a:latin typeface="宋体" panose="02010600030101010101" pitchFamily="2" charset="-122"/>
              <a:ea typeface="宋体" panose="02010600030101010101" pitchFamily="2" charset="-122"/>
            </a:endParaRPr>
          </a:p>
          <a:p>
            <a:pPr>
              <a:buFont typeface="Monotype Sorts" charset="2"/>
              <a:buNone/>
            </a:pPr>
            <a:r>
              <a:rPr lang="en-US" altLang="zh-CN" sz="2400" b="1" dirty="0">
                <a:latin typeface="宋体" panose="02010600030101010101" pitchFamily="2" charset="-122"/>
                <a:ea typeface="宋体" panose="02010600030101010101" pitchFamily="2" charset="-122"/>
              </a:rPr>
              <a:t>4.4 </a:t>
            </a:r>
            <a:r>
              <a:rPr lang="zh-CN" altLang="en-US" sz="2400" b="1" dirty="0">
                <a:latin typeface="宋体" panose="02010600030101010101" pitchFamily="2" charset="-122"/>
                <a:ea typeface="宋体" panose="02010600030101010101" pitchFamily="2" charset="-122"/>
              </a:rPr>
              <a:t>线程库</a:t>
            </a:r>
          </a:p>
          <a:p>
            <a:pPr>
              <a:buClr>
                <a:srgbClr val="0000FF"/>
              </a:buClr>
              <a:buFont typeface="Wingdings" panose="05000000000000000000" pitchFamily="2" charset="2"/>
              <a:buNone/>
            </a:pPr>
            <a:r>
              <a:rPr lang="zh-CN" altLang="en-US" sz="2400" b="1" dirty="0">
                <a:solidFill>
                  <a:srgbClr val="0000FF"/>
                </a:solidFill>
                <a:latin typeface="宋体" panose="02010600030101010101" pitchFamily="2" charset="-122"/>
                <a:ea typeface="宋体" panose="02010600030101010101" pitchFamily="2" charset="-122"/>
              </a:rPr>
              <a:t>   </a:t>
            </a:r>
            <a:r>
              <a:rPr lang="en-US" altLang="zh-CN" sz="2400" b="1" dirty="0">
                <a:solidFill>
                  <a:srgbClr val="0000FF"/>
                </a:solidFill>
                <a:latin typeface="宋体" panose="02010600030101010101" pitchFamily="2" charset="-122"/>
                <a:ea typeface="宋体" panose="02010600030101010101" pitchFamily="2" charset="-122"/>
              </a:rPr>
              <a:t>POSIX </a:t>
            </a:r>
            <a:r>
              <a:rPr lang="en-US" altLang="zh-CN" sz="2400" b="1" dirty="0" err="1">
                <a:solidFill>
                  <a:srgbClr val="0000FF"/>
                </a:solidFill>
                <a:latin typeface="宋体" panose="02010600030101010101" pitchFamily="2" charset="-122"/>
                <a:ea typeface="宋体" panose="02010600030101010101" pitchFamily="2" charset="-122"/>
              </a:rPr>
              <a:t>Pthread</a:t>
            </a:r>
            <a:r>
              <a:rPr lang="zh-CN" altLang="en-US" sz="2400" b="1" dirty="0">
                <a:solidFill>
                  <a:srgbClr val="0000FF"/>
                </a:solidFill>
                <a:latin typeface="宋体" panose="02010600030101010101" pitchFamily="2" charset="-122"/>
                <a:ea typeface="宋体" panose="02010600030101010101" pitchFamily="2" charset="-122"/>
              </a:rPr>
              <a:t>线程库、</a:t>
            </a:r>
            <a:r>
              <a:rPr lang="en-US" altLang="zh-CN" sz="2400" b="1" dirty="0">
                <a:solidFill>
                  <a:srgbClr val="0000FF"/>
                </a:solidFill>
                <a:latin typeface="宋体" panose="02010600030101010101" pitchFamily="2" charset="-122"/>
                <a:ea typeface="宋体" panose="02010600030101010101" pitchFamily="2" charset="-122"/>
              </a:rPr>
              <a:t>Win32</a:t>
            </a:r>
            <a:r>
              <a:rPr lang="zh-CN" altLang="en-US" sz="2400" b="1" dirty="0">
                <a:solidFill>
                  <a:srgbClr val="0000FF"/>
                </a:solidFill>
                <a:latin typeface="宋体" panose="02010600030101010101" pitchFamily="2" charset="-122"/>
                <a:ea typeface="宋体" panose="02010600030101010101" pitchFamily="2" charset="-122"/>
              </a:rPr>
              <a:t>线程库、</a:t>
            </a:r>
            <a:r>
              <a:rPr lang="en-US" altLang="zh-CN" sz="2400" b="1" dirty="0">
                <a:solidFill>
                  <a:srgbClr val="0000FF"/>
                </a:solidFill>
                <a:latin typeface="宋体" panose="02010600030101010101" pitchFamily="2" charset="-122"/>
                <a:ea typeface="宋体" panose="02010600030101010101" pitchFamily="2" charset="-122"/>
              </a:rPr>
              <a:t>Java</a:t>
            </a:r>
            <a:r>
              <a:rPr lang="zh-CN" altLang="en-US" sz="2400" b="1" dirty="0">
                <a:solidFill>
                  <a:srgbClr val="0000FF"/>
                </a:solidFill>
                <a:latin typeface="宋体" panose="02010600030101010101" pitchFamily="2" charset="-122"/>
                <a:ea typeface="宋体" panose="02010600030101010101" pitchFamily="2" charset="-122"/>
              </a:rPr>
              <a:t>线程库</a:t>
            </a:r>
          </a:p>
          <a:p>
            <a:pPr>
              <a:buClr>
                <a:srgbClr val="0000FF"/>
              </a:buClr>
              <a:buFont typeface="Wingdings" panose="05000000000000000000" pitchFamily="2" charset="2"/>
              <a:buNone/>
            </a:pPr>
            <a:r>
              <a:rPr lang="en-US" altLang="zh-CN" sz="2400" b="1" dirty="0">
                <a:latin typeface="宋体" panose="02010600030101010101" pitchFamily="2" charset="-122"/>
                <a:ea typeface="宋体" panose="02010600030101010101" pitchFamily="2" charset="-122"/>
              </a:rPr>
              <a:t>4.5 </a:t>
            </a:r>
            <a:r>
              <a:rPr lang="zh-CN" altLang="en-US" sz="2400" b="1" dirty="0">
                <a:latin typeface="宋体" panose="02010600030101010101" pitchFamily="2" charset="-122"/>
                <a:ea typeface="宋体" panose="02010600030101010101" pitchFamily="2" charset="-122"/>
              </a:rPr>
              <a:t>操作系统进程</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线程模型分类</a:t>
            </a:r>
            <a:endParaRPr lang="en-US" altLang="zh-CN" sz="2400" b="1" dirty="0">
              <a:latin typeface="宋体" panose="02010600030101010101" pitchFamily="2" charset="-122"/>
              <a:ea typeface="宋体" panose="02010600030101010101" pitchFamily="2" charset="-122"/>
            </a:endParaRPr>
          </a:p>
          <a:p>
            <a:pPr>
              <a:buClr>
                <a:srgbClr val="0000FF"/>
              </a:buClr>
              <a:buFont typeface="Wingdings" panose="05000000000000000000" pitchFamily="2" charset="2"/>
              <a:buNone/>
            </a:pPr>
            <a:r>
              <a:rPr lang="en-US" altLang="zh-CN" sz="2400" b="1" dirty="0">
                <a:solidFill>
                  <a:srgbClr val="0000FF"/>
                </a:solidFill>
                <a:latin typeface="宋体" panose="02010600030101010101" pitchFamily="2" charset="-122"/>
                <a:ea typeface="宋体" panose="02010600030101010101" pitchFamily="2" charset="-122"/>
              </a:rPr>
              <a:t>   </a:t>
            </a:r>
            <a:r>
              <a:rPr lang="zh-CN" altLang="en-US" sz="2400" b="1" dirty="0">
                <a:solidFill>
                  <a:srgbClr val="0000FF"/>
                </a:solidFill>
                <a:latin typeface="宋体" panose="02010600030101010101" pitchFamily="2" charset="-122"/>
                <a:ea typeface="宋体" panose="02010600030101010101" pitchFamily="2" charset="-122"/>
              </a:rPr>
              <a:t>多线程</a:t>
            </a:r>
            <a:r>
              <a:rPr lang="en-US" altLang="zh-CN" sz="2400" b="1" dirty="0">
                <a:solidFill>
                  <a:srgbClr val="0000FF"/>
                </a:solidFill>
                <a:latin typeface="宋体" panose="02010600030101010101" pitchFamily="2" charset="-122"/>
                <a:ea typeface="宋体" panose="02010600030101010101" pitchFamily="2" charset="-122"/>
              </a:rPr>
              <a:t>/</a:t>
            </a:r>
            <a:r>
              <a:rPr lang="zh-CN" altLang="en-US" sz="2400" b="1" dirty="0">
                <a:solidFill>
                  <a:srgbClr val="0000FF"/>
                </a:solidFill>
                <a:latin typeface="宋体" panose="02010600030101010101" pitchFamily="2" charset="-122"/>
                <a:ea typeface="宋体" panose="02010600030101010101" pitchFamily="2" charset="-122"/>
              </a:rPr>
              <a:t>多任务实例</a:t>
            </a:r>
            <a:endParaRPr lang="en-US" altLang="zh-CN" sz="2400" b="1" dirty="0">
              <a:solidFill>
                <a:srgbClr val="0000FF"/>
              </a:solidFill>
              <a:latin typeface="宋体" panose="02010600030101010101" pitchFamily="2" charset="-122"/>
              <a:ea typeface="宋体" panose="02010600030101010101" pitchFamily="2" charset="-122"/>
            </a:endParaRPr>
          </a:p>
          <a:p>
            <a:pPr>
              <a:buClr>
                <a:srgbClr val="0000FF"/>
              </a:buClr>
              <a:buNone/>
            </a:pPr>
            <a:r>
              <a:rPr lang="en-US" altLang="zh-CN" sz="2400" b="1" dirty="0">
                <a:latin typeface="宋体" panose="02010600030101010101" pitchFamily="2" charset="-122"/>
                <a:ea typeface="宋体" panose="02010600030101010101" pitchFamily="2" charset="-122"/>
              </a:rPr>
              <a:t>4.6 </a:t>
            </a:r>
            <a:r>
              <a:rPr lang="zh-CN" altLang="en-US" sz="2400" b="1" dirty="0">
                <a:latin typeface="宋体" panose="02010600030101010101" pitchFamily="2" charset="-122"/>
                <a:ea typeface="宋体" panose="02010600030101010101" pitchFamily="2" charset="-122"/>
              </a:rPr>
              <a:t>协程（用户态轻量级线程</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 </a:t>
            </a:r>
            <a:endParaRPr lang="en-US" altLang="zh-CN" sz="2400" b="1"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3" name="Rectangle 3"/>
          <p:cNvSpPr>
            <a:spLocks noGrp="1" noChangeArrowheads="1"/>
          </p:cNvSpPr>
          <p:nvPr>
            <p:ph type="title"/>
          </p:nvPr>
        </p:nvSpPr>
        <p:spPr>
          <a:xfrm>
            <a:off x="660314" y="719139"/>
            <a:ext cx="10340839" cy="676275"/>
          </a:xfrm>
        </p:spPr>
        <p:txBody>
          <a:bodyPr/>
          <a:lstStyle/>
          <a:p>
            <a:r>
              <a:rPr lang="zh-CN" altLang="en-US" sz="2400" u="sng" dirty="0">
                <a:latin typeface="宋体" panose="02010600030101010101" pitchFamily="2" charset="-122"/>
                <a:ea typeface="宋体" panose="02010600030101010101" pitchFamily="2" charset="-122"/>
              </a:rPr>
              <a:t>前面的例子使用</a:t>
            </a:r>
            <a:r>
              <a:rPr lang="zh-CN" altLang="en-US" sz="2400" u="sng" dirty="0">
                <a:solidFill>
                  <a:srgbClr val="CC0000"/>
                </a:solidFill>
                <a:latin typeface="宋体" panose="02010600030101010101" pitchFamily="2" charset="-122"/>
                <a:ea typeface="宋体" panose="02010600030101010101" pitchFamily="2" charset="-122"/>
              </a:rPr>
              <a:t>子进程</a:t>
            </a:r>
            <a:r>
              <a:rPr lang="en-US" altLang="zh-CN" sz="2400" u="sng" dirty="0">
                <a:latin typeface="宋体" panose="02010600030101010101" pitchFamily="2" charset="-122"/>
                <a:ea typeface="宋体" panose="02010600030101010101" pitchFamily="2" charset="-122"/>
              </a:rPr>
              <a:t>+</a:t>
            </a:r>
            <a:r>
              <a:rPr lang="en-US" altLang="zh-CN" sz="2400" u="sng" dirty="0">
                <a:solidFill>
                  <a:srgbClr val="CC0000"/>
                </a:solidFill>
                <a:latin typeface="宋体" panose="02010600030101010101" pitchFamily="2" charset="-122"/>
                <a:ea typeface="宋体" panose="02010600030101010101" pitchFamily="2" charset="-122"/>
              </a:rPr>
              <a:t>IPC(</a:t>
            </a:r>
            <a:r>
              <a:rPr lang="en-US" altLang="zh-CN" sz="2400" u="sng" dirty="0" err="1">
                <a:solidFill>
                  <a:srgbClr val="CC0000"/>
                </a:solidFill>
                <a:latin typeface="宋体" panose="02010600030101010101" pitchFamily="2" charset="-122"/>
                <a:ea typeface="宋体" panose="02010600030101010101" pitchFamily="2" charset="-122"/>
              </a:rPr>
              <a:t>Interprocess</a:t>
            </a:r>
            <a:r>
              <a:rPr lang="en-US" altLang="zh-CN" sz="2400" u="sng" dirty="0">
                <a:solidFill>
                  <a:srgbClr val="CC0000"/>
                </a:solidFill>
                <a:latin typeface="宋体" panose="02010600030101010101" pitchFamily="2" charset="-122"/>
                <a:ea typeface="宋体" panose="02010600030101010101" pitchFamily="2" charset="-122"/>
              </a:rPr>
              <a:t> Communication)</a:t>
            </a:r>
            <a:r>
              <a:rPr lang="zh-CN" altLang="en-US" sz="2400" u="sng" dirty="0">
                <a:latin typeface="宋体" panose="02010600030101010101" pitchFamily="2" charset="-122"/>
                <a:ea typeface="宋体" panose="02010600030101010101" pitchFamily="2" charset="-122"/>
              </a:rPr>
              <a:t>不可以吗？</a:t>
            </a:r>
          </a:p>
        </p:txBody>
      </p:sp>
      <p:sp>
        <p:nvSpPr>
          <p:cNvPr id="348164" name="Rectangle 4"/>
          <p:cNvSpPr>
            <a:spLocks noChangeArrowheads="1"/>
          </p:cNvSpPr>
          <p:nvPr/>
        </p:nvSpPr>
        <p:spPr bwMode="auto">
          <a:xfrm>
            <a:off x="914282" y="3949701"/>
            <a:ext cx="10560792" cy="66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FF0000"/>
                </a:solidFill>
                <a:latin typeface="宋体" panose="02010600030101010101" pitchFamily="2" charset="-122"/>
                <a:ea typeface="宋体" panose="02010600030101010101" pitchFamily="2" charset="-122"/>
              </a:rPr>
              <a:t>完全可以！但</a:t>
            </a:r>
            <a:r>
              <a:rPr lang="zh-CN" altLang="en-US" sz="2400" b="1" dirty="0">
                <a:solidFill>
                  <a:srgbClr val="FF0000"/>
                </a:solidFill>
                <a:highlight>
                  <a:srgbClr val="00FF00"/>
                </a:highlight>
                <a:latin typeface="宋体" panose="02010600030101010101" pitchFamily="2" charset="-122"/>
                <a:ea typeface="宋体" panose="02010600030101010101" pitchFamily="2" charset="-122"/>
              </a:rPr>
              <a:t>开销较大、控制过程繁琐</a:t>
            </a:r>
            <a:r>
              <a:rPr lang="zh-CN" altLang="en-US" sz="2400" b="1" dirty="0">
                <a:solidFill>
                  <a:srgbClr val="FF0000"/>
                </a:solidFill>
                <a:latin typeface="宋体" panose="02010600030101010101" pitchFamily="2" charset="-122"/>
                <a:ea typeface="宋体" panose="02010600030101010101" pitchFamily="2" charset="-122"/>
              </a:rPr>
              <a:t>！</a:t>
            </a:r>
            <a:endParaRPr lang="en-US" altLang="zh-CN" sz="2400" b="1" dirty="0">
              <a:solidFill>
                <a:srgbClr val="FF0000"/>
              </a:solidFill>
              <a:latin typeface="宋体" panose="02010600030101010101" pitchFamily="2" charset="-122"/>
              <a:ea typeface="宋体" panose="02010600030101010101" pitchFamily="2" charset="-122"/>
            </a:endParaRPr>
          </a:p>
        </p:txBody>
      </p:sp>
      <p:sp>
        <p:nvSpPr>
          <p:cNvPr id="348165" name="Rectangle 5"/>
          <p:cNvSpPr>
            <a:spLocks noChangeArrowheads="1"/>
          </p:cNvSpPr>
          <p:nvPr/>
        </p:nvSpPr>
        <p:spPr bwMode="auto">
          <a:xfrm>
            <a:off x="912166" y="1454150"/>
            <a:ext cx="6960810" cy="69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FF0000"/>
                </a:solidFill>
                <a:ea typeface="宋体" panose="02010600030101010101" pitchFamily="2" charset="-122"/>
              </a:rPr>
              <a:t>一个网页浏览器程序（主进程）</a:t>
            </a:r>
            <a:endParaRPr lang="zh-CN" altLang="zh-CN" sz="2400" b="1" dirty="0">
              <a:solidFill>
                <a:srgbClr val="FF0000"/>
              </a:solidFill>
              <a:ea typeface="宋体" panose="02010600030101010101" pitchFamily="2" charset="-122"/>
              <a:sym typeface="Symbol" panose="05050102010706020507" pitchFamily="18" charset="2"/>
            </a:endParaRPr>
          </a:p>
        </p:txBody>
      </p:sp>
      <p:grpSp>
        <p:nvGrpSpPr>
          <p:cNvPr id="348166" name="Group 6"/>
          <p:cNvGrpSpPr/>
          <p:nvPr/>
        </p:nvGrpSpPr>
        <p:grpSpPr bwMode="auto">
          <a:xfrm>
            <a:off x="1219041" y="1911350"/>
            <a:ext cx="8340698" cy="609600"/>
            <a:chOff x="523" y="1876"/>
            <a:chExt cx="3941" cy="384"/>
          </a:xfrm>
        </p:grpSpPr>
        <p:sp>
          <p:nvSpPr>
            <p:cNvPr id="10268" name="Rectangle 7"/>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a:latin typeface="Arial" panose="020B0604020202020204" pitchFamily="34" charset="0"/>
                  <a:ea typeface="宋体" panose="02010600030101010101" pitchFamily="2" charset="-122"/>
                </a:rPr>
                <a:t>一个子进程用来从服务器接收数据</a:t>
              </a:r>
              <a:endParaRPr kumimoji="0" lang="zh-CN" altLang="en-US" sz="2400" b="1">
                <a:solidFill>
                  <a:srgbClr val="FF0000"/>
                </a:solidFill>
                <a:latin typeface="Arial" panose="020B0604020202020204" pitchFamily="34" charset="0"/>
                <a:ea typeface="宋体" panose="02010600030101010101" pitchFamily="2" charset="-122"/>
              </a:endParaRPr>
            </a:p>
          </p:txBody>
        </p:sp>
        <p:pic>
          <p:nvPicPr>
            <p:cNvPr id="10269" name="Picture 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69" name="Group 9"/>
          <p:cNvGrpSpPr/>
          <p:nvPr/>
        </p:nvGrpSpPr>
        <p:grpSpPr bwMode="auto">
          <a:xfrm>
            <a:off x="1219041" y="2906713"/>
            <a:ext cx="8340698" cy="609600"/>
            <a:chOff x="523" y="1876"/>
            <a:chExt cx="3941" cy="384"/>
          </a:xfrm>
        </p:grpSpPr>
        <p:sp>
          <p:nvSpPr>
            <p:cNvPr id="10266" name="Rectangle 10"/>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a:latin typeface="Arial" panose="020B0604020202020204" pitchFamily="34" charset="0"/>
                  <a:ea typeface="宋体" panose="02010600030101010101" pitchFamily="2" charset="-122"/>
                </a:rPr>
                <a:t>一个子进程用来处理图片</a:t>
              </a:r>
              <a:r>
                <a:rPr kumimoji="0" lang="en-US" altLang="zh-CN" sz="2400" b="1">
                  <a:latin typeface="Arial" panose="020B0604020202020204" pitchFamily="34" charset="0"/>
                  <a:ea typeface="宋体" panose="02010600030101010101" pitchFamily="2" charset="-122"/>
                </a:rPr>
                <a:t>(</a:t>
              </a:r>
              <a:r>
                <a:rPr kumimoji="0" lang="zh-CN" altLang="en-US" sz="2400" b="1">
                  <a:latin typeface="Arial" panose="020B0604020202020204" pitchFamily="34" charset="0"/>
                  <a:ea typeface="宋体" panose="02010600030101010101" pitchFamily="2" charset="-122"/>
                </a:rPr>
                <a:t>如解压缩</a:t>
              </a:r>
              <a:r>
                <a:rPr kumimoji="0" lang="en-US" altLang="zh-CN" sz="2400" b="1">
                  <a:latin typeface="Arial" panose="020B0604020202020204" pitchFamily="34" charset="0"/>
                  <a:ea typeface="宋体" panose="02010600030101010101" pitchFamily="2" charset="-122"/>
                </a:rPr>
                <a:t>)</a:t>
              </a:r>
              <a:endParaRPr kumimoji="0" lang="en-US" altLang="zh-CN" sz="2400" b="1">
                <a:solidFill>
                  <a:srgbClr val="FF0000"/>
                </a:solidFill>
                <a:latin typeface="Arial" panose="020B0604020202020204" pitchFamily="34" charset="0"/>
                <a:ea typeface="宋体" panose="02010600030101010101" pitchFamily="2" charset="-122"/>
              </a:endParaRPr>
            </a:p>
          </p:txBody>
        </p:sp>
        <p:pic>
          <p:nvPicPr>
            <p:cNvPr id="10267" name="Picture 11"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72" name="Group 12"/>
          <p:cNvGrpSpPr/>
          <p:nvPr/>
        </p:nvGrpSpPr>
        <p:grpSpPr bwMode="auto">
          <a:xfrm>
            <a:off x="1219041" y="2381250"/>
            <a:ext cx="8340698" cy="609600"/>
            <a:chOff x="523" y="1876"/>
            <a:chExt cx="3941" cy="384"/>
          </a:xfrm>
        </p:grpSpPr>
        <p:sp>
          <p:nvSpPr>
            <p:cNvPr id="10264" name="Rectangle 13"/>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a:latin typeface="Arial" panose="020B0604020202020204" pitchFamily="34" charset="0"/>
                  <a:ea typeface="宋体" panose="02010600030101010101" pitchFamily="2" charset="-122"/>
                </a:rPr>
                <a:t>一个子进程用来显示文本</a:t>
              </a:r>
              <a:endParaRPr kumimoji="0" lang="zh-CN" altLang="en-US" sz="2400" b="1">
                <a:solidFill>
                  <a:srgbClr val="FF0000"/>
                </a:solidFill>
                <a:latin typeface="Arial" panose="020B0604020202020204" pitchFamily="34" charset="0"/>
                <a:ea typeface="宋体" panose="02010600030101010101" pitchFamily="2" charset="-122"/>
              </a:endParaRPr>
            </a:p>
          </p:txBody>
        </p:sp>
        <p:pic>
          <p:nvPicPr>
            <p:cNvPr id="10265" name="Picture 1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75" name="Group 15"/>
          <p:cNvGrpSpPr/>
          <p:nvPr/>
        </p:nvGrpSpPr>
        <p:grpSpPr bwMode="auto">
          <a:xfrm>
            <a:off x="1219041" y="3381375"/>
            <a:ext cx="8340698" cy="609600"/>
            <a:chOff x="523" y="1876"/>
            <a:chExt cx="3941" cy="384"/>
          </a:xfrm>
        </p:grpSpPr>
        <p:sp>
          <p:nvSpPr>
            <p:cNvPr id="10262" name="Rectangle 16"/>
            <p:cNvSpPr>
              <a:spLocks noChangeArrowheads="1"/>
            </p:cNvSpPr>
            <p:nvPr/>
          </p:nvSpPr>
          <p:spPr bwMode="auto">
            <a:xfrm>
              <a:off x="523" y="1876"/>
              <a:ext cx="394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a:latin typeface="Arial" panose="020B0604020202020204" pitchFamily="34" charset="0"/>
                  <a:ea typeface="宋体" panose="02010600030101010101" pitchFamily="2" charset="-122"/>
                </a:rPr>
                <a:t>一个子进程用来显示图片</a:t>
              </a:r>
              <a:endParaRPr kumimoji="0" lang="zh-CN" altLang="en-US" sz="2400" b="1">
                <a:solidFill>
                  <a:srgbClr val="FF0000"/>
                </a:solidFill>
                <a:latin typeface="Arial" panose="020B0604020202020204" pitchFamily="34" charset="0"/>
                <a:ea typeface="宋体" panose="02010600030101010101" pitchFamily="2" charset="-122"/>
              </a:endParaRPr>
            </a:p>
          </p:txBody>
        </p:sp>
        <p:pic>
          <p:nvPicPr>
            <p:cNvPr id="10263" name="Picture 1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89" name="Group 29"/>
          <p:cNvGrpSpPr/>
          <p:nvPr/>
        </p:nvGrpSpPr>
        <p:grpSpPr bwMode="auto">
          <a:xfrm>
            <a:off x="1219041" y="4408488"/>
            <a:ext cx="10702591" cy="609600"/>
            <a:chOff x="576" y="2849"/>
            <a:chExt cx="5057" cy="384"/>
          </a:xfrm>
        </p:grpSpPr>
        <p:sp>
          <p:nvSpPr>
            <p:cNvPr id="10260" name="Rectangle 19"/>
            <p:cNvSpPr>
              <a:spLocks noChangeArrowheads="1"/>
            </p:cNvSpPr>
            <p:nvPr/>
          </p:nvSpPr>
          <p:spPr bwMode="auto">
            <a:xfrm>
              <a:off x="576" y="2849"/>
              <a:ext cx="5057"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每个进程必须有一个完整的</a:t>
              </a:r>
              <a:r>
                <a:rPr kumimoji="0" lang="zh-CN" altLang="en-US" sz="2400" b="1" dirty="0">
                  <a:solidFill>
                    <a:srgbClr val="CC0000"/>
                  </a:solidFill>
                  <a:latin typeface="Arial" panose="020B0604020202020204" pitchFamily="34" charset="0"/>
                  <a:ea typeface="宋体" panose="02010600030101010101" pitchFamily="2" charset="-122"/>
                </a:rPr>
                <a:t>映像</a:t>
              </a:r>
              <a:r>
                <a:rPr kumimoji="0" lang="zh-CN" altLang="en-US" sz="2400" b="1" dirty="0">
                  <a:latin typeface="Arial" panose="020B0604020202020204" pitchFamily="34" charset="0"/>
                  <a:ea typeface="宋体" panose="02010600030101010101" pitchFamily="2" charset="-122"/>
                </a:rPr>
                <a:t>（内储空间）</a:t>
              </a:r>
              <a:endParaRPr kumimoji="0" lang="zh-CN" altLang="en-US" sz="2400" b="1" dirty="0">
                <a:solidFill>
                  <a:srgbClr val="FF0000"/>
                </a:solidFill>
                <a:latin typeface="Arial" panose="020B0604020202020204" pitchFamily="34" charset="0"/>
                <a:ea typeface="宋体" panose="02010600030101010101" pitchFamily="2" charset="-122"/>
              </a:endParaRPr>
            </a:p>
          </p:txBody>
        </p:sp>
        <p:pic>
          <p:nvPicPr>
            <p:cNvPr id="10261" name="Picture 20"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016"/>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250"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4.1 </a:t>
            </a:r>
            <a:r>
              <a:rPr kumimoji="0" lang="zh-CN" altLang="en-US" sz="3200" b="1">
                <a:solidFill>
                  <a:srgbClr val="006699"/>
                </a:solidFill>
                <a:latin typeface="黑体" panose="02010609060101010101" pitchFamily="2" charset="-122"/>
                <a:ea typeface="黑体" panose="02010609060101010101" pitchFamily="2" charset="-122"/>
              </a:rPr>
              <a:t>线程的引入</a:t>
            </a:r>
          </a:p>
        </p:txBody>
      </p:sp>
      <p:grpSp>
        <p:nvGrpSpPr>
          <p:cNvPr id="348201" name="Group 41"/>
          <p:cNvGrpSpPr/>
          <p:nvPr/>
        </p:nvGrpSpPr>
        <p:grpSpPr bwMode="auto">
          <a:xfrm>
            <a:off x="1212694" y="4889500"/>
            <a:ext cx="10702589" cy="546100"/>
            <a:chOff x="573" y="3080"/>
            <a:chExt cx="5057" cy="344"/>
          </a:xfrm>
        </p:grpSpPr>
        <p:sp>
          <p:nvSpPr>
            <p:cNvPr id="10258" name="Rectangle 31"/>
            <p:cNvSpPr>
              <a:spLocks noChangeArrowheads="1"/>
            </p:cNvSpPr>
            <p:nvPr/>
          </p:nvSpPr>
          <p:spPr bwMode="auto">
            <a:xfrm>
              <a:off x="573" y="3080"/>
              <a:ext cx="5057"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大量的</a:t>
              </a:r>
              <a:r>
                <a:rPr kumimoji="0" lang="zh-CN" altLang="en-US" sz="2400" b="1" dirty="0">
                  <a:highlight>
                    <a:srgbClr val="00FF00"/>
                  </a:highlight>
                  <a:latin typeface="Arial" panose="020B0604020202020204" pitchFamily="34" charset="0"/>
                  <a:ea typeface="宋体" panose="02010600030101010101" pitchFamily="2" charset="-122"/>
                </a:rPr>
                <a:t>重复存储</a:t>
              </a:r>
              <a:r>
                <a:rPr kumimoji="0" lang="zh-CN" altLang="en-US" sz="2400" b="1" dirty="0">
                  <a:latin typeface="Arial" panose="020B0604020202020204" pitchFamily="34" charset="0"/>
                  <a:ea typeface="宋体" panose="02010600030101010101" pitchFamily="2" charset="-122"/>
                </a:rPr>
                <a:t>：库函数、复用的过程、全局变量等</a:t>
              </a:r>
              <a:endParaRPr kumimoji="0" lang="zh-CN" altLang="en-US" sz="2400" b="1" dirty="0">
                <a:solidFill>
                  <a:srgbClr val="FF0000"/>
                </a:solidFill>
                <a:latin typeface="Arial" panose="020B0604020202020204" pitchFamily="34" charset="0"/>
                <a:ea typeface="宋体" panose="02010600030101010101" pitchFamily="2" charset="-122"/>
              </a:endParaRPr>
            </a:p>
          </p:txBody>
        </p:sp>
        <p:pic>
          <p:nvPicPr>
            <p:cNvPr id="10259" name="Picture 3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 y="324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200" name="Group 40"/>
          <p:cNvGrpSpPr/>
          <p:nvPr/>
        </p:nvGrpSpPr>
        <p:grpSpPr bwMode="auto">
          <a:xfrm>
            <a:off x="1189412" y="5434013"/>
            <a:ext cx="10778781" cy="546100"/>
            <a:chOff x="562" y="3495"/>
            <a:chExt cx="5093" cy="344"/>
          </a:xfrm>
        </p:grpSpPr>
        <p:sp>
          <p:nvSpPr>
            <p:cNvPr id="10256" name="Rectangle 22"/>
            <p:cNvSpPr>
              <a:spLocks noChangeArrowheads="1"/>
            </p:cNvSpPr>
            <p:nvPr/>
          </p:nvSpPr>
          <p:spPr bwMode="auto">
            <a:xfrm>
              <a:off x="562" y="3495"/>
              <a:ext cx="5093"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主进程协调子进程工作：只有通过</a:t>
              </a:r>
              <a:r>
                <a:rPr kumimoji="0" lang="zh-CN" altLang="en-US" sz="2400" b="1" dirty="0">
                  <a:solidFill>
                    <a:srgbClr val="CC0000"/>
                  </a:solidFill>
                  <a:highlight>
                    <a:srgbClr val="00FF00"/>
                  </a:highlight>
                  <a:latin typeface="Arial" panose="020B0604020202020204" pitchFamily="34" charset="0"/>
                  <a:ea typeface="宋体" panose="02010600030101010101" pitchFamily="2" charset="-122"/>
                </a:rPr>
                <a:t>频繁的</a:t>
              </a:r>
              <a:r>
                <a:rPr kumimoji="0" lang="en-US" altLang="zh-CN" sz="2400" b="1" dirty="0">
                  <a:solidFill>
                    <a:srgbClr val="CC0000"/>
                  </a:solidFill>
                  <a:highlight>
                    <a:srgbClr val="00FF00"/>
                  </a:highlight>
                  <a:latin typeface="Arial" panose="020B0604020202020204" pitchFamily="34" charset="0"/>
                  <a:ea typeface="宋体" panose="02010600030101010101" pitchFamily="2" charset="-122"/>
                </a:rPr>
                <a:t>IPC</a:t>
              </a:r>
              <a:r>
                <a:rPr kumimoji="0" lang="zh-CN" altLang="en-US" sz="2400" b="1" dirty="0">
                  <a:latin typeface="Arial" panose="020B0604020202020204" pitchFamily="34" charset="0"/>
                  <a:ea typeface="宋体" panose="02010600030101010101" pitchFamily="2" charset="-122"/>
                </a:rPr>
                <a:t>过程完成</a:t>
              </a:r>
              <a:endParaRPr kumimoji="0" lang="zh-CN" altLang="en-US" sz="2400" b="1" dirty="0">
                <a:solidFill>
                  <a:srgbClr val="FF0000"/>
                </a:solidFill>
                <a:latin typeface="Arial" panose="020B0604020202020204" pitchFamily="34" charset="0"/>
                <a:ea typeface="宋体" panose="02010600030101010101" pitchFamily="2" charset="-122"/>
              </a:endParaRPr>
            </a:p>
          </p:txBody>
        </p:sp>
        <p:pic>
          <p:nvPicPr>
            <p:cNvPr id="10257" name="Picture 3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 y="364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8199" name="Group 39"/>
          <p:cNvGrpSpPr/>
          <p:nvPr/>
        </p:nvGrpSpPr>
        <p:grpSpPr bwMode="auto">
          <a:xfrm>
            <a:off x="1202110" y="5900738"/>
            <a:ext cx="10778781" cy="546100"/>
            <a:chOff x="568" y="3789"/>
            <a:chExt cx="5093" cy="344"/>
          </a:xfrm>
        </p:grpSpPr>
        <p:sp>
          <p:nvSpPr>
            <p:cNvPr id="10254" name="Rectangle 35"/>
            <p:cNvSpPr>
              <a:spLocks noChangeArrowheads="1"/>
            </p:cNvSpPr>
            <p:nvPr/>
          </p:nvSpPr>
          <p:spPr bwMode="auto">
            <a:xfrm>
              <a:off x="568" y="3789"/>
              <a:ext cx="5093"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子进程之间调度切换代价大：现场、栈、</a:t>
              </a:r>
              <a:r>
                <a:rPr kumimoji="0" lang="zh-CN" altLang="en-US" sz="2400" b="1" dirty="0">
                  <a:highlight>
                    <a:srgbClr val="00FF00"/>
                  </a:highlight>
                  <a:latin typeface="Arial" panose="020B0604020202020204" pitchFamily="34" charset="0"/>
                  <a:ea typeface="宋体" panose="02010600030101010101" pitchFamily="2" charset="-122"/>
                </a:rPr>
                <a:t>内存（</a:t>
              </a:r>
              <a:r>
                <a:rPr kumimoji="0" lang="zh-CN" altLang="en-US" sz="2400" b="1" dirty="0">
                  <a:solidFill>
                    <a:srgbClr val="CC0000"/>
                  </a:solidFill>
                  <a:highlight>
                    <a:srgbClr val="00FF00"/>
                  </a:highlight>
                  <a:latin typeface="Arial" panose="020B0604020202020204" pitchFamily="34" charset="0"/>
                  <a:ea typeface="宋体" panose="02010600030101010101" pitchFamily="2" charset="-122"/>
                </a:rPr>
                <a:t>页表</a:t>
              </a:r>
              <a:r>
                <a:rPr kumimoji="0" lang="zh-CN" altLang="en-US" sz="2400" b="1" dirty="0">
                  <a:highlight>
                    <a:srgbClr val="00FF00"/>
                  </a:highlight>
                  <a:latin typeface="Arial" panose="020B0604020202020204" pitchFamily="34" charset="0"/>
                  <a:ea typeface="宋体" panose="02010600030101010101" pitchFamily="2" charset="-122"/>
                </a:rPr>
                <a:t>）</a:t>
              </a:r>
              <a:endParaRPr kumimoji="0" lang="en-US" altLang="zh-CN" sz="2400" b="1" dirty="0">
                <a:highlight>
                  <a:srgbClr val="00FF00"/>
                </a:highlight>
                <a:latin typeface="Arial" panose="020B0604020202020204" pitchFamily="34" charset="0"/>
                <a:ea typeface="宋体" panose="02010600030101010101" pitchFamily="2" charset="-122"/>
              </a:endParaRPr>
            </a:p>
          </p:txBody>
        </p:sp>
        <p:pic>
          <p:nvPicPr>
            <p:cNvPr id="10255" name="Picture 3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 y="392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8163"/>
                                        </p:tgtEl>
                                        <p:attrNameLst>
                                          <p:attrName>style.visibility</p:attrName>
                                        </p:attrNameLst>
                                      </p:cBhvr>
                                      <p:to>
                                        <p:strVal val="visible"/>
                                      </p:to>
                                    </p:set>
                                    <p:animEffect transition="in" filter="fade">
                                      <p:cBhvr>
                                        <p:cTn id="7" dur="500"/>
                                        <p:tgtEl>
                                          <p:spTgt spid="34816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48165"/>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nodeType="afterEffect">
                                  <p:stCondLst>
                                    <p:cond delay="0"/>
                                  </p:stCondLst>
                                  <p:childTnLst>
                                    <p:set>
                                      <p:cBhvr>
                                        <p:cTn id="14" dur="1" fill="hold">
                                          <p:stCondLst>
                                            <p:cond delay="0"/>
                                          </p:stCondLst>
                                        </p:cTn>
                                        <p:tgtEl>
                                          <p:spTgt spid="348166"/>
                                        </p:tgtEl>
                                        <p:attrNameLst>
                                          <p:attrName>style.visibility</p:attrName>
                                        </p:attrNameLst>
                                      </p:cBhvr>
                                      <p:to>
                                        <p:strVal val="visible"/>
                                      </p:to>
                                    </p:set>
                                    <p:animEffect transition="in" filter="fade">
                                      <p:cBhvr>
                                        <p:cTn id="15" dur="500"/>
                                        <p:tgtEl>
                                          <p:spTgt spid="34816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48172"/>
                                        </p:tgtEl>
                                        <p:attrNameLst>
                                          <p:attrName>style.visibility</p:attrName>
                                        </p:attrNameLst>
                                      </p:cBhvr>
                                      <p:to>
                                        <p:strVal val="visible"/>
                                      </p:to>
                                    </p:set>
                                    <p:animEffect transition="in" filter="fade">
                                      <p:cBhvr>
                                        <p:cTn id="19" dur="500"/>
                                        <p:tgtEl>
                                          <p:spTgt spid="348172"/>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348169"/>
                                        </p:tgtEl>
                                        <p:attrNameLst>
                                          <p:attrName>style.visibility</p:attrName>
                                        </p:attrNameLst>
                                      </p:cBhvr>
                                      <p:to>
                                        <p:strVal val="visible"/>
                                      </p:to>
                                    </p:set>
                                    <p:animEffect transition="in" filter="fade">
                                      <p:cBhvr>
                                        <p:cTn id="23" dur="500"/>
                                        <p:tgtEl>
                                          <p:spTgt spid="348169"/>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348175"/>
                                        </p:tgtEl>
                                        <p:attrNameLst>
                                          <p:attrName>style.visibility</p:attrName>
                                        </p:attrNameLst>
                                      </p:cBhvr>
                                      <p:to>
                                        <p:strVal val="visible"/>
                                      </p:to>
                                    </p:set>
                                    <p:animEffect transition="in" filter="fade">
                                      <p:cBhvr>
                                        <p:cTn id="27" dur="500"/>
                                        <p:tgtEl>
                                          <p:spTgt spid="34817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48164"/>
                                        </p:tgtEl>
                                        <p:attrNameLst>
                                          <p:attrName>style.visibility</p:attrName>
                                        </p:attrNameLst>
                                      </p:cBhvr>
                                      <p:to>
                                        <p:strVal val="visible"/>
                                      </p:to>
                                    </p:set>
                                    <p:animEffect transition="in" filter="blinds(horizontal)">
                                      <p:cBhvr>
                                        <p:cTn id="32" dur="500"/>
                                        <p:tgtEl>
                                          <p:spTgt spid="348164"/>
                                        </p:tgtEl>
                                      </p:cBhvr>
                                    </p:animEffec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348189"/>
                                        </p:tgtEl>
                                        <p:attrNameLst>
                                          <p:attrName>style.visibility</p:attrName>
                                        </p:attrNameLst>
                                      </p:cBhvr>
                                      <p:to>
                                        <p:strVal val="visible"/>
                                      </p:to>
                                    </p:set>
                                    <p:animEffect transition="in" filter="blinds(horizontal)">
                                      <p:cBhvr>
                                        <p:cTn id="36" dur="500"/>
                                        <p:tgtEl>
                                          <p:spTgt spid="348189"/>
                                        </p:tgtEl>
                                      </p:cBhvr>
                                    </p:animEffect>
                                  </p:childTnLst>
                                </p:cTn>
                              </p:par>
                            </p:childTnLst>
                          </p:cTn>
                        </p:par>
                        <p:par>
                          <p:cTn id="37" fill="hold">
                            <p:stCondLst>
                              <p:cond delay="1000"/>
                            </p:stCondLst>
                            <p:childTnLst>
                              <p:par>
                                <p:cTn id="38" presetID="3" presetClass="entr" presetSubtype="10" fill="hold" nodeType="afterEffect">
                                  <p:stCondLst>
                                    <p:cond delay="0"/>
                                  </p:stCondLst>
                                  <p:childTnLst>
                                    <p:set>
                                      <p:cBhvr>
                                        <p:cTn id="39" dur="1" fill="hold">
                                          <p:stCondLst>
                                            <p:cond delay="0"/>
                                          </p:stCondLst>
                                        </p:cTn>
                                        <p:tgtEl>
                                          <p:spTgt spid="348201"/>
                                        </p:tgtEl>
                                        <p:attrNameLst>
                                          <p:attrName>style.visibility</p:attrName>
                                        </p:attrNameLst>
                                      </p:cBhvr>
                                      <p:to>
                                        <p:strVal val="visible"/>
                                      </p:to>
                                    </p:set>
                                    <p:animEffect transition="in" filter="blinds(horizontal)">
                                      <p:cBhvr>
                                        <p:cTn id="40" dur="500"/>
                                        <p:tgtEl>
                                          <p:spTgt spid="348201"/>
                                        </p:tgtEl>
                                      </p:cBhvr>
                                    </p:animEffect>
                                  </p:childTnLst>
                                </p:cTn>
                              </p:par>
                            </p:childTnLst>
                          </p:cTn>
                        </p:par>
                        <p:par>
                          <p:cTn id="41" fill="hold">
                            <p:stCondLst>
                              <p:cond delay="1500"/>
                            </p:stCondLst>
                            <p:childTnLst>
                              <p:par>
                                <p:cTn id="42" presetID="3" presetClass="entr" presetSubtype="10" fill="hold" nodeType="afterEffect">
                                  <p:stCondLst>
                                    <p:cond delay="0"/>
                                  </p:stCondLst>
                                  <p:childTnLst>
                                    <p:set>
                                      <p:cBhvr>
                                        <p:cTn id="43" dur="1" fill="hold">
                                          <p:stCondLst>
                                            <p:cond delay="0"/>
                                          </p:stCondLst>
                                        </p:cTn>
                                        <p:tgtEl>
                                          <p:spTgt spid="348200"/>
                                        </p:tgtEl>
                                        <p:attrNameLst>
                                          <p:attrName>style.visibility</p:attrName>
                                        </p:attrNameLst>
                                      </p:cBhvr>
                                      <p:to>
                                        <p:strVal val="visible"/>
                                      </p:to>
                                    </p:set>
                                    <p:animEffect transition="in" filter="blinds(horizontal)">
                                      <p:cBhvr>
                                        <p:cTn id="44" dur="500"/>
                                        <p:tgtEl>
                                          <p:spTgt spid="348200"/>
                                        </p:tgtEl>
                                      </p:cBhvr>
                                    </p:animEffect>
                                  </p:childTnLst>
                                </p:cTn>
                              </p:par>
                            </p:childTnLst>
                          </p:cTn>
                        </p:par>
                        <p:par>
                          <p:cTn id="45" fill="hold">
                            <p:stCondLst>
                              <p:cond delay="2000"/>
                            </p:stCondLst>
                            <p:childTnLst>
                              <p:par>
                                <p:cTn id="46" presetID="3" presetClass="entr" presetSubtype="10" fill="hold" nodeType="afterEffect">
                                  <p:stCondLst>
                                    <p:cond delay="0"/>
                                  </p:stCondLst>
                                  <p:childTnLst>
                                    <p:set>
                                      <p:cBhvr>
                                        <p:cTn id="47" dur="1" fill="hold">
                                          <p:stCondLst>
                                            <p:cond delay="0"/>
                                          </p:stCondLst>
                                        </p:cTn>
                                        <p:tgtEl>
                                          <p:spTgt spid="348199"/>
                                        </p:tgtEl>
                                        <p:attrNameLst>
                                          <p:attrName>style.visibility</p:attrName>
                                        </p:attrNameLst>
                                      </p:cBhvr>
                                      <p:to>
                                        <p:strVal val="visible"/>
                                      </p:to>
                                    </p:set>
                                    <p:animEffect transition="in" filter="blinds(horizontal)">
                                      <p:cBhvr>
                                        <p:cTn id="48" dur="500"/>
                                        <p:tgtEl>
                                          <p:spTgt spid="3481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p:bldP spid="348164" grpId="0"/>
      <p:bldP spid="34816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title"/>
          </p:nvPr>
        </p:nvSpPr>
        <p:spPr>
          <a:xfrm>
            <a:off x="641267" y="876301"/>
            <a:ext cx="6101555" cy="676275"/>
          </a:xfrm>
        </p:spPr>
        <p:txBody>
          <a:bodyPr/>
          <a:lstStyle/>
          <a:p>
            <a:r>
              <a:rPr lang="zh-CN" altLang="en-US" sz="2800" u="sng">
                <a:latin typeface="宋体" panose="02010600030101010101" pitchFamily="2" charset="-122"/>
                <a:ea typeface="宋体" panose="02010600030101010101" pitchFamily="2" charset="-122"/>
              </a:rPr>
              <a:t>多线程编程的</a:t>
            </a:r>
            <a:r>
              <a:rPr lang="en-US" altLang="zh-CN" sz="2800" u="sng">
                <a:latin typeface="宋体" panose="02010600030101010101" pitchFamily="2" charset="-122"/>
                <a:ea typeface="宋体" panose="02010600030101010101" pitchFamily="2" charset="-122"/>
              </a:rPr>
              <a:t>4</a:t>
            </a:r>
            <a:r>
              <a:rPr lang="zh-CN" altLang="en-US" sz="2800" u="sng">
                <a:latin typeface="宋体" panose="02010600030101010101" pitchFamily="2" charset="-122"/>
                <a:ea typeface="宋体" panose="02010600030101010101" pitchFamily="2" charset="-122"/>
              </a:rPr>
              <a:t>个优点：</a:t>
            </a:r>
          </a:p>
        </p:txBody>
      </p:sp>
      <p:sp>
        <p:nvSpPr>
          <p:cNvPr id="346119" name="Rectangle 7"/>
          <p:cNvSpPr>
            <a:spLocks noChangeArrowheads="1"/>
          </p:cNvSpPr>
          <p:nvPr/>
        </p:nvSpPr>
        <p:spPr bwMode="auto">
          <a:xfrm>
            <a:off x="1219042" y="1911350"/>
            <a:ext cx="10416877"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179705" indent="63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10000"/>
              </a:lnSpc>
              <a:spcBef>
                <a:spcPct val="0"/>
              </a:spcBef>
              <a:buClr>
                <a:srgbClr val="008000"/>
              </a:buClr>
              <a:buFont typeface="Wingdings" panose="05000000000000000000" pitchFamily="2" charset="2"/>
              <a:buChar char="n"/>
            </a:pPr>
            <a:r>
              <a:rPr kumimoji="0" lang="zh-CN" altLang="en-US" sz="2000" b="1" dirty="0">
                <a:solidFill>
                  <a:srgbClr val="CC0000"/>
                </a:solidFill>
                <a:latin typeface="Arial" panose="020B0604020202020204" pitchFamily="34" charset="0"/>
                <a:ea typeface="宋体" panose="02010600030101010101" pitchFamily="2" charset="-122"/>
              </a:rPr>
              <a:t> 响应度高：</a:t>
            </a:r>
            <a:r>
              <a:rPr kumimoji="0" lang="zh-CN" altLang="en-US" sz="2000" b="1" dirty="0">
                <a:latin typeface="Arial" panose="020B0604020202020204" pitchFamily="34" charset="0"/>
                <a:ea typeface="宋体" panose="02010600030101010101" pitchFamily="2" charset="-122"/>
              </a:rPr>
              <a:t>交互程序采用</a:t>
            </a:r>
            <a:r>
              <a:rPr kumimoji="0" lang="zh-CN" altLang="en-US" sz="2000" b="1" dirty="0">
                <a:highlight>
                  <a:srgbClr val="FFFF00"/>
                </a:highlight>
                <a:latin typeface="Arial" panose="020B0604020202020204" pitchFamily="34" charset="0"/>
                <a:ea typeface="宋体" panose="02010600030101010101" pitchFamily="2" charset="-122"/>
              </a:rPr>
              <a:t>多线程，即使部分阻塞，其他部分</a:t>
            </a:r>
            <a:br>
              <a:rPr kumimoji="0" lang="zh-CN" altLang="en-US" sz="2000" b="1" dirty="0">
                <a:highlight>
                  <a:srgbClr val="FFFF00"/>
                </a:highlight>
                <a:latin typeface="Arial" panose="020B0604020202020204" pitchFamily="34" charset="0"/>
                <a:ea typeface="宋体" panose="02010600030101010101" pitchFamily="2" charset="-122"/>
              </a:rPr>
            </a:br>
            <a:r>
              <a:rPr kumimoji="0" lang="zh-CN" altLang="en-US" sz="2000" b="1" dirty="0">
                <a:latin typeface="Arial" panose="020B0604020202020204" pitchFamily="34" charset="0"/>
                <a:ea typeface="宋体" panose="02010600030101010101" pitchFamily="2" charset="-122"/>
              </a:rPr>
              <a:t>                     </a:t>
            </a:r>
            <a:r>
              <a:rPr kumimoji="0" lang="zh-CN" altLang="en-US" sz="2000" b="1" dirty="0">
                <a:highlight>
                  <a:srgbClr val="FFFF00"/>
                </a:highlight>
                <a:latin typeface="Arial" panose="020B0604020202020204" pitchFamily="34" charset="0"/>
                <a:ea typeface="宋体" panose="02010600030101010101" pitchFamily="2" charset="-122"/>
              </a:rPr>
              <a:t>仍能够执行</a:t>
            </a:r>
            <a:endParaRPr kumimoji="0" lang="zh-CN" altLang="en-US" sz="2000" b="1" dirty="0">
              <a:solidFill>
                <a:srgbClr val="FF0000"/>
              </a:solidFill>
              <a:highlight>
                <a:srgbClr val="FFFF00"/>
              </a:highlight>
              <a:latin typeface="Arial" panose="020B0604020202020204" pitchFamily="34" charset="0"/>
              <a:ea typeface="宋体" panose="02010600030101010101" pitchFamily="2" charset="-122"/>
            </a:endParaRPr>
          </a:p>
        </p:txBody>
      </p:sp>
      <p:sp>
        <p:nvSpPr>
          <p:cNvPr id="1126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4.1 </a:t>
            </a:r>
            <a:r>
              <a:rPr kumimoji="0" lang="zh-CN" altLang="en-US" sz="3200" b="1">
                <a:solidFill>
                  <a:srgbClr val="006699"/>
                </a:solidFill>
                <a:latin typeface="黑体" panose="02010609060101010101" pitchFamily="2" charset="-122"/>
                <a:ea typeface="黑体" panose="02010609060101010101" pitchFamily="2" charset="-122"/>
              </a:rPr>
              <a:t>线程的引入</a:t>
            </a:r>
          </a:p>
        </p:txBody>
      </p:sp>
      <p:sp>
        <p:nvSpPr>
          <p:cNvPr id="346141" name="Rectangle 29"/>
          <p:cNvSpPr>
            <a:spLocks noChangeArrowheads="1"/>
          </p:cNvSpPr>
          <p:nvPr/>
        </p:nvSpPr>
        <p:spPr bwMode="auto">
          <a:xfrm>
            <a:off x="1212694" y="2720975"/>
            <a:ext cx="10416877" cy="40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179705" indent="63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10000"/>
              </a:lnSpc>
              <a:spcBef>
                <a:spcPct val="0"/>
              </a:spcBef>
              <a:buClr>
                <a:srgbClr val="008000"/>
              </a:buClr>
              <a:buFont typeface="Wingdings" panose="05000000000000000000" pitchFamily="2" charset="2"/>
              <a:buChar char="n"/>
            </a:pPr>
            <a:r>
              <a:rPr kumimoji="0" lang="zh-CN" altLang="en-US" sz="2000" b="1" dirty="0">
                <a:solidFill>
                  <a:srgbClr val="CC0000"/>
                </a:solidFill>
                <a:latin typeface="Arial" panose="020B0604020202020204" pitchFamily="34" charset="0"/>
                <a:ea typeface="宋体" panose="02010600030101010101" pitchFamily="2" charset="-122"/>
              </a:rPr>
              <a:t> 资源共享：</a:t>
            </a:r>
            <a:r>
              <a:rPr kumimoji="0" lang="zh-CN" altLang="en-US" sz="2000" b="1" dirty="0">
                <a:highlight>
                  <a:srgbClr val="FFFF00"/>
                </a:highlight>
                <a:latin typeface="Arial" panose="020B0604020202020204" pitchFamily="34" charset="0"/>
                <a:ea typeface="宋体" panose="02010600030101010101" pitchFamily="2" charset="-122"/>
              </a:rPr>
              <a:t>线程默认共享他们所属进程的所有资源</a:t>
            </a:r>
          </a:p>
        </p:txBody>
      </p:sp>
      <p:sp>
        <p:nvSpPr>
          <p:cNvPr id="346142" name="Rectangle 30"/>
          <p:cNvSpPr>
            <a:spLocks noChangeArrowheads="1"/>
          </p:cNvSpPr>
          <p:nvPr/>
        </p:nvSpPr>
        <p:spPr bwMode="auto">
          <a:xfrm>
            <a:off x="1206344" y="3216276"/>
            <a:ext cx="10416877"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179705" indent="63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10000"/>
              </a:lnSpc>
              <a:spcBef>
                <a:spcPct val="0"/>
              </a:spcBef>
              <a:buClr>
                <a:srgbClr val="008000"/>
              </a:buClr>
              <a:buFont typeface="Wingdings" panose="05000000000000000000" pitchFamily="2" charset="2"/>
              <a:buChar char="n"/>
            </a:pPr>
            <a:r>
              <a:rPr kumimoji="0" lang="zh-CN" altLang="en-US" sz="2000" b="1" dirty="0">
                <a:solidFill>
                  <a:srgbClr val="CC0000"/>
                </a:solidFill>
                <a:latin typeface="Arial" panose="020B0604020202020204" pitchFamily="34" charset="0"/>
                <a:ea typeface="宋体" panose="02010600030101010101" pitchFamily="2" charset="-122"/>
              </a:rPr>
              <a:t> 经济快捷：</a:t>
            </a:r>
            <a:r>
              <a:rPr kumimoji="0" lang="zh-CN" altLang="en-US" sz="2000" b="1" dirty="0">
                <a:latin typeface="Arial" panose="020B0604020202020204" pitchFamily="34" charset="0"/>
                <a:ea typeface="宋体" panose="02010600030101010101" pitchFamily="2" charset="-122"/>
              </a:rPr>
              <a:t>（</a:t>
            </a:r>
            <a:r>
              <a:rPr kumimoji="0" lang="en-US" altLang="zh-CN" sz="2000" b="1" dirty="0">
                <a:latin typeface="Arial" panose="020B0604020202020204" pitchFamily="34" charset="0"/>
                <a:ea typeface="宋体" panose="02010600030101010101" pitchFamily="2" charset="-122"/>
              </a:rPr>
              <a:t>1</a:t>
            </a:r>
            <a:r>
              <a:rPr kumimoji="0" lang="zh-CN" altLang="en-US" sz="2000" b="1" dirty="0">
                <a:latin typeface="Arial" panose="020B0604020202020204" pitchFamily="34" charset="0"/>
                <a:ea typeface="宋体" panose="02010600030101010101" pitchFamily="2" charset="-122"/>
              </a:rPr>
              <a:t>）多进程比多线程消耗资源更多；</a:t>
            </a:r>
            <a:br>
              <a:rPr kumimoji="0" lang="zh-CN" altLang="en-US" sz="2000" b="1" dirty="0">
                <a:latin typeface="Arial" panose="020B0604020202020204" pitchFamily="34" charset="0"/>
                <a:ea typeface="宋体" panose="02010600030101010101" pitchFamily="2" charset="-122"/>
              </a:rPr>
            </a:br>
            <a:r>
              <a:rPr kumimoji="0" lang="zh-CN" altLang="en-US" sz="2000" b="1" dirty="0">
                <a:latin typeface="Arial" panose="020B0604020202020204" pitchFamily="34" charset="0"/>
                <a:ea typeface="宋体" panose="02010600030101010101" pitchFamily="2" charset="-122"/>
              </a:rPr>
              <a:t>                      （</a:t>
            </a:r>
            <a:r>
              <a:rPr kumimoji="0" lang="en-US" altLang="zh-CN" sz="2000" b="1" dirty="0">
                <a:latin typeface="Arial" panose="020B0604020202020204" pitchFamily="34" charset="0"/>
                <a:ea typeface="宋体" panose="02010600030101010101" pitchFamily="2" charset="-122"/>
              </a:rPr>
              <a:t>2</a:t>
            </a:r>
            <a:r>
              <a:rPr kumimoji="0" lang="zh-CN" altLang="en-US" sz="2000" b="1" dirty="0">
                <a:latin typeface="Arial" panose="020B0604020202020204" pitchFamily="34" charset="0"/>
                <a:ea typeface="宋体" panose="02010600030101010101" pitchFamily="2" charset="-122"/>
              </a:rPr>
              <a:t>）</a:t>
            </a:r>
            <a:r>
              <a:rPr kumimoji="0" lang="zh-CN" altLang="en-US" sz="2000" b="1" dirty="0">
                <a:highlight>
                  <a:srgbClr val="FFFF00"/>
                </a:highlight>
                <a:latin typeface="Arial" panose="020B0604020202020204" pitchFamily="34" charset="0"/>
                <a:ea typeface="宋体" panose="02010600030101010101" pitchFamily="2" charset="-122"/>
              </a:rPr>
              <a:t>线程切换只需切换少量现场（寄存器、栈）</a:t>
            </a:r>
            <a:r>
              <a:rPr kumimoji="0" lang="zh-CN" altLang="en-US" sz="2000" b="1" dirty="0">
                <a:latin typeface="Arial" panose="020B0604020202020204" pitchFamily="34" charset="0"/>
                <a:ea typeface="宋体" panose="02010600030101010101" pitchFamily="2" charset="-122"/>
              </a:rPr>
              <a:t>，</a:t>
            </a:r>
            <a:br>
              <a:rPr kumimoji="0" lang="zh-CN" altLang="en-US" sz="2000" b="1" dirty="0">
                <a:latin typeface="Arial" panose="020B0604020202020204" pitchFamily="34" charset="0"/>
                <a:ea typeface="宋体" panose="02010600030101010101" pitchFamily="2" charset="-122"/>
              </a:rPr>
            </a:br>
            <a:r>
              <a:rPr kumimoji="0" lang="zh-CN" altLang="en-US" sz="2000" b="1" dirty="0">
                <a:latin typeface="Arial" panose="020B0604020202020204" pitchFamily="34" charset="0"/>
                <a:ea typeface="宋体" panose="02010600030101010101" pitchFamily="2" charset="-122"/>
              </a:rPr>
              <a:t>                       </a:t>
            </a:r>
            <a:r>
              <a:rPr kumimoji="0" lang="zh-CN" altLang="en-US" sz="2000" b="1" dirty="0">
                <a:solidFill>
                  <a:srgbClr val="C00000"/>
                </a:solidFill>
                <a:latin typeface="Arial" panose="020B0604020202020204" pitchFamily="34" charset="0"/>
                <a:ea typeface="宋体" panose="02010600030101010101" pitchFamily="2" charset="-122"/>
              </a:rPr>
              <a:t>速度</a:t>
            </a:r>
            <a:r>
              <a:rPr kumimoji="0" lang="zh-CN" altLang="en-US" sz="2000" b="1" dirty="0">
                <a:latin typeface="Arial" panose="020B0604020202020204" pitchFamily="34" charset="0"/>
                <a:ea typeface="宋体" panose="02010600030101010101" pitchFamily="2" charset="-122"/>
              </a:rPr>
              <a:t>快很多</a:t>
            </a:r>
          </a:p>
        </p:txBody>
      </p:sp>
      <p:sp>
        <p:nvSpPr>
          <p:cNvPr id="346143" name="Rectangle 31"/>
          <p:cNvSpPr>
            <a:spLocks noChangeArrowheads="1"/>
          </p:cNvSpPr>
          <p:nvPr/>
        </p:nvSpPr>
        <p:spPr bwMode="auto">
          <a:xfrm>
            <a:off x="1219043" y="4340226"/>
            <a:ext cx="8499724"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179705" indent="63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10000"/>
              </a:lnSpc>
              <a:spcBef>
                <a:spcPct val="0"/>
              </a:spcBef>
              <a:buClr>
                <a:srgbClr val="008000"/>
              </a:buClr>
              <a:buFont typeface="Wingdings" panose="05000000000000000000" pitchFamily="2" charset="2"/>
              <a:buChar char="n"/>
            </a:pPr>
            <a:r>
              <a:rPr kumimoji="0" lang="zh-CN" altLang="en-US" sz="2000" b="1" dirty="0">
                <a:solidFill>
                  <a:srgbClr val="CC0000"/>
                </a:solidFill>
                <a:latin typeface="Arial" panose="020B0604020202020204" pitchFamily="34" charset="0"/>
                <a:ea typeface="宋体" panose="02010600030101010101" pitchFamily="2" charset="-122"/>
              </a:rPr>
              <a:t> 方便多</a:t>
            </a:r>
            <a:r>
              <a:rPr kumimoji="0" lang="en-US" altLang="zh-CN" sz="2000" b="1" dirty="0">
                <a:solidFill>
                  <a:srgbClr val="CC0000"/>
                </a:solidFill>
                <a:latin typeface="Arial" panose="020B0604020202020204" pitchFamily="34" charset="0"/>
                <a:ea typeface="宋体" panose="02010600030101010101" pitchFamily="2" charset="-122"/>
              </a:rPr>
              <a:t>CPU</a:t>
            </a:r>
            <a:r>
              <a:rPr kumimoji="0" lang="zh-CN" altLang="en-US" sz="2000" b="1" dirty="0">
                <a:solidFill>
                  <a:srgbClr val="CC0000"/>
                </a:solidFill>
                <a:latin typeface="Arial" panose="020B0604020202020204" pitchFamily="34" charset="0"/>
                <a:ea typeface="宋体" panose="02010600030101010101" pitchFamily="2" charset="-122"/>
              </a:rPr>
              <a:t>处理：</a:t>
            </a:r>
            <a:r>
              <a:rPr kumimoji="0" lang="zh-CN" altLang="en-US" sz="2000" b="1" dirty="0">
                <a:latin typeface="Arial" panose="020B0604020202020204" pitchFamily="34" charset="0"/>
                <a:ea typeface="宋体" panose="02010600030101010101" pitchFamily="2" charset="-122"/>
              </a:rPr>
              <a:t>线程由用户</a:t>
            </a:r>
            <a:r>
              <a:rPr kumimoji="0" lang="zh-CN" altLang="en-US" sz="2000" b="1" dirty="0">
                <a:solidFill>
                  <a:srgbClr val="CC0000"/>
                </a:solidFill>
                <a:latin typeface="Arial" panose="020B0604020202020204" pitchFamily="34" charset="0"/>
                <a:ea typeface="宋体" panose="02010600030101010101" pitchFamily="2" charset="-122"/>
              </a:rPr>
              <a:t>（程序员）</a:t>
            </a:r>
            <a:r>
              <a:rPr kumimoji="0" lang="zh-CN" altLang="en-US" sz="2000" b="1" dirty="0">
                <a:latin typeface="Arial" panose="020B0604020202020204" pitchFamily="34" charset="0"/>
                <a:ea typeface="宋体" panose="02010600030101010101" pitchFamily="2" charset="-122"/>
              </a:rPr>
              <a:t>编写，能够充分考虑任务的    </a:t>
            </a:r>
            <a:r>
              <a:rPr kumimoji="0" lang="zh-CN" altLang="en-US" sz="2000" b="1" dirty="0">
                <a:solidFill>
                  <a:srgbClr val="0070C0"/>
                </a:solidFill>
                <a:latin typeface="Arial" panose="020B0604020202020204" pitchFamily="34" charset="0"/>
                <a:ea typeface="宋体" panose="02010600030101010101" pitchFamily="2" charset="-122"/>
              </a:rPr>
              <a:t>有效分离（多序列），</a:t>
            </a:r>
            <a:r>
              <a:rPr kumimoji="0" lang="zh-CN" altLang="en-US" sz="2000" b="1" dirty="0">
                <a:latin typeface="Arial" panose="020B0604020202020204" pitchFamily="34" charset="0"/>
                <a:ea typeface="宋体" panose="02010600030101010101" pitchFamily="2" charset="-122"/>
              </a:rPr>
              <a:t>同时执行序列隶属于同一个进程的</a:t>
            </a:r>
            <a:br>
              <a:rPr kumimoji="0" lang="zh-CN" altLang="en-US" sz="2000" b="1" dirty="0">
                <a:latin typeface="Arial" panose="020B0604020202020204" pitchFamily="34" charset="0"/>
                <a:ea typeface="宋体" panose="02010600030101010101" pitchFamily="2" charset="-122"/>
              </a:rPr>
            </a:br>
            <a:r>
              <a:rPr kumimoji="0" lang="zh-CN" altLang="en-US" sz="2000" b="1" dirty="0">
                <a:latin typeface="Arial" panose="020B0604020202020204" pitchFamily="34" charset="0"/>
                <a:ea typeface="宋体" panose="02010600030101010101" pitchFamily="2" charset="-122"/>
              </a:rPr>
              <a:t>           地址空间，仍然可以充分利用多</a:t>
            </a:r>
            <a:r>
              <a:rPr kumimoji="0" lang="en-US" altLang="zh-CN" sz="2000" b="1" dirty="0">
                <a:latin typeface="Arial" panose="020B0604020202020204" pitchFamily="34" charset="0"/>
                <a:ea typeface="宋体" panose="02010600030101010101" pitchFamily="2" charset="-122"/>
              </a:rPr>
              <a:t>CPU</a:t>
            </a:r>
            <a:r>
              <a:rPr kumimoji="0" lang="zh-CN" altLang="en-US" sz="2000" b="1" dirty="0">
                <a:latin typeface="Arial" panose="020B0604020202020204" pitchFamily="34" charset="0"/>
                <a:ea typeface="宋体" panose="02010600030101010101" pitchFamily="2" charset="-122"/>
              </a:rPr>
              <a:t>处理</a:t>
            </a:r>
          </a:p>
        </p:txBody>
      </p:sp>
      <p:grpSp>
        <p:nvGrpSpPr>
          <p:cNvPr id="11" name="组合 10">
            <a:extLst>
              <a:ext uri="{FF2B5EF4-FFF2-40B4-BE49-F238E27FC236}">
                <a16:creationId xmlns:a16="http://schemas.microsoft.com/office/drawing/2014/main" id="{498F5439-7093-1DF6-D9BC-A86F5ACEF0FF}"/>
              </a:ext>
            </a:extLst>
          </p:cNvPr>
          <p:cNvGrpSpPr/>
          <p:nvPr/>
        </p:nvGrpSpPr>
        <p:grpSpPr>
          <a:xfrm>
            <a:off x="8933087" y="3385580"/>
            <a:ext cx="2590560" cy="653760"/>
            <a:chOff x="8933087" y="3385580"/>
            <a:chExt cx="2590560" cy="653760"/>
          </a:xfrm>
        </p:grpSpPr>
        <mc:AlternateContent xmlns:mc="http://schemas.openxmlformats.org/markup-compatibility/2006" xmlns:p14="http://schemas.microsoft.com/office/powerpoint/2010/main">
          <mc:Choice Requires="p14">
            <p:contentPart p14:bwMode="auto" r:id="rId2">
              <p14:nvContentPartPr>
                <p14:cNvPr id="2" name="墨迹 1">
                  <a:extLst>
                    <a:ext uri="{FF2B5EF4-FFF2-40B4-BE49-F238E27FC236}">
                      <a16:creationId xmlns:a16="http://schemas.microsoft.com/office/drawing/2014/main" id="{E93B991D-608A-80B2-3B5E-3C2E0A0CE913}"/>
                    </a:ext>
                  </a:extLst>
                </p14:cNvPr>
                <p14:cNvContentPartPr/>
                <p14:nvPr/>
              </p14:nvContentPartPr>
              <p14:xfrm>
                <a:off x="8933087" y="3542180"/>
                <a:ext cx="403560" cy="330480"/>
              </p14:xfrm>
            </p:contentPart>
          </mc:Choice>
          <mc:Fallback xmlns="">
            <p:pic>
              <p:nvPicPr>
                <p:cNvPr id="2" name="墨迹 1">
                  <a:extLst>
                    <a:ext uri="{FF2B5EF4-FFF2-40B4-BE49-F238E27FC236}">
                      <a16:creationId xmlns:a16="http://schemas.microsoft.com/office/drawing/2014/main" id="{E93B991D-608A-80B2-3B5E-3C2E0A0CE913}"/>
                    </a:ext>
                  </a:extLst>
                </p:cNvPr>
                <p:cNvPicPr/>
                <p:nvPr/>
              </p:nvPicPr>
              <p:blipFill>
                <a:blip r:embed="rId3"/>
                <a:stretch>
                  <a:fillRect/>
                </a:stretch>
              </p:blipFill>
              <p:spPr>
                <a:xfrm>
                  <a:off x="8924447" y="3533180"/>
                  <a:ext cx="42120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DEA00FA7-8CC0-E207-AB41-44477319C059}"/>
                    </a:ext>
                  </a:extLst>
                </p14:cNvPr>
                <p14:cNvContentPartPr/>
                <p14:nvPr/>
              </p14:nvContentPartPr>
              <p14:xfrm>
                <a:off x="9167807" y="3567020"/>
                <a:ext cx="23760" cy="384840"/>
              </p14:xfrm>
            </p:contentPart>
          </mc:Choice>
          <mc:Fallback xmlns="">
            <p:pic>
              <p:nvPicPr>
                <p:cNvPr id="3" name="墨迹 2">
                  <a:extLst>
                    <a:ext uri="{FF2B5EF4-FFF2-40B4-BE49-F238E27FC236}">
                      <a16:creationId xmlns:a16="http://schemas.microsoft.com/office/drawing/2014/main" id="{DEA00FA7-8CC0-E207-AB41-44477319C059}"/>
                    </a:ext>
                  </a:extLst>
                </p:cNvPr>
                <p:cNvPicPr/>
                <p:nvPr/>
              </p:nvPicPr>
              <p:blipFill>
                <a:blip r:embed="rId5"/>
                <a:stretch>
                  <a:fillRect/>
                </a:stretch>
              </p:blipFill>
              <p:spPr>
                <a:xfrm>
                  <a:off x="9158807" y="3558380"/>
                  <a:ext cx="41400" cy="40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D1A20855-D43A-B928-21E0-2191AFB2FD02}"/>
                    </a:ext>
                  </a:extLst>
                </p14:cNvPr>
                <p14:cNvContentPartPr/>
                <p14:nvPr/>
              </p14:nvContentPartPr>
              <p14:xfrm>
                <a:off x="9025607" y="3567020"/>
                <a:ext cx="471240" cy="396360"/>
              </p14:xfrm>
            </p:contentPart>
          </mc:Choice>
          <mc:Fallback xmlns="">
            <p:pic>
              <p:nvPicPr>
                <p:cNvPr id="5" name="墨迹 4">
                  <a:extLst>
                    <a:ext uri="{FF2B5EF4-FFF2-40B4-BE49-F238E27FC236}">
                      <a16:creationId xmlns:a16="http://schemas.microsoft.com/office/drawing/2014/main" id="{D1A20855-D43A-B928-21E0-2191AFB2FD02}"/>
                    </a:ext>
                  </a:extLst>
                </p:cNvPr>
                <p:cNvPicPr/>
                <p:nvPr/>
              </p:nvPicPr>
              <p:blipFill>
                <a:blip r:embed="rId7"/>
                <a:stretch>
                  <a:fillRect/>
                </a:stretch>
              </p:blipFill>
              <p:spPr>
                <a:xfrm>
                  <a:off x="9016607" y="3558380"/>
                  <a:ext cx="4888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6" name="墨迹 5">
                  <a:extLst>
                    <a:ext uri="{FF2B5EF4-FFF2-40B4-BE49-F238E27FC236}">
                      <a16:creationId xmlns:a16="http://schemas.microsoft.com/office/drawing/2014/main" id="{3912C6A4-8229-DEFB-7358-147B67A9C6F5}"/>
                    </a:ext>
                  </a:extLst>
                </p14:cNvPr>
                <p14:cNvContentPartPr/>
                <p14:nvPr/>
              </p14:nvContentPartPr>
              <p14:xfrm>
                <a:off x="9745247" y="3430580"/>
                <a:ext cx="234720" cy="14040"/>
              </p14:xfrm>
            </p:contentPart>
          </mc:Choice>
          <mc:Fallback xmlns="">
            <p:pic>
              <p:nvPicPr>
                <p:cNvPr id="6" name="墨迹 5">
                  <a:extLst>
                    <a:ext uri="{FF2B5EF4-FFF2-40B4-BE49-F238E27FC236}">
                      <a16:creationId xmlns:a16="http://schemas.microsoft.com/office/drawing/2014/main" id="{3912C6A4-8229-DEFB-7358-147B67A9C6F5}"/>
                    </a:ext>
                  </a:extLst>
                </p:cNvPr>
                <p:cNvPicPr/>
                <p:nvPr/>
              </p:nvPicPr>
              <p:blipFill>
                <a:blip r:embed="rId9"/>
                <a:stretch>
                  <a:fillRect/>
                </a:stretch>
              </p:blipFill>
              <p:spPr>
                <a:xfrm>
                  <a:off x="9736247" y="3421940"/>
                  <a:ext cx="2523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7" name="墨迹 6">
                  <a:extLst>
                    <a:ext uri="{FF2B5EF4-FFF2-40B4-BE49-F238E27FC236}">
                      <a16:creationId xmlns:a16="http://schemas.microsoft.com/office/drawing/2014/main" id="{58724F24-E6A4-56A0-E659-71A8FD546439}"/>
                    </a:ext>
                  </a:extLst>
                </p14:cNvPr>
                <p14:cNvContentPartPr/>
                <p14:nvPr/>
              </p14:nvContentPartPr>
              <p14:xfrm>
                <a:off x="9496487" y="3525980"/>
                <a:ext cx="613440" cy="452880"/>
              </p14:xfrm>
            </p:contentPart>
          </mc:Choice>
          <mc:Fallback xmlns="">
            <p:pic>
              <p:nvPicPr>
                <p:cNvPr id="7" name="墨迹 6">
                  <a:extLst>
                    <a:ext uri="{FF2B5EF4-FFF2-40B4-BE49-F238E27FC236}">
                      <a16:creationId xmlns:a16="http://schemas.microsoft.com/office/drawing/2014/main" id="{58724F24-E6A4-56A0-E659-71A8FD546439}"/>
                    </a:ext>
                  </a:extLst>
                </p:cNvPr>
                <p:cNvPicPr/>
                <p:nvPr/>
              </p:nvPicPr>
              <p:blipFill>
                <a:blip r:embed="rId11"/>
                <a:stretch>
                  <a:fillRect/>
                </a:stretch>
              </p:blipFill>
              <p:spPr>
                <a:xfrm>
                  <a:off x="9487847" y="3516980"/>
                  <a:ext cx="63108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8" name="墨迹 7">
                  <a:extLst>
                    <a:ext uri="{FF2B5EF4-FFF2-40B4-BE49-F238E27FC236}">
                      <a16:creationId xmlns:a16="http://schemas.microsoft.com/office/drawing/2014/main" id="{84BE301C-0538-B9F6-94DF-501BC9EA6915}"/>
                    </a:ext>
                  </a:extLst>
                </p14:cNvPr>
                <p14:cNvContentPartPr/>
                <p14:nvPr/>
              </p14:nvContentPartPr>
              <p14:xfrm>
                <a:off x="10270127" y="3385580"/>
                <a:ext cx="563400" cy="653760"/>
              </p14:xfrm>
            </p:contentPart>
          </mc:Choice>
          <mc:Fallback xmlns="">
            <p:pic>
              <p:nvPicPr>
                <p:cNvPr id="8" name="墨迹 7">
                  <a:extLst>
                    <a:ext uri="{FF2B5EF4-FFF2-40B4-BE49-F238E27FC236}">
                      <a16:creationId xmlns:a16="http://schemas.microsoft.com/office/drawing/2014/main" id="{84BE301C-0538-B9F6-94DF-501BC9EA6915}"/>
                    </a:ext>
                  </a:extLst>
                </p:cNvPr>
                <p:cNvPicPr/>
                <p:nvPr/>
              </p:nvPicPr>
              <p:blipFill>
                <a:blip r:embed="rId13"/>
                <a:stretch>
                  <a:fillRect/>
                </a:stretch>
              </p:blipFill>
              <p:spPr>
                <a:xfrm>
                  <a:off x="10261487" y="3376580"/>
                  <a:ext cx="581040" cy="67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墨迹 9">
                  <a:extLst>
                    <a:ext uri="{FF2B5EF4-FFF2-40B4-BE49-F238E27FC236}">
                      <a16:creationId xmlns:a16="http://schemas.microsoft.com/office/drawing/2014/main" id="{9A448C72-D6FF-75F6-4748-017DDF00B4E6}"/>
                    </a:ext>
                  </a:extLst>
                </p14:cNvPr>
                <p14:cNvContentPartPr/>
                <p14:nvPr/>
              </p14:nvContentPartPr>
              <p14:xfrm>
                <a:off x="10884287" y="3421220"/>
                <a:ext cx="639360" cy="590040"/>
              </p14:xfrm>
            </p:contentPart>
          </mc:Choice>
          <mc:Fallback xmlns="">
            <p:pic>
              <p:nvPicPr>
                <p:cNvPr id="10" name="墨迹 9">
                  <a:extLst>
                    <a:ext uri="{FF2B5EF4-FFF2-40B4-BE49-F238E27FC236}">
                      <a16:creationId xmlns:a16="http://schemas.microsoft.com/office/drawing/2014/main" id="{9A448C72-D6FF-75F6-4748-017DDF00B4E6}"/>
                    </a:ext>
                  </a:extLst>
                </p:cNvPr>
                <p:cNvPicPr/>
                <p:nvPr/>
              </p:nvPicPr>
              <p:blipFill>
                <a:blip r:embed="rId15"/>
                <a:stretch>
                  <a:fillRect/>
                </a:stretch>
              </p:blipFill>
              <p:spPr>
                <a:xfrm>
                  <a:off x="10875647" y="3412580"/>
                  <a:ext cx="657000" cy="607680"/>
                </a:xfrm>
                <a:prstGeom prst="rect">
                  <a:avLst/>
                </a:prstGeom>
              </p:spPr>
            </p:pic>
          </mc:Fallback>
        </mc:AlternateContent>
      </p:gr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46119"/>
                                        </p:tgtEl>
                                        <p:attrNameLst>
                                          <p:attrName>style.visibility</p:attrName>
                                        </p:attrNameLst>
                                      </p:cBhvr>
                                      <p:to>
                                        <p:strVal val="visible"/>
                                      </p:to>
                                    </p:set>
                                    <p:animEffect transition="in" filter="wipe(left)">
                                      <p:cBhvr>
                                        <p:cTn id="7" dur="500"/>
                                        <p:tgtEl>
                                          <p:spTgt spid="3461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46141"/>
                                        </p:tgtEl>
                                        <p:attrNameLst>
                                          <p:attrName>style.visibility</p:attrName>
                                        </p:attrNameLst>
                                      </p:cBhvr>
                                      <p:to>
                                        <p:strVal val="visible"/>
                                      </p:to>
                                    </p:set>
                                    <p:animEffect transition="in" filter="wipe(left)">
                                      <p:cBhvr>
                                        <p:cTn id="12" dur="500"/>
                                        <p:tgtEl>
                                          <p:spTgt spid="34614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46142"/>
                                        </p:tgtEl>
                                        <p:attrNameLst>
                                          <p:attrName>style.visibility</p:attrName>
                                        </p:attrNameLst>
                                      </p:cBhvr>
                                      <p:to>
                                        <p:strVal val="visible"/>
                                      </p:to>
                                    </p:set>
                                    <p:animEffect transition="in" filter="wipe(left)">
                                      <p:cBhvr>
                                        <p:cTn id="17" dur="500"/>
                                        <p:tgtEl>
                                          <p:spTgt spid="34614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6143"/>
                                        </p:tgtEl>
                                        <p:attrNameLst>
                                          <p:attrName>style.visibility</p:attrName>
                                        </p:attrNameLst>
                                      </p:cBhvr>
                                      <p:to>
                                        <p:strVal val="visible"/>
                                      </p:to>
                                    </p:set>
                                    <p:animEffect transition="in" filter="wipe(left)">
                                      <p:cBhvr>
                                        <p:cTn id="22" dur="500"/>
                                        <p:tgtEl>
                                          <p:spTgt spid="346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9" grpId="0"/>
      <p:bldP spid="346141" grpId="0"/>
      <p:bldP spid="346142" grpId="0"/>
      <p:bldP spid="3461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a:xfrm>
            <a:off x="926979" y="976314"/>
            <a:ext cx="8406306" cy="790575"/>
          </a:xfrm>
        </p:spPr>
        <p:txBody>
          <a:bodyPr/>
          <a:lstStyle/>
          <a:p>
            <a:pPr algn="l">
              <a:lnSpc>
                <a:spcPct val="130000"/>
              </a:lnSpc>
              <a:buClr>
                <a:srgbClr val="FF0000"/>
              </a:buClr>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线程有</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种实现方法：</a:t>
            </a:r>
            <a:r>
              <a:rPr lang="zh-CN" altLang="en-US" sz="2000" dirty="0">
                <a:solidFill>
                  <a:schemeClr val="tx1"/>
                </a:solidFill>
                <a:latin typeface="宋体" panose="02010600030101010101" pitchFamily="2" charset="-122"/>
                <a:ea typeface="宋体" panose="02010600030101010101" pitchFamily="2" charset="-122"/>
              </a:rPr>
              <a:t>（</a:t>
            </a:r>
            <a:r>
              <a:rPr lang="en-US" altLang="zh-CN" sz="2000" dirty="0">
                <a:solidFill>
                  <a:schemeClr val="tx1"/>
                </a:solidFill>
                <a:latin typeface="宋体" panose="02010600030101010101" pitchFamily="2" charset="-122"/>
                <a:ea typeface="宋体" panose="02010600030101010101" pitchFamily="2" charset="-122"/>
              </a:rPr>
              <a:t>1</a:t>
            </a:r>
            <a:r>
              <a:rPr lang="zh-CN" altLang="en-US" sz="2000" dirty="0">
                <a:solidFill>
                  <a:schemeClr val="tx1"/>
                </a:solidFill>
                <a:latin typeface="宋体" panose="02010600030101010101" pitchFamily="2" charset="-122"/>
                <a:ea typeface="宋体" panose="02010600030101010101" pitchFamily="2" charset="-122"/>
              </a:rPr>
              <a:t>）用户层的</a:t>
            </a:r>
            <a:r>
              <a:rPr lang="zh-CN" altLang="en-US" sz="2000" dirty="0">
                <a:solidFill>
                  <a:srgbClr val="CC0000"/>
                </a:solidFill>
                <a:latin typeface="宋体" panose="02010600030101010101" pitchFamily="2" charset="-122"/>
                <a:ea typeface="宋体" panose="02010600030101010101" pitchFamily="2" charset="-122"/>
              </a:rPr>
              <a:t>用户线程</a:t>
            </a:r>
            <a:br>
              <a:rPr lang="zh-CN" altLang="en-US" sz="2000" dirty="0">
                <a:solidFill>
                  <a:schemeClr val="tx1"/>
                </a:solidFill>
                <a:latin typeface="宋体" panose="02010600030101010101" pitchFamily="2" charset="-122"/>
                <a:ea typeface="宋体" panose="02010600030101010101" pitchFamily="2" charset="-122"/>
              </a:rPr>
            </a:br>
            <a:r>
              <a:rPr lang="zh-CN" altLang="en-US" sz="2000" dirty="0">
                <a:solidFill>
                  <a:schemeClr val="tx1"/>
                </a:solidFill>
                <a:latin typeface="宋体" panose="02010600030101010101" pitchFamily="2" charset="-122"/>
                <a:ea typeface="宋体" panose="02010600030101010101" pitchFamily="2" charset="-122"/>
              </a:rPr>
              <a:t>                         （</a:t>
            </a:r>
            <a:r>
              <a:rPr lang="en-US" altLang="zh-CN" sz="2000" dirty="0">
                <a:solidFill>
                  <a:schemeClr val="tx1"/>
                </a:solidFill>
                <a:latin typeface="宋体" panose="02010600030101010101" pitchFamily="2" charset="-122"/>
                <a:ea typeface="宋体" panose="02010600030101010101" pitchFamily="2" charset="-122"/>
              </a:rPr>
              <a:t>2</a:t>
            </a:r>
            <a:r>
              <a:rPr lang="zh-CN" altLang="en-US" sz="2000" dirty="0">
                <a:solidFill>
                  <a:schemeClr val="tx1"/>
                </a:solidFill>
                <a:latin typeface="宋体" panose="02010600030101010101" pitchFamily="2" charset="-122"/>
                <a:ea typeface="宋体" panose="02010600030101010101" pitchFamily="2" charset="-122"/>
              </a:rPr>
              <a:t>）内核层的</a:t>
            </a:r>
            <a:r>
              <a:rPr lang="zh-CN" altLang="en-US" sz="2000" dirty="0">
                <a:solidFill>
                  <a:srgbClr val="CC0000"/>
                </a:solidFill>
                <a:latin typeface="宋体" panose="02010600030101010101" pitchFamily="2" charset="-122"/>
                <a:ea typeface="宋体" panose="02010600030101010101" pitchFamily="2" charset="-122"/>
              </a:rPr>
              <a:t>内核线程</a:t>
            </a:r>
          </a:p>
        </p:txBody>
      </p:sp>
      <p:sp>
        <p:nvSpPr>
          <p:cNvPr id="12291"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4.2 </a:t>
            </a:r>
            <a:r>
              <a:rPr kumimoji="0" lang="zh-CN" altLang="en-US" sz="3200" b="1">
                <a:solidFill>
                  <a:srgbClr val="006699"/>
                </a:solidFill>
                <a:latin typeface="黑体" panose="02010609060101010101" pitchFamily="2" charset="-122"/>
                <a:ea typeface="黑体" panose="02010609060101010101" pitchFamily="2" charset="-122"/>
              </a:rPr>
              <a:t>多线程模型</a:t>
            </a:r>
          </a:p>
        </p:txBody>
      </p:sp>
      <p:sp>
        <p:nvSpPr>
          <p:cNvPr id="347144" name="Rectangle 8"/>
          <p:cNvSpPr>
            <a:spLocks noChangeArrowheads="1"/>
          </p:cNvSpPr>
          <p:nvPr/>
        </p:nvSpPr>
        <p:spPr bwMode="auto">
          <a:xfrm>
            <a:off x="996821" y="1800225"/>
            <a:ext cx="7415835" cy="89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spcBef>
                <a:spcPct val="0"/>
              </a:spcBef>
              <a:buClrTx/>
              <a:buSzTx/>
              <a:buFont typeface="Wingdings" panose="05000000000000000000" pitchFamily="2" charset="2"/>
              <a:buChar char="n"/>
            </a:pPr>
            <a:r>
              <a:rPr kumimoji="0" lang="zh-CN" altLang="en-US" sz="2000" b="1" dirty="0">
                <a:solidFill>
                  <a:srgbClr val="CC0000"/>
                </a:solidFill>
                <a:latin typeface="宋体" panose="02010600030101010101" pitchFamily="2" charset="-122"/>
                <a:ea typeface="宋体" panose="02010600030101010101" pitchFamily="2" charset="-122"/>
              </a:rPr>
              <a:t> 用户线程：</a:t>
            </a:r>
            <a:r>
              <a:rPr kumimoji="0" lang="zh-CN" altLang="en-US" sz="2000" b="1" dirty="0">
                <a:latin typeface="宋体" panose="02010600030101010101" pitchFamily="2" charset="-122"/>
                <a:ea typeface="宋体" panose="02010600030101010101" pitchFamily="2" charset="-122"/>
              </a:rPr>
              <a:t>受内核</a:t>
            </a:r>
            <a:r>
              <a:rPr kumimoji="0" lang="zh-CN" altLang="en-US" sz="2000" b="1" dirty="0">
                <a:highlight>
                  <a:srgbClr val="FFFF00"/>
                </a:highlight>
                <a:latin typeface="宋体" panose="02010600030101010101" pitchFamily="2" charset="-122"/>
                <a:ea typeface="宋体" panose="02010600030101010101" pitchFamily="2" charset="-122"/>
              </a:rPr>
              <a:t>支持</a:t>
            </a:r>
            <a:r>
              <a:rPr kumimoji="0" lang="zh-CN" altLang="en-US" sz="2000" b="1" dirty="0">
                <a:latin typeface="宋体" panose="02010600030101010101" pitchFamily="2" charset="-122"/>
                <a:ea typeface="宋体" panose="02010600030101010101" pitchFamily="2" charset="-122"/>
              </a:rPr>
              <a:t>，但不需内核</a:t>
            </a:r>
            <a:r>
              <a:rPr kumimoji="0" lang="zh-CN" altLang="en-US" sz="2000" b="1" dirty="0">
                <a:highlight>
                  <a:srgbClr val="FFFF00"/>
                </a:highlight>
                <a:latin typeface="宋体" panose="02010600030101010101" pitchFamily="2" charset="-122"/>
                <a:ea typeface="宋体" panose="02010600030101010101" pitchFamily="2" charset="-122"/>
              </a:rPr>
              <a:t>管理</a:t>
            </a:r>
            <a:br>
              <a:rPr kumimoji="0" lang="en-US" altLang="zh-CN" sz="2000" b="1" dirty="0">
                <a:latin typeface="宋体" panose="02010600030101010101" pitchFamily="2" charset="-122"/>
                <a:ea typeface="宋体" panose="02010600030101010101" pitchFamily="2" charset="-122"/>
              </a:rPr>
            </a:br>
            <a:r>
              <a:rPr kumimoji="0" lang="en-US" altLang="zh-CN" sz="2000" b="1" dirty="0">
                <a:solidFill>
                  <a:srgbClr val="CC0000"/>
                </a:solidFill>
                <a:latin typeface="宋体" panose="02010600030101010101" pitchFamily="2" charset="-122"/>
                <a:ea typeface="宋体" panose="02010600030101010101" pitchFamily="2" charset="-122"/>
              </a:rPr>
              <a:t>  </a:t>
            </a:r>
            <a:r>
              <a:rPr kumimoji="0" lang="zh-CN" altLang="en-US" sz="2000" b="1" dirty="0">
                <a:solidFill>
                  <a:srgbClr val="CC0000"/>
                </a:solidFill>
                <a:latin typeface="宋体" panose="02010600030101010101" pitchFamily="2" charset="-122"/>
                <a:ea typeface="宋体" panose="02010600030101010101" pitchFamily="2" charset="-122"/>
              </a:rPr>
              <a:t>内核线程：</a:t>
            </a:r>
            <a:r>
              <a:rPr kumimoji="0" lang="zh-CN" altLang="en-US" sz="2000" b="1" dirty="0">
                <a:latin typeface="宋体" panose="02010600030101010101" pitchFamily="2" charset="-122"/>
                <a:ea typeface="宋体" panose="02010600030101010101" pitchFamily="2" charset="-122"/>
              </a:rPr>
              <a:t>由操作系统直接支持和管理</a:t>
            </a:r>
          </a:p>
        </p:txBody>
      </p:sp>
      <p:sp>
        <p:nvSpPr>
          <p:cNvPr id="347145" name="Rectangle 9"/>
          <p:cNvSpPr>
            <a:spLocks noChangeArrowheads="1"/>
          </p:cNvSpPr>
          <p:nvPr/>
        </p:nvSpPr>
        <p:spPr bwMode="auto">
          <a:xfrm>
            <a:off x="2209512" y="2695576"/>
            <a:ext cx="9263445"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用户线程</a:t>
            </a:r>
            <a:r>
              <a:rPr kumimoji="0" lang="zh-CN" altLang="en-US" sz="2000" b="1" dirty="0">
                <a:latin typeface="宋体" panose="02010600030101010101" pitchFamily="2" charset="-122"/>
                <a:ea typeface="宋体" panose="02010600030101010101" pitchFamily="2" charset="-122"/>
              </a:rPr>
              <a:t>是用户程序建立的，</a:t>
            </a:r>
            <a:r>
              <a:rPr kumimoji="0" lang="zh-CN" altLang="en-US" sz="2000" b="1" dirty="0">
                <a:solidFill>
                  <a:srgbClr val="CC0000"/>
                </a:solidFill>
                <a:latin typeface="宋体" panose="02010600030101010101" pitchFamily="2" charset="-122"/>
                <a:ea typeface="宋体" panose="02010600030101010101" pitchFamily="2" charset="-122"/>
              </a:rPr>
              <a:t>内核线程</a:t>
            </a:r>
            <a:r>
              <a:rPr kumimoji="0" lang="zh-CN" altLang="en-US" sz="2000" b="1" dirty="0">
                <a:latin typeface="宋体" panose="02010600030101010101" pitchFamily="2" charset="-122"/>
                <a:ea typeface="宋体" panose="02010600030101010101" pitchFamily="2" charset="-122"/>
              </a:rPr>
              <a:t>是操作系统建立的？</a:t>
            </a:r>
          </a:p>
        </p:txBody>
      </p:sp>
      <p:sp>
        <p:nvSpPr>
          <p:cNvPr id="347146" name="WordArt 10"/>
          <p:cNvSpPr>
            <a:spLocks noChangeArrowheads="1" noChangeShapeType="1" noTextEdit="1"/>
          </p:cNvSpPr>
          <p:nvPr/>
        </p:nvSpPr>
        <p:spPr bwMode="auto">
          <a:xfrm>
            <a:off x="1161900" y="2763839"/>
            <a:ext cx="780948" cy="700087"/>
          </a:xfrm>
          <a:prstGeom prst="rect">
            <a:avLst/>
          </a:prstGeom>
        </p:spPr>
        <p:txBody>
          <a:bodyPr wrap="none" fromWordArt="1">
            <a:prstTxWarp prst="textCascadeUp">
              <a:avLst>
                <a:gd name="adj" fmla="val 100000"/>
              </a:avLst>
            </a:prstTxWarp>
            <a:scene3d>
              <a:camera prst="legacyPerspectiveFront">
                <a:rot lat="20519995" lon="1080000" rev="0"/>
              </a:camera>
              <a:lightRig rig="legacyHarsh2" dir="b"/>
            </a:scene3d>
            <a:sp3d extrusionH="430200" prstMaterial="legacyMatte">
              <a:extrusionClr>
                <a:srgbClr val="FF6600"/>
              </a:extrusionClr>
            </a:sp3d>
          </a:bodyPr>
          <a:lstStyle/>
          <a:p>
            <a:pPr algn="ctr"/>
            <a:r>
              <a:rPr lang="zh-CN" altLang="en-US" sz="3600" kern="10">
                <a:ln w="9525">
                  <a:round/>
                </a:ln>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a:t>
            </a:r>
          </a:p>
        </p:txBody>
      </p:sp>
      <p:sp>
        <p:nvSpPr>
          <p:cNvPr id="347147" name="Rectangle 11"/>
          <p:cNvSpPr>
            <a:spLocks noChangeArrowheads="1"/>
          </p:cNvSpPr>
          <p:nvPr/>
        </p:nvSpPr>
        <p:spPr bwMode="auto">
          <a:xfrm>
            <a:off x="1079359" y="3605213"/>
            <a:ext cx="10406296"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20000"/>
              </a:lnSpc>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答案：</a:t>
            </a:r>
            <a:r>
              <a:rPr kumimoji="0" lang="zh-CN" altLang="en-US" sz="2000" b="1" dirty="0">
                <a:latin typeface="宋体" panose="02010600030101010101" pitchFamily="2" charset="-122"/>
                <a:ea typeface="宋体" panose="02010600030101010101" pitchFamily="2" charset="-122"/>
              </a:rPr>
              <a:t>线程</a:t>
            </a:r>
            <a:r>
              <a:rPr kumimoji="0" lang="zh-CN" altLang="en-US" sz="2000" b="1" dirty="0">
                <a:highlight>
                  <a:srgbClr val="FFFF00"/>
                </a:highlight>
                <a:latin typeface="宋体" panose="02010600030101010101" pitchFamily="2" charset="-122"/>
                <a:ea typeface="宋体" panose="02010600030101010101" pitchFamily="2" charset="-122"/>
              </a:rPr>
              <a:t>都是由用户程序创建</a:t>
            </a:r>
            <a:r>
              <a:rPr kumimoji="0" lang="zh-CN" altLang="en-US" sz="2000" b="1" dirty="0">
                <a:latin typeface="宋体" panose="02010600030101010101" pitchFamily="2" charset="-122"/>
                <a:ea typeface="宋体" panose="02010600030101010101" pitchFamily="2" charset="-122"/>
              </a:rPr>
              <a:t>的。</a:t>
            </a:r>
            <a:r>
              <a:rPr kumimoji="0" lang="en-US" altLang="zh-CN" sz="2000" b="1" dirty="0">
                <a:latin typeface="宋体" panose="02010600030101010101" pitchFamily="2" charset="-122"/>
                <a:ea typeface="宋体" panose="02010600030101010101" pitchFamily="2" charset="-122"/>
              </a:rPr>
              <a:t>1</a:t>
            </a:r>
            <a:r>
              <a:rPr kumimoji="0" lang="zh-CN" altLang="en-US" sz="2000" b="1" dirty="0">
                <a:latin typeface="宋体" panose="02010600030101010101" pitchFamily="2" charset="-122"/>
                <a:ea typeface="宋体" panose="02010600030101010101" pitchFamily="2" charset="-122"/>
              </a:rPr>
              <a:t>）操作系统可以创建对应的数据结构对这些线程直接进行管理，并以线程为调度单位；</a:t>
            </a:r>
            <a:r>
              <a:rPr kumimoji="0" lang="en-US" altLang="zh-CN" sz="2000" b="1" dirty="0">
                <a:latin typeface="宋体" panose="02010600030101010101" pitchFamily="2" charset="-122"/>
                <a:ea typeface="宋体" panose="02010600030101010101" pitchFamily="2" charset="-122"/>
              </a:rPr>
              <a:t>2</a:t>
            </a:r>
            <a:r>
              <a:rPr kumimoji="0" lang="zh-CN" altLang="en-US" sz="2000" b="1" dirty="0">
                <a:latin typeface="宋体" panose="02010600030101010101" pitchFamily="2" charset="-122"/>
                <a:ea typeface="宋体" panose="02010600030101010101" pitchFamily="2" charset="-122"/>
              </a:rPr>
              <a:t>）也可以完全不“感知”线程的存在，仍然以进程为管理和调度单位，线程的管理与调度完全由用户级程序来完成（当然也可能由编程语言提供用户级的库函数支持即</a:t>
            </a:r>
            <a:r>
              <a:rPr kumimoji="0" lang="zh-CN" altLang="en-US" sz="2000" b="1" dirty="0">
                <a:solidFill>
                  <a:srgbClr val="CC0000"/>
                </a:solidFill>
                <a:latin typeface="宋体" panose="02010600030101010101" pitchFamily="2" charset="-122"/>
                <a:ea typeface="宋体" panose="02010600030101010101" pitchFamily="2" charset="-122"/>
              </a:rPr>
              <a:t>线程库</a:t>
            </a:r>
            <a:r>
              <a:rPr kumimoji="0" lang="zh-CN" altLang="en-US" sz="2000" b="1" dirty="0">
                <a:latin typeface="宋体" panose="02010600030101010101" pitchFamily="2" charset="-122"/>
                <a:ea typeface="宋体" panose="02010600030101010101" pitchFamily="2" charset="-122"/>
              </a:rPr>
              <a:t>）</a:t>
            </a:r>
            <a:r>
              <a:rPr kumimoji="0" lang="en-US" altLang="zh-CN" sz="2000" b="1" dirty="0">
                <a:latin typeface="宋体" panose="02010600030101010101" pitchFamily="2" charset="-122"/>
                <a:ea typeface="宋体" panose="02010600030101010101" pitchFamily="2" charset="-122"/>
              </a:rPr>
              <a:t>--</a:t>
            </a:r>
            <a:r>
              <a:rPr kumimoji="0" lang="zh-CN" altLang="en-US" sz="2000" b="1" dirty="0">
                <a:solidFill>
                  <a:srgbClr val="CC0000"/>
                </a:solidFill>
                <a:latin typeface="宋体" panose="02010600030101010101" pitchFamily="2" charset="-122"/>
                <a:ea typeface="宋体" panose="02010600030101010101" pitchFamily="2" charset="-122"/>
              </a:rPr>
              <a:t>前者为内核线程，后者为用户线程</a:t>
            </a:r>
          </a:p>
        </p:txBody>
      </p:sp>
      <p:sp>
        <p:nvSpPr>
          <p:cNvPr id="347148" name="Rectangle 12"/>
          <p:cNvSpPr>
            <a:spLocks noChangeArrowheads="1"/>
          </p:cNvSpPr>
          <p:nvPr/>
        </p:nvSpPr>
        <p:spPr bwMode="auto">
          <a:xfrm>
            <a:off x="984123" y="5705476"/>
            <a:ext cx="1040629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spcBef>
                <a:spcPct val="0"/>
              </a:spcBef>
              <a:buClr>
                <a:srgbClr val="FF0000"/>
              </a:buClr>
              <a:buSzTx/>
              <a:buFont typeface="Wingdings" panose="05000000000000000000" pitchFamily="2" charset="2"/>
              <a:buChar char="l"/>
            </a:pPr>
            <a:r>
              <a:rPr kumimoji="0" lang="zh-CN" altLang="en-US" sz="2000" b="1">
                <a:solidFill>
                  <a:srgbClr val="006699"/>
                </a:solidFill>
                <a:latin typeface="宋体" panose="02010600030101010101" pitchFamily="2" charset="-122"/>
                <a:ea typeface="宋体" panose="02010600030101010101" pitchFamily="2" charset="-122"/>
              </a:rPr>
              <a:t> 用户线程机制和内核线程机制存在一种关联关系，具体反映在线</a:t>
            </a:r>
            <a:br>
              <a:rPr kumimoji="0" lang="zh-CN" altLang="en-US" sz="2000" b="1">
                <a:solidFill>
                  <a:srgbClr val="006699"/>
                </a:solidFill>
                <a:latin typeface="宋体" panose="02010600030101010101" pitchFamily="2" charset="-122"/>
                <a:ea typeface="宋体" panose="02010600030101010101" pitchFamily="2" charset="-122"/>
              </a:rPr>
            </a:br>
            <a:r>
              <a:rPr kumimoji="0" lang="zh-CN" altLang="en-US" sz="2000" b="1">
                <a:solidFill>
                  <a:srgbClr val="006699"/>
                </a:solidFill>
                <a:latin typeface="宋体" panose="02010600030101010101" pitchFamily="2" charset="-122"/>
                <a:ea typeface="宋体" panose="02010600030101010101" pitchFamily="2" charset="-122"/>
              </a:rPr>
              <a:t>  程模型的实现上 </a:t>
            </a:r>
            <a:r>
              <a:rPr kumimoji="0" lang="en-US" altLang="zh-CN" sz="2000" b="1">
                <a:solidFill>
                  <a:srgbClr val="006699"/>
                </a:solidFill>
                <a:latin typeface="宋体" panose="02010600030101010101" pitchFamily="2" charset="-122"/>
                <a:ea typeface="宋体" panose="02010600030101010101" pitchFamily="2" charset="-122"/>
              </a:rPr>
              <a:t>-- </a:t>
            </a:r>
            <a:r>
              <a:rPr kumimoji="0" lang="zh-CN" altLang="en-US" sz="2000" b="1">
                <a:solidFill>
                  <a:srgbClr val="CC0000"/>
                </a:solidFill>
                <a:latin typeface="宋体" panose="02010600030101010101" pitchFamily="2" charset="-122"/>
                <a:ea typeface="宋体" panose="02010600030101010101" pitchFamily="2" charset="-122"/>
              </a:rPr>
              <a:t>多对一</a:t>
            </a:r>
            <a:r>
              <a:rPr kumimoji="0" lang="zh-CN" altLang="en-US" sz="2000" b="1">
                <a:solidFill>
                  <a:srgbClr val="006699"/>
                </a:solidFill>
                <a:latin typeface="宋体" panose="02010600030101010101" pitchFamily="2" charset="-122"/>
                <a:ea typeface="宋体" panose="02010600030101010101" pitchFamily="2" charset="-122"/>
              </a:rPr>
              <a:t>模型、</a:t>
            </a:r>
            <a:r>
              <a:rPr kumimoji="0" lang="zh-CN" altLang="en-US" sz="2000" b="1">
                <a:solidFill>
                  <a:srgbClr val="CC0000"/>
                </a:solidFill>
                <a:latin typeface="宋体" panose="02010600030101010101" pitchFamily="2" charset="-122"/>
                <a:ea typeface="宋体" panose="02010600030101010101" pitchFamily="2" charset="-122"/>
              </a:rPr>
              <a:t>一对一</a:t>
            </a:r>
            <a:r>
              <a:rPr kumimoji="0" lang="zh-CN" altLang="en-US" sz="2000" b="1">
                <a:solidFill>
                  <a:srgbClr val="006699"/>
                </a:solidFill>
                <a:latin typeface="宋体" panose="02010600030101010101" pitchFamily="2" charset="-122"/>
                <a:ea typeface="宋体" panose="02010600030101010101" pitchFamily="2" charset="-122"/>
              </a:rPr>
              <a:t>模型、</a:t>
            </a:r>
            <a:r>
              <a:rPr kumimoji="0" lang="zh-CN" altLang="en-US" sz="2000" b="1">
                <a:solidFill>
                  <a:srgbClr val="CC0000"/>
                </a:solidFill>
                <a:latin typeface="宋体" panose="02010600030101010101" pitchFamily="2" charset="-122"/>
                <a:ea typeface="宋体" panose="02010600030101010101" pitchFamily="2" charset="-122"/>
              </a:rPr>
              <a:t>多对多</a:t>
            </a:r>
            <a:r>
              <a:rPr kumimoji="0" lang="zh-CN" altLang="en-US" sz="2000" b="1">
                <a:solidFill>
                  <a:srgbClr val="006699"/>
                </a:solidFill>
                <a:latin typeface="宋体" panose="02010600030101010101" pitchFamily="2" charset="-122"/>
                <a:ea typeface="宋体" panose="02010600030101010101" pitchFamily="2" charset="-122"/>
              </a:rPr>
              <a:t>模型</a:t>
            </a:r>
            <a:endParaRPr kumimoji="0" lang="zh-CN" altLang="en-US" sz="2000" b="1">
              <a:solidFill>
                <a:srgbClr val="CC0000"/>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7138"/>
                                        </p:tgtEl>
                                        <p:attrNameLst>
                                          <p:attrName>style.visibility</p:attrName>
                                        </p:attrNameLst>
                                      </p:cBhvr>
                                      <p:to>
                                        <p:strVal val="visible"/>
                                      </p:to>
                                    </p:set>
                                    <p:animEffect transition="in" filter="fade">
                                      <p:cBhvr>
                                        <p:cTn id="7" dur="500"/>
                                        <p:tgtEl>
                                          <p:spTgt spid="3471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7144"/>
                                        </p:tgtEl>
                                        <p:attrNameLst>
                                          <p:attrName>style.visibility</p:attrName>
                                        </p:attrNameLst>
                                      </p:cBhvr>
                                      <p:to>
                                        <p:strVal val="visible"/>
                                      </p:to>
                                    </p:set>
                                    <p:animEffect transition="in" filter="fade">
                                      <p:cBhvr>
                                        <p:cTn id="11" dur="500"/>
                                        <p:tgtEl>
                                          <p:spTgt spid="34714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47146"/>
                                        </p:tgtEl>
                                        <p:attrNameLst>
                                          <p:attrName>style.visibility</p:attrName>
                                        </p:attrNameLst>
                                      </p:cBhvr>
                                      <p:to>
                                        <p:strVal val="visible"/>
                                      </p:to>
                                    </p:set>
                                    <p:animEffect transition="in" filter="fade">
                                      <p:cBhvr>
                                        <p:cTn id="16" dur="500"/>
                                        <p:tgtEl>
                                          <p:spTgt spid="34714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47145"/>
                                        </p:tgtEl>
                                        <p:attrNameLst>
                                          <p:attrName>style.visibility</p:attrName>
                                        </p:attrNameLst>
                                      </p:cBhvr>
                                      <p:to>
                                        <p:strVal val="visible"/>
                                      </p:to>
                                    </p:set>
                                    <p:animEffect transition="in" filter="fade">
                                      <p:cBhvr>
                                        <p:cTn id="20" dur="500"/>
                                        <p:tgtEl>
                                          <p:spTgt spid="34714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47147"/>
                                        </p:tgtEl>
                                        <p:attrNameLst>
                                          <p:attrName>style.visibility</p:attrName>
                                        </p:attrNameLst>
                                      </p:cBhvr>
                                      <p:to>
                                        <p:strVal val="visible"/>
                                      </p:to>
                                    </p:set>
                                    <p:animEffect transition="in" filter="fade">
                                      <p:cBhvr>
                                        <p:cTn id="25" dur="500"/>
                                        <p:tgtEl>
                                          <p:spTgt spid="34714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47148"/>
                                        </p:tgtEl>
                                        <p:attrNameLst>
                                          <p:attrName>style.visibility</p:attrName>
                                        </p:attrNameLst>
                                      </p:cBhvr>
                                      <p:to>
                                        <p:strVal val="visible"/>
                                      </p:to>
                                    </p:set>
                                    <p:animEffect transition="in" filter="fade">
                                      <p:cBhvr>
                                        <p:cTn id="30" dur="500"/>
                                        <p:tgtEl>
                                          <p:spTgt spid="347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8" grpId="0"/>
      <p:bldP spid="347144" grpId="0"/>
      <p:bldP spid="347145" grpId="0"/>
      <p:bldP spid="347146" grpId="0" animBg="1"/>
      <p:bldP spid="347147" grpId="0"/>
      <p:bldP spid="34714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B47E461-FA7F-58A1-62ED-2DBFBBCEF1F4}"/>
              </a:ext>
            </a:extLst>
          </p:cNvPr>
          <p:cNvSpPr txBox="1"/>
          <p:nvPr/>
        </p:nvSpPr>
        <p:spPr>
          <a:xfrm>
            <a:off x="992373" y="845840"/>
            <a:ext cx="9923720" cy="5647700"/>
          </a:xfrm>
          <a:prstGeom prst="rect">
            <a:avLst/>
          </a:prstGeom>
          <a:noFill/>
        </p:spPr>
        <p:txBody>
          <a:bodyPr wrap="square">
            <a:spAutoFit/>
          </a:bodyPr>
          <a:lstStyle/>
          <a:p>
            <a:r>
              <a:rPr lang="zh-CN" altLang="en-US" sz="1900" b="1" dirty="0">
                <a:highlight>
                  <a:srgbClr val="FFFF00"/>
                </a:highlight>
                <a:latin typeface="宋体" panose="02010600030101010101" pitchFamily="2" charset="-122"/>
                <a:ea typeface="宋体" panose="02010600030101010101" pitchFamily="2" charset="-122"/>
              </a:rPr>
              <a:t>对比三种多线程模型的优缺点</a:t>
            </a:r>
            <a:endParaRPr lang="en-US" altLang="zh-CN" sz="1900" b="1" dirty="0">
              <a:highlight>
                <a:srgbClr val="FFFF00"/>
              </a:highlight>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多对一模型</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多对一模型将多个用户线程映射到一个内核线程上，线程之间的切换由用户的代码来进行。</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优点：相对于一对一模型，多对一模型的线程切换要快速许多。由于多个用户线程对应一个内核线程，因此用户线程数量几乎没有限制。</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缺点：如果其中一个用户线程阻塞，那么所有的线程将都无法执行在多处理器系统上，处理器的增多线程性能也不会有明显的帮助</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一对一模型</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一般直接使用API或系统调用创建的线程均为一对一的线程。一个用户使用的线程就唯一对应一个内核使用的线程。</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优点：用户线程具有了和内核线程一致的优点提供了更好的并发性，一个用户线程发起系统调用而阻塞时允许另一个线程运行</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缺点：由于许多操作系统限制了内核线程数量，因此一对一线程会让用户的线程数量受到限制许多操作系统内核线程调度时，上下文切换的开销较大，导致用户线程的执行效率下降。</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多对多模型</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结合了多对一模型和一对一模型的特点，将多个用户线程映射到少数但不止一个内核线程上。</a:t>
            </a:r>
            <a:endParaRPr lang="en-US" altLang="zh-CN" sz="1900" b="1" dirty="0">
              <a:latin typeface="宋体" panose="02010600030101010101" pitchFamily="2" charset="-122"/>
              <a:ea typeface="宋体" panose="02010600030101010101" pitchFamily="2" charset="-122"/>
            </a:endParaRPr>
          </a:p>
          <a:p>
            <a:r>
              <a:rPr lang="zh-CN" altLang="en-US" sz="1900" b="1" dirty="0">
                <a:latin typeface="宋体" panose="02010600030101010101" pitchFamily="2" charset="-122"/>
                <a:ea typeface="宋体" panose="02010600030101010101" pitchFamily="2" charset="-122"/>
              </a:rPr>
              <a:t>优点：不限制应用的线程数多个线程可以并发，当一个线程被阻塞时，内核可以调用另一个线程来执行</a:t>
            </a:r>
          </a:p>
        </p:txBody>
      </p:sp>
    </p:spTree>
    <p:extLst>
      <p:ext uri="{BB962C8B-B14F-4D97-AF65-F5344CB8AC3E}">
        <p14:creationId xmlns:p14="http://schemas.microsoft.com/office/powerpoint/2010/main" val="1816904788"/>
      </p:ext>
    </p:extLst>
  </p:cSld>
  <p:clrMapOvr>
    <a:masterClrMapping/>
  </p:clrMapOvr>
  <p:transition>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4.2 </a:t>
            </a:r>
            <a:r>
              <a:rPr kumimoji="0" lang="zh-CN" altLang="en-US" sz="3200" b="1">
                <a:solidFill>
                  <a:srgbClr val="006699"/>
                </a:solidFill>
                <a:latin typeface="黑体" panose="02010609060101010101" pitchFamily="2" charset="-122"/>
                <a:ea typeface="黑体" panose="02010609060101010101" pitchFamily="2" charset="-122"/>
              </a:rPr>
              <a:t>多线程模型</a:t>
            </a:r>
          </a:p>
        </p:txBody>
      </p:sp>
      <p:sp>
        <p:nvSpPr>
          <p:cNvPr id="13315" name="Rectangle 51"/>
          <p:cNvSpPr>
            <a:spLocks noChangeArrowheads="1"/>
          </p:cNvSpPr>
          <p:nvPr/>
        </p:nvSpPr>
        <p:spPr bwMode="auto">
          <a:xfrm>
            <a:off x="-158730" y="1119189"/>
            <a:ext cx="4425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u="sng">
                <a:solidFill>
                  <a:srgbClr val="006699"/>
                </a:solidFill>
                <a:latin typeface="宋体" panose="02010600030101010101" pitchFamily="2" charset="-122"/>
                <a:ea typeface="宋体" panose="02010600030101010101" pitchFamily="2" charset="-122"/>
              </a:rPr>
              <a:t>4.2.1 </a:t>
            </a:r>
            <a:r>
              <a:rPr kumimoji="0" lang="zh-CN" altLang="en-US" sz="2000" b="1" u="sng">
                <a:solidFill>
                  <a:srgbClr val="006699"/>
                </a:solidFill>
                <a:latin typeface="宋体" panose="02010600030101010101" pitchFamily="2" charset="-122"/>
                <a:ea typeface="宋体" panose="02010600030101010101" pitchFamily="2" charset="-122"/>
              </a:rPr>
              <a:t>多对一模型</a:t>
            </a:r>
            <a:br>
              <a:rPr kumimoji="0" lang="zh-CN" altLang="en-US" sz="2000" b="1" u="sng">
                <a:solidFill>
                  <a:srgbClr val="006699"/>
                </a:solidFill>
                <a:latin typeface="宋体" panose="02010600030101010101" pitchFamily="2" charset="-122"/>
                <a:ea typeface="宋体" panose="02010600030101010101" pitchFamily="2" charset="-122"/>
              </a:rPr>
            </a:br>
            <a:r>
              <a:rPr kumimoji="0" lang="zh-CN" altLang="en-US" sz="2000" b="1">
                <a:latin typeface="宋体" panose="02010600030101010101" pitchFamily="2" charset="-122"/>
                <a:ea typeface="宋体" panose="02010600030101010101" pitchFamily="2" charset="-122"/>
              </a:rPr>
              <a:t>用户级线程模型</a:t>
            </a:r>
          </a:p>
        </p:txBody>
      </p:sp>
      <p:grpSp>
        <p:nvGrpSpPr>
          <p:cNvPr id="13316" name="Group 59"/>
          <p:cNvGrpSpPr/>
          <p:nvPr/>
        </p:nvGrpSpPr>
        <p:grpSpPr bwMode="auto">
          <a:xfrm>
            <a:off x="1951312" y="1101726"/>
            <a:ext cx="8931171" cy="3971926"/>
            <a:chOff x="922" y="694"/>
            <a:chExt cx="4220" cy="2502"/>
          </a:xfrm>
        </p:grpSpPr>
        <p:sp>
          <p:nvSpPr>
            <p:cNvPr id="13321" name="Rectangle 9"/>
            <p:cNvSpPr>
              <a:spLocks noChangeArrowheads="1"/>
            </p:cNvSpPr>
            <p:nvPr/>
          </p:nvSpPr>
          <p:spPr bwMode="auto">
            <a:xfrm>
              <a:off x="3746" y="937"/>
              <a:ext cx="887" cy="85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22" name="Rectangle 10"/>
            <p:cNvSpPr>
              <a:spLocks noChangeArrowheads="1"/>
            </p:cNvSpPr>
            <p:nvPr/>
          </p:nvSpPr>
          <p:spPr bwMode="auto">
            <a:xfrm>
              <a:off x="1971" y="937"/>
              <a:ext cx="1334" cy="85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23" name="Line 11"/>
            <p:cNvSpPr>
              <a:spLocks noChangeShapeType="1"/>
            </p:cNvSpPr>
            <p:nvPr/>
          </p:nvSpPr>
          <p:spPr bwMode="auto">
            <a:xfrm>
              <a:off x="922" y="1794"/>
              <a:ext cx="4220"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4" name="Freeform 13"/>
            <p:cNvSpPr/>
            <p:nvPr/>
          </p:nvSpPr>
          <p:spPr bwMode="auto">
            <a:xfrm>
              <a:off x="2452" y="1059"/>
              <a:ext cx="51" cy="240"/>
            </a:xfrm>
            <a:custGeom>
              <a:avLst/>
              <a:gdLst>
                <a:gd name="T0" fmla="*/ 12 w 104"/>
                <a:gd name="T1" fmla="*/ 0 h 192"/>
                <a:gd name="T2" fmla="*/ 23 w 104"/>
                <a:gd name="T3" fmla="*/ 75 h 192"/>
                <a:gd name="T4" fmla="*/ 0 w 104"/>
                <a:gd name="T5" fmla="*/ 150 h 192"/>
                <a:gd name="T6" fmla="*/ 23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5" name="Freeform 14"/>
            <p:cNvSpPr/>
            <p:nvPr/>
          </p:nvSpPr>
          <p:spPr bwMode="auto">
            <a:xfrm>
              <a:off x="2783" y="1059"/>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6" name="Freeform 15"/>
            <p:cNvSpPr/>
            <p:nvPr/>
          </p:nvSpPr>
          <p:spPr bwMode="auto">
            <a:xfrm>
              <a:off x="2113" y="1059"/>
              <a:ext cx="51" cy="240"/>
            </a:xfrm>
            <a:custGeom>
              <a:avLst/>
              <a:gdLst>
                <a:gd name="T0" fmla="*/ 12 w 104"/>
                <a:gd name="T1" fmla="*/ 0 h 192"/>
                <a:gd name="T2" fmla="*/ 23 w 104"/>
                <a:gd name="T3" fmla="*/ 75 h 192"/>
                <a:gd name="T4" fmla="*/ 0 w 104"/>
                <a:gd name="T5" fmla="*/ 150 h 192"/>
                <a:gd name="T6" fmla="*/ 23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27" name="Group 16"/>
            <p:cNvGrpSpPr/>
            <p:nvPr/>
          </p:nvGrpSpPr>
          <p:grpSpPr bwMode="auto">
            <a:xfrm>
              <a:off x="2447" y="2187"/>
              <a:ext cx="305" cy="288"/>
              <a:chOff x="832" y="2920"/>
              <a:chExt cx="288" cy="288"/>
            </a:xfrm>
          </p:grpSpPr>
          <p:sp>
            <p:nvSpPr>
              <p:cNvPr id="13361" name="Oval 17"/>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62" name="Freeform 18"/>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28" name="Freeform 19"/>
            <p:cNvSpPr/>
            <p:nvPr/>
          </p:nvSpPr>
          <p:spPr bwMode="auto">
            <a:xfrm>
              <a:off x="3105" y="1059"/>
              <a:ext cx="51" cy="240"/>
            </a:xfrm>
            <a:custGeom>
              <a:avLst/>
              <a:gdLst>
                <a:gd name="T0" fmla="*/ 12 w 104"/>
                <a:gd name="T1" fmla="*/ 0 h 192"/>
                <a:gd name="T2" fmla="*/ 23 w 104"/>
                <a:gd name="T3" fmla="*/ 75 h 192"/>
                <a:gd name="T4" fmla="*/ 0 w 104"/>
                <a:gd name="T5" fmla="*/ 150 h 192"/>
                <a:gd name="T6" fmla="*/ 23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9" name="Line 20"/>
            <p:cNvSpPr>
              <a:spLocks noChangeShapeType="1"/>
            </p:cNvSpPr>
            <p:nvPr/>
          </p:nvSpPr>
          <p:spPr bwMode="auto">
            <a:xfrm>
              <a:off x="2147" y="1307"/>
              <a:ext cx="452" cy="48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0" name="Line 21"/>
            <p:cNvSpPr>
              <a:spLocks noChangeShapeType="1"/>
            </p:cNvSpPr>
            <p:nvPr/>
          </p:nvSpPr>
          <p:spPr bwMode="auto">
            <a:xfrm>
              <a:off x="2473" y="1299"/>
              <a:ext cx="126" cy="49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1" name="Line 22"/>
            <p:cNvSpPr>
              <a:spLocks noChangeShapeType="1"/>
            </p:cNvSpPr>
            <p:nvPr/>
          </p:nvSpPr>
          <p:spPr bwMode="auto">
            <a:xfrm flipH="1">
              <a:off x="2599" y="1307"/>
              <a:ext cx="193" cy="48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2" name="Line 23"/>
            <p:cNvSpPr>
              <a:spLocks noChangeShapeType="1"/>
            </p:cNvSpPr>
            <p:nvPr/>
          </p:nvSpPr>
          <p:spPr bwMode="auto">
            <a:xfrm flipH="1">
              <a:off x="2599" y="1314"/>
              <a:ext cx="509" cy="47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33" name="Group 24"/>
            <p:cNvGrpSpPr/>
            <p:nvPr/>
          </p:nvGrpSpPr>
          <p:grpSpPr bwMode="auto">
            <a:xfrm>
              <a:off x="3261" y="2905"/>
              <a:ext cx="288" cy="291"/>
              <a:chOff x="888" y="3472"/>
              <a:chExt cx="272" cy="291"/>
            </a:xfrm>
          </p:grpSpPr>
          <p:sp>
            <p:nvSpPr>
              <p:cNvPr id="13359" name="Rectangle 25"/>
              <p:cNvSpPr>
                <a:spLocks noChangeArrowheads="1"/>
              </p:cNvSpPr>
              <p:nvPr/>
            </p:nvSpPr>
            <p:spPr bwMode="auto">
              <a:xfrm>
                <a:off x="888" y="3472"/>
                <a:ext cx="272" cy="2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60" name="Text Box 26"/>
              <p:cNvSpPr txBox="1">
                <a:spLocks noChangeArrowheads="1"/>
              </p:cNvSpPr>
              <p:nvPr/>
            </p:nvSpPr>
            <p:spPr bwMode="auto">
              <a:xfrm>
                <a:off x="913" y="3472"/>
                <a:ext cx="1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P</a:t>
                </a:r>
              </a:p>
            </p:txBody>
          </p:sp>
        </p:grpSp>
        <p:grpSp>
          <p:nvGrpSpPr>
            <p:cNvPr id="13334" name="Group 27"/>
            <p:cNvGrpSpPr/>
            <p:nvPr/>
          </p:nvGrpSpPr>
          <p:grpSpPr bwMode="auto">
            <a:xfrm>
              <a:off x="4023" y="2905"/>
              <a:ext cx="289" cy="291"/>
              <a:chOff x="888" y="3472"/>
              <a:chExt cx="272" cy="291"/>
            </a:xfrm>
          </p:grpSpPr>
          <p:sp>
            <p:nvSpPr>
              <p:cNvPr id="13357" name="Rectangle 28"/>
              <p:cNvSpPr>
                <a:spLocks noChangeArrowheads="1"/>
              </p:cNvSpPr>
              <p:nvPr/>
            </p:nvSpPr>
            <p:spPr bwMode="auto">
              <a:xfrm>
                <a:off x="888" y="3472"/>
                <a:ext cx="272" cy="2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58" name="Text Box 29"/>
              <p:cNvSpPr txBox="1">
                <a:spLocks noChangeArrowheads="1"/>
              </p:cNvSpPr>
              <p:nvPr/>
            </p:nvSpPr>
            <p:spPr bwMode="auto">
              <a:xfrm>
                <a:off x="913" y="3472"/>
                <a:ext cx="1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P</a:t>
                </a:r>
              </a:p>
            </p:txBody>
          </p:sp>
        </p:grpSp>
        <p:sp>
          <p:nvSpPr>
            <p:cNvPr id="13335" name="Text Box 30"/>
            <p:cNvSpPr txBox="1">
              <a:spLocks noChangeArrowheads="1"/>
            </p:cNvSpPr>
            <p:nvPr/>
          </p:nvSpPr>
          <p:spPr bwMode="auto">
            <a:xfrm>
              <a:off x="2340" y="700"/>
              <a:ext cx="6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进程</a:t>
              </a:r>
              <a:r>
                <a:rPr kumimoji="0" lang="en-US" altLang="zh-CN" sz="2000" b="1">
                  <a:latin typeface="Times New Roman" panose="02020603050405020304" pitchFamily="18" charset="0"/>
                  <a:ea typeface="宋体" panose="02010600030101010101" pitchFamily="2" charset="-122"/>
                </a:rPr>
                <a:t>1</a:t>
              </a:r>
            </a:p>
          </p:txBody>
        </p:sp>
        <p:sp>
          <p:nvSpPr>
            <p:cNvPr id="13336" name="Line 31"/>
            <p:cNvSpPr>
              <a:spLocks noChangeShapeType="1"/>
            </p:cNvSpPr>
            <p:nvPr/>
          </p:nvSpPr>
          <p:spPr bwMode="auto">
            <a:xfrm flipV="1">
              <a:off x="922" y="2904"/>
              <a:ext cx="4220" cy="1"/>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37" name="Text Box 32"/>
            <p:cNvSpPr txBox="1">
              <a:spLocks noChangeArrowheads="1"/>
            </p:cNvSpPr>
            <p:nvPr/>
          </p:nvSpPr>
          <p:spPr bwMode="auto">
            <a:xfrm>
              <a:off x="932" y="1245"/>
              <a:ext cx="6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用户</a:t>
              </a:r>
            </a:p>
          </p:txBody>
        </p:sp>
        <p:sp>
          <p:nvSpPr>
            <p:cNvPr id="13338" name="Text Box 33"/>
            <p:cNvSpPr txBox="1">
              <a:spLocks noChangeArrowheads="1"/>
            </p:cNvSpPr>
            <p:nvPr/>
          </p:nvSpPr>
          <p:spPr bwMode="auto">
            <a:xfrm>
              <a:off x="942" y="2184"/>
              <a:ext cx="6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内核</a:t>
              </a:r>
            </a:p>
          </p:txBody>
        </p:sp>
        <p:sp>
          <p:nvSpPr>
            <p:cNvPr id="13339" name="Text Box 34"/>
            <p:cNvSpPr txBox="1">
              <a:spLocks noChangeArrowheads="1"/>
            </p:cNvSpPr>
            <p:nvPr/>
          </p:nvSpPr>
          <p:spPr bwMode="auto">
            <a:xfrm>
              <a:off x="942" y="2925"/>
              <a:ext cx="69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1">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dirty="0">
                  <a:latin typeface="Times New Roman" panose="02020603050405020304" pitchFamily="18" charset="0"/>
                  <a:ea typeface="宋体" panose="02010600030101010101" pitchFamily="2" charset="-122"/>
                </a:rPr>
                <a:t>处理器核心</a:t>
              </a:r>
            </a:p>
          </p:txBody>
        </p:sp>
        <p:sp>
          <p:nvSpPr>
            <p:cNvPr id="13340" name="Freeform 36"/>
            <p:cNvSpPr/>
            <p:nvPr/>
          </p:nvSpPr>
          <p:spPr bwMode="auto">
            <a:xfrm>
              <a:off x="4184" y="1075"/>
              <a:ext cx="51" cy="240"/>
            </a:xfrm>
            <a:custGeom>
              <a:avLst/>
              <a:gdLst>
                <a:gd name="T0" fmla="*/ 12 w 104"/>
                <a:gd name="T1" fmla="*/ 0 h 192"/>
                <a:gd name="T2" fmla="*/ 23 w 104"/>
                <a:gd name="T3" fmla="*/ 75 h 192"/>
                <a:gd name="T4" fmla="*/ 0 w 104"/>
                <a:gd name="T5" fmla="*/ 150 h 192"/>
                <a:gd name="T6" fmla="*/ 23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41" name="Line 37"/>
            <p:cNvSpPr>
              <a:spLocks noChangeShapeType="1"/>
            </p:cNvSpPr>
            <p:nvPr/>
          </p:nvSpPr>
          <p:spPr bwMode="auto">
            <a:xfrm flipH="1">
              <a:off x="4176" y="1314"/>
              <a:ext cx="0" cy="48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42" name="Text Box 38"/>
            <p:cNvSpPr txBox="1">
              <a:spLocks noChangeArrowheads="1"/>
            </p:cNvSpPr>
            <p:nvPr/>
          </p:nvSpPr>
          <p:spPr bwMode="auto">
            <a:xfrm>
              <a:off x="3930" y="694"/>
              <a:ext cx="7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进程</a:t>
              </a:r>
              <a:r>
                <a:rPr kumimoji="0" lang="en-US" altLang="zh-CN" sz="2000" b="1">
                  <a:latin typeface="Times New Roman" panose="02020603050405020304" pitchFamily="18" charset="0"/>
                  <a:ea typeface="宋体" panose="02010600030101010101" pitchFamily="2" charset="-122"/>
                </a:rPr>
                <a:t>2</a:t>
              </a:r>
            </a:p>
          </p:txBody>
        </p:sp>
        <p:sp>
          <p:nvSpPr>
            <p:cNvPr id="13343" name="Text Box 40"/>
            <p:cNvSpPr txBox="1">
              <a:spLocks noChangeArrowheads="1"/>
            </p:cNvSpPr>
            <p:nvPr/>
          </p:nvSpPr>
          <p:spPr bwMode="auto">
            <a:xfrm>
              <a:off x="1859" y="2233"/>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a:solidFill>
                    <a:srgbClr val="FF0000"/>
                  </a:solidFill>
                  <a:latin typeface="Times New Roman" panose="02020603050405020304" pitchFamily="18" charset="0"/>
                  <a:ea typeface="宋体" panose="02010600030101010101" pitchFamily="2" charset="-122"/>
                </a:rPr>
                <a:t>进程</a:t>
              </a:r>
              <a:r>
                <a:rPr kumimoji="0" lang="en-US" altLang="zh-CN" sz="1800" b="1">
                  <a:solidFill>
                    <a:srgbClr val="FF0000"/>
                  </a:solidFill>
                  <a:latin typeface="Times New Roman" panose="02020603050405020304" pitchFamily="18" charset="0"/>
                  <a:ea typeface="宋体" panose="02010600030101010101" pitchFamily="2" charset="-122"/>
                </a:rPr>
                <a:t>1</a:t>
              </a:r>
            </a:p>
          </p:txBody>
        </p:sp>
        <p:grpSp>
          <p:nvGrpSpPr>
            <p:cNvPr id="13344" name="Group 41"/>
            <p:cNvGrpSpPr/>
            <p:nvPr/>
          </p:nvGrpSpPr>
          <p:grpSpPr bwMode="auto">
            <a:xfrm>
              <a:off x="4023" y="2199"/>
              <a:ext cx="305" cy="288"/>
              <a:chOff x="832" y="2920"/>
              <a:chExt cx="288" cy="288"/>
            </a:xfrm>
          </p:grpSpPr>
          <p:sp>
            <p:nvSpPr>
              <p:cNvPr id="13355" name="Oval 42"/>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56" name="Freeform 43"/>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345" name="Text Box 44"/>
            <p:cNvSpPr txBox="1">
              <a:spLocks noChangeArrowheads="1"/>
            </p:cNvSpPr>
            <p:nvPr/>
          </p:nvSpPr>
          <p:spPr bwMode="auto">
            <a:xfrm>
              <a:off x="3436" y="2250"/>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a:solidFill>
                    <a:srgbClr val="FF0000"/>
                  </a:solidFill>
                  <a:latin typeface="Times New Roman" panose="02020603050405020304" pitchFamily="18" charset="0"/>
                  <a:ea typeface="宋体" panose="02010600030101010101" pitchFamily="2" charset="-122"/>
                </a:rPr>
                <a:t>进程</a:t>
              </a:r>
              <a:r>
                <a:rPr kumimoji="0" lang="en-US" altLang="zh-CN" sz="1800" b="1">
                  <a:solidFill>
                    <a:srgbClr val="FF0000"/>
                  </a:solidFill>
                  <a:latin typeface="Times New Roman" panose="02020603050405020304" pitchFamily="18" charset="0"/>
                  <a:ea typeface="宋体" panose="02010600030101010101" pitchFamily="2" charset="-122"/>
                </a:rPr>
                <a:t>2</a:t>
              </a:r>
            </a:p>
          </p:txBody>
        </p:sp>
        <p:sp>
          <p:nvSpPr>
            <p:cNvPr id="13346" name="Line 45"/>
            <p:cNvSpPr>
              <a:spLocks noChangeShapeType="1"/>
            </p:cNvSpPr>
            <p:nvPr/>
          </p:nvSpPr>
          <p:spPr bwMode="auto">
            <a:xfrm>
              <a:off x="2599" y="2475"/>
              <a:ext cx="706" cy="147"/>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347" name="Group 46"/>
            <p:cNvGrpSpPr/>
            <p:nvPr/>
          </p:nvGrpSpPr>
          <p:grpSpPr bwMode="auto">
            <a:xfrm>
              <a:off x="2362" y="2904"/>
              <a:ext cx="288" cy="291"/>
              <a:chOff x="888" y="3472"/>
              <a:chExt cx="272" cy="291"/>
            </a:xfrm>
          </p:grpSpPr>
          <p:sp>
            <p:nvSpPr>
              <p:cNvPr id="13353" name="Rectangle 47"/>
              <p:cNvSpPr>
                <a:spLocks noChangeArrowheads="1"/>
              </p:cNvSpPr>
              <p:nvPr/>
            </p:nvSpPr>
            <p:spPr bwMode="auto">
              <a:xfrm>
                <a:off x="888" y="3472"/>
                <a:ext cx="272" cy="2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54" name="Text Box 48"/>
              <p:cNvSpPr txBox="1">
                <a:spLocks noChangeArrowheads="1"/>
              </p:cNvSpPr>
              <p:nvPr/>
            </p:nvSpPr>
            <p:spPr bwMode="auto">
              <a:xfrm>
                <a:off x="913" y="3472"/>
                <a:ext cx="16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P</a:t>
                </a:r>
              </a:p>
            </p:txBody>
          </p:sp>
        </p:grpSp>
        <p:sp>
          <p:nvSpPr>
            <p:cNvPr id="13348" name="Text Box 49"/>
            <p:cNvSpPr txBox="1">
              <a:spLocks noChangeArrowheads="1"/>
            </p:cNvSpPr>
            <p:nvPr/>
          </p:nvSpPr>
          <p:spPr bwMode="auto">
            <a:xfrm>
              <a:off x="1598" y="993"/>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a:solidFill>
                    <a:srgbClr val="FF0000"/>
                  </a:solidFill>
                  <a:latin typeface="Times New Roman" panose="02020603050405020304" pitchFamily="18" charset="0"/>
                  <a:ea typeface="宋体" panose="02010600030101010101" pitchFamily="2" charset="-122"/>
                </a:rPr>
                <a:t>线程</a:t>
              </a:r>
              <a:r>
                <a:rPr kumimoji="0" lang="en-US" altLang="zh-CN" sz="1800" b="1">
                  <a:solidFill>
                    <a:srgbClr val="FF0000"/>
                  </a:solidFill>
                  <a:latin typeface="Times New Roman" panose="02020603050405020304" pitchFamily="18" charset="0"/>
                  <a:ea typeface="宋体" panose="02010600030101010101" pitchFamily="2" charset="-122"/>
                </a:rPr>
                <a:t>1</a:t>
              </a:r>
            </a:p>
          </p:txBody>
        </p:sp>
        <p:sp>
          <p:nvSpPr>
            <p:cNvPr id="13349" name="Text Box 50"/>
            <p:cNvSpPr txBox="1">
              <a:spLocks noChangeArrowheads="1"/>
            </p:cNvSpPr>
            <p:nvPr/>
          </p:nvSpPr>
          <p:spPr bwMode="auto">
            <a:xfrm>
              <a:off x="2578" y="993"/>
              <a:ext cx="3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a:solidFill>
                    <a:srgbClr val="FF0000"/>
                  </a:solidFill>
                  <a:latin typeface="Times New Roman" panose="02020603050405020304" pitchFamily="18" charset="0"/>
                  <a:ea typeface="宋体" panose="02010600030101010101" pitchFamily="2" charset="-122"/>
                </a:rPr>
                <a:t>线程</a:t>
              </a:r>
              <a:r>
                <a:rPr kumimoji="0" lang="en-US" altLang="zh-CN" sz="1800" b="1">
                  <a:solidFill>
                    <a:srgbClr val="FF0000"/>
                  </a:solidFill>
                  <a:latin typeface="Times New Roman" panose="02020603050405020304" pitchFamily="18" charset="0"/>
                  <a:ea typeface="宋体" panose="02010600030101010101" pitchFamily="2" charset="-122"/>
                </a:rPr>
                <a:t>n</a:t>
              </a:r>
            </a:p>
          </p:txBody>
        </p:sp>
        <p:sp>
          <p:nvSpPr>
            <p:cNvPr id="13350" name="Line 35"/>
            <p:cNvSpPr>
              <a:spLocks noChangeShapeType="1"/>
            </p:cNvSpPr>
            <p:nvPr/>
          </p:nvSpPr>
          <p:spPr bwMode="auto">
            <a:xfrm flipH="1">
              <a:off x="4176" y="1794"/>
              <a:ext cx="0" cy="414"/>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51" name="Line 12"/>
            <p:cNvSpPr>
              <a:spLocks noChangeShapeType="1"/>
            </p:cNvSpPr>
            <p:nvPr/>
          </p:nvSpPr>
          <p:spPr bwMode="auto">
            <a:xfrm flipH="1">
              <a:off x="2599" y="1794"/>
              <a:ext cx="0" cy="384"/>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52" name="Line 39"/>
            <p:cNvSpPr>
              <a:spLocks noChangeShapeType="1"/>
            </p:cNvSpPr>
            <p:nvPr/>
          </p:nvSpPr>
          <p:spPr bwMode="auto">
            <a:xfrm flipH="1">
              <a:off x="3305" y="2487"/>
              <a:ext cx="871" cy="13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9242" name="Rectangle 58"/>
          <p:cNvSpPr>
            <a:spLocks noChangeArrowheads="1"/>
          </p:cNvSpPr>
          <p:nvPr/>
        </p:nvSpPr>
        <p:spPr bwMode="auto">
          <a:xfrm>
            <a:off x="1384120" y="5130800"/>
            <a:ext cx="8594665" cy="172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90000"/>
              </a:lnSpc>
            </a:pPr>
            <a:r>
              <a:rPr lang="zh-CN" altLang="en-US" sz="1800" b="1" dirty="0">
                <a:latin typeface="宋体" panose="02010600030101010101" pitchFamily="2" charset="-122"/>
                <a:ea typeface="宋体" panose="02010600030101010101" pitchFamily="2" charset="-122"/>
              </a:rPr>
              <a:t>管理是由线程库在用户空间进行的，</a:t>
            </a:r>
            <a:r>
              <a:rPr lang="zh-CN" altLang="en-US" sz="1800" b="1" dirty="0">
                <a:solidFill>
                  <a:srgbClr val="FF0000"/>
                </a:solidFill>
                <a:latin typeface="宋体" panose="02010600030101010101" pitchFamily="2" charset="-122"/>
                <a:ea typeface="宋体" panose="02010600030101010101" pitchFamily="2" charset="-122"/>
              </a:rPr>
              <a:t>内核并无感知</a:t>
            </a:r>
          </a:p>
          <a:p>
            <a:pPr>
              <a:lnSpc>
                <a:spcPct val="90000"/>
              </a:lnSpc>
            </a:pPr>
            <a:r>
              <a:rPr lang="zh-CN" altLang="en-US" sz="1800" b="1" dirty="0">
                <a:latin typeface="宋体" panose="02010600030101010101" pitchFamily="2" charset="-122"/>
                <a:ea typeface="宋体" panose="02010600030101010101" pitchFamily="2" charset="-122"/>
              </a:rPr>
              <a:t>任何时刻</a:t>
            </a:r>
            <a:r>
              <a:rPr lang="zh-CN" altLang="en-US" sz="1800" b="1" dirty="0">
                <a:highlight>
                  <a:srgbClr val="FFFF00"/>
                </a:highlight>
                <a:latin typeface="宋体" panose="02010600030101010101" pitchFamily="2" charset="-122"/>
                <a:ea typeface="宋体" panose="02010600030101010101" pitchFamily="2" charset="-122"/>
              </a:rPr>
              <a:t>只有一个线程能访问内核</a:t>
            </a:r>
            <a:r>
              <a:rPr lang="zh-CN" altLang="en-US" sz="1800" b="1" dirty="0">
                <a:latin typeface="宋体" panose="02010600030101010101" pitchFamily="2" charset="-122"/>
                <a:ea typeface="宋体" panose="02010600030101010101" pitchFamily="2" charset="-122"/>
              </a:rPr>
              <a:t>（如果需要的话）</a:t>
            </a:r>
          </a:p>
          <a:p>
            <a:pPr>
              <a:lnSpc>
                <a:spcPct val="90000"/>
              </a:lnSpc>
            </a:pPr>
            <a:r>
              <a:rPr lang="zh-CN" altLang="en-US" sz="1800" b="1" dirty="0">
                <a:highlight>
                  <a:srgbClr val="FFFF00"/>
                </a:highlight>
                <a:latin typeface="宋体" panose="02010600030101010101" pitchFamily="2" charset="-122"/>
                <a:ea typeface="宋体" panose="02010600030101010101" pitchFamily="2" charset="-122"/>
              </a:rPr>
              <a:t>同一进程的线程</a:t>
            </a:r>
            <a:r>
              <a:rPr lang="zh-CN" altLang="en-US" sz="1800" b="1" dirty="0">
                <a:solidFill>
                  <a:srgbClr val="CC0000"/>
                </a:solidFill>
                <a:highlight>
                  <a:srgbClr val="FFFF00"/>
                </a:highlight>
                <a:latin typeface="宋体" panose="02010600030101010101" pitchFamily="2" charset="-122"/>
                <a:ea typeface="宋体" panose="02010600030101010101" pitchFamily="2" charset="-122"/>
              </a:rPr>
              <a:t>不能</a:t>
            </a:r>
            <a:r>
              <a:rPr lang="zh-CN" altLang="en-US" sz="1800" b="1" dirty="0">
                <a:highlight>
                  <a:srgbClr val="FFFF00"/>
                </a:highlight>
                <a:latin typeface="宋体" panose="02010600030101010101" pitchFamily="2" charset="-122"/>
                <a:ea typeface="宋体" panose="02010600030101010101" pitchFamily="2" charset="-122"/>
              </a:rPr>
              <a:t>运行在不同的</a:t>
            </a:r>
            <a:r>
              <a:rPr lang="en-US" altLang="zh-CN" sz="1800" b="1" dirty="0">
                <a:highlight>
                  <a:srgbClr val="FFFF00"/>
                </a:highlight>
                <a:latin typeface="宋体" panose="02010600030101010101" pitchFamily="2" charset="-122"/>
                <a:ea typeface="宋体" panose="02010600030101010101" pitchFamily="2" charset="-122"/>
              </a:rPr>
              <a:t>CPU</a:t>
            </a:r>
            <a:r>
              <a:rPr lang="zh-CN" altLang="en-US" sz="1800" b="1" dirty="0">
                <a:highlight>
                  <a:srgbClr val="FFFF00"/>
                </a:highlight>
                <a:latin typeface="宋体" panose="02010600030101010101" pitchFamily="2" charset="-122"/>
                <a:ea typeface="宋体" panose="02010600030101010101" pitchFamily="2" charset="-122"/>
              </a:rPr>
              <a:t>上</a:t>
            </a:r>
          </a:p>
          <a:p>
            <a:pPr>
              <a:lnSpc>
                <a:spcPct val="90000"/>
              </a:lnSpc>
            </a:pPr>
            <a:r>
              <a:rPr lang="zh-CN" altLang="en-US" sz="1800" b="1" dirty="0">
                <a:latin typeface="宋体" panose="02010600030101010101" pitchFamily="2" charset="-122"/>
                <a:ea typeface="宋体" panose="02010600030101010101" pitchFamily="2" charset="-122"/>
              </a:rPr>
              <a:t>若一个线程执行了阻塞系统调用，则</a:t>
            </a:r>
            <a:r>
              <a:rPr lang="zh-CN" altLang="en-US" sz="1800" b="1" dirty="0">
                <a:highlight>
                  <a:srgbClr val="FFFF00"/>
                </a:highlight>
                <a:latin typeface="宋体" panose="02010600030101010101" pitchFamily="2" charset="-122"/>
                <a:ea typeface="宋体" panose="02010600030101010101" pitchFamily="2" charset="-122"/>
              </a:rPr>
              <a:t>整个进程会被阻塞</a:t>
            </a:r>
          </a:p>
          <a:p>
            <a:pPr>
              <a:lnSpc>
                <a:spcPct val="90000"/>
              </a:lnSpc>
            </a:pPr>
            <a:r>
              <a:rPr lang="zh-CN" altLang="en-US" sz="1800" b="1" dirty="0">
                <a:latin typeface="宋体" panose="02010600030101010101" pitchFamily="2" charset="-122"/>
                <a:ea typeface="宋体" panose="02010600030101010101" pitchFamily="2" charset="-122"/>
              </a:rPr>
              <a:t>线程间占用</a:t>
            </a:r>
            <a:r>
              <a:rPr lang="en-US" altLang="zh-CN" sz="1800" b="1" dirty="0">
                <a:latin typeface="宋体" panose="02010600030101010101" pitchFamily="2" charset="-122"/>
                <a:ea typeface="宋体" panose="02010600030101010101" pitchFamily="2" charset="-122"/>
              </a:rPr>
              <a:t>CPU</a:t>
            </a:r>
            <a:r>
              <a:rPr lang="zh-CN" altLang="en-US" sz="1800" b="1" dirty="0">
                <a:latin typeface="宋体" panose="02010600030101010101" pitchFamily="2" charset="-122"/>
                <a:ea typeface="宋体" panose="02010600030101010101" pitchFamily="2" charset="-122"/>
              </a:rPr>
              <a:t>等协调工作由</a:t>
            </a:r>
            <a:r>
              <a:rPr lang="zh-CN" altLang="en-US" sz="1800" b="1" dirty="0">
                <a:highlight>
                  <a:srgbClr val="FFFF00"/>
                </a:highlight>
                <a:latin typeface="宋体" panose="02010600030101010101" pitchFamily="2" charset="-122"/>
                <a:ea typeface="宋体" panose="02010600030101010101" pitchFamily="2" charset="-122"/>
              </a:rPr>
              <a:t>用户程序自行解决</a:t>
            </a:r>
          </a:p>
        </p:txBody>
      </p:sp>
      <p:sp>
        <p:nvSpPr>
          <p:cNvPr id="13318" name="Line 45"/>
          <p:cNvSpPr>
            <a:spLocks noChangeShapeType="1"/>
          </p:cNvSpPr>
          <p:nvPr/>
        </p:nvSpPr>
        <p:spPr bwMode="auto">
          <a:xfrm flipH="1">
            <a:off x="5367168" y="4162426"/>
            <a:ext cx="1627505" cy="449263"/>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19" name="Line 45"/>
          <p:cNvSpPr>
            <a:spLocks noChangeShapeType="1"/>
          </p:cNvSpPr>
          <p:nvPr/>
        </p:nvSpPr>
        <p:spPr bwMode="auto">
          <a:xfrm>
            <a:off x="6994674" y="4162426"/>
            <a:ext cx="1807398" cy="44767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20" name="Line 45"/>
          <p:cNvSpPr>
            <a:spLocks noChangeShapeType="1"/>
          </p:cNvSpPr>
          <p:nvPr/>
        </p:nvSpPr>
        <p:spPr bwMode="auto">
          <a:xfrm>
            <a:off x="6994673" y="4162426"/>
            <a:ext cx="277247" cy="449263"/>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9242">
                                            <p:txEl>
                                              <p:pRg st="0" end="0"/>
                                            </p:txEl>
                                          </p:spTgt>
                                        </p:tgtEl>
                                        <p:attrNameLst>
                                          <p:attrName>style.visibility</p:attrName>
                                        </p:attrNameLst>
                                      </p:cBhvr>
                                      <p:to>
                                        <p:strVal val="visible"/>
                                      </p:to>
                                    </p:set>
                                    <p:anim calcmode="lin" valueType="num">
                                      <p:cBhvr additive="base">
                                        <p:cTn id="7" dur="500" fill="hold"/>
                                        <p:tgtEl>
                                          <p:spTgt spid="34924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924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49242">
                                            <p:txEl>
                                              <p:pRg st="1" end="1"/>
                                            </p:txEl>
                                          </p:spTgt>
                                        </p:tgtEl>
                                        <p:attrNameLst>
                                          <p:attrName>style.visibility</p:attrName>
                                        </p:attrNameLst>
                                      </p:cBhvr>
                                      <p:to>
                                        <p:strVal val="visible"/>
                                      </p:to>
                                    </p:set>
                                    <p:anim calcmode="lin" valueType="num">
                                      <p:cBhvr additive="base">
                                        <p:cTn id="13" dur="500" fill="hold"/>
                                        <p:tgtEl>
                                          <p:spTgt spid="34924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924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49242">
                                            <p:txEl>
                                              <p:pRg st="2" end="2"/>
                                            </p:txEl>
                                          </p:spTgt>
                                        </p:tgtEl>
                                        <p:attrNameLst>
                                          <p:attrName>style.visibility</p:attrName>
                                        </p:attrNameLst>
                                      </p:cBhvr>
                                      <p:to>
                                        <p:strVal val="visible"/>
                                      </p:to>
                                    </p:set>
                                    <p:anim calcmode="lin" valueType="num">
                                      <p:cBhvr additive="base">
                                        <p:cTn id="19" dur="500" fill="hold"/>
                                        <p:tgtEl>
                                          <p:spTgt spid="34924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924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49242">
                                            <p:txEl>
                                              <p:pRg st="3" end="3"/>
                                            </p:txEl>
                                          </p:spTgt>
                                        </p:tgtEl>
                                        <p:attrNameLst>
                                          <p:attrName>style.visibility</p:attrName>
                                        </p:attrNameLst>
                                      </p:cBhvr>
                                      <p:to>
                                        <p:strVal val="visible"/>
                                      </p:to>
                                    </p:set>
                                    <p:anim calcmode="lin" valueType="num">
                                      <p:cBhvr additive="base">
                                        <p:cTn id="25" dur="500" fill="hold"/>
                                        <p:tgtEl>
                                          <p:spTgt spid="34924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924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49242">
                                            <p:txEl>
                                              <p:pRg st="4" end="4"/>
                                            </p:txEl>
                                          </p:spTgt>
                                        </p:tgtEl>
                                        <p:attrNameLst>
                                          <p:attrName>style.visibility</p:attrName>
                                        </p:attrNameLst>
                                      </p:cBhvr>
                                      <p:to>
                                        <p:strVal val="visible"/>
                                      </p:to>
                                    </p:set>
                                    <p:anim calcmode="lin" valueType="num">
                                      <p:cBhvr additive="base">
                                        <p:cTn id="31" dur="500" fill="hold"/>
                                        <p:tgtEl>
                                          <p:spTgt spid="34924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924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4.2 </a:t>
            </a:r>
            <a:r>
              <a:rPr kumimoji="0" lang="zh-CN" altLang="en-US" sz="3200" b="1">
                <a:solidFill>
                  <a:srgbClr val="006699"/>
                </a:solidFill>
                <a:latin typeface="黑体" panose="02010609060101010101" pitchFamily="2" charset="-122"/>
                <a:ea typeface="黑体" panose="02010609060101010101" pitchFamily="2" charset="-122"/>
              </a:rPr>
              <a:t>多线程模型</a:t>
            </a:r>
          </a:p>
        </p:txBody>
      </p:sp>
      <p:sp>
        <p:nvSpPr>
          <p:cNvPr id="14339" name="Rectangle 3"/>
          <p:cNvSpPr>
            <a:spLocks noChangeArrowheads="1"/>
          </p:cNvSpPr>
          <p:nvPr/>
        </p:nvSpPr>
        <p:spPr bwMode="auto">
          <a:xfrm>
            <a:off x="-158730" y="1119189"/>
            <a:ext cx="4425375"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u="sng" dirty="0">
                <a:solidFill>
                  <a:srgbClr val="006699"/>
                </a:solidFill>
                <a:latin typeface="宋体" panose="02010600030101010101" pitchFamily="2" charset="-122"/>
                <a:ea typeface="宋体" panose="02010600030101010101" pitchFamily="2" charset="-122"/>
              </a:rPr>
              <a:t>4.2.1 </a:t>
            </a:r>
            <a:r>
              <a:rPr kumimoji="0" lang="zh-CN" altLang="en-US" sz="2000" b="1" u="sng" dirty="0">
                <a:solidFill>
                  <a:srgbClr val="006699"/>
                </a:solidFill>
                <a:latin typeface="宋体" panose="02010600030101010101" pitchFamily="2" charset="-122"/>
                <a:ea typeface="宋体" panose="02010600030101010101" pitchFamily="2" charset="-122"/>
              </a:rPr>
              <a:t>多对一模型</a:t>
            </a:r>
            <a:br>
              <a:rPr kumimoji="0" lang="zh-CN" altLang="en-US" sz="2000" b="1" u="sng" dirty="0">
                <a:solidFill>
                  <a:srgbClr val="006699"/>
                </a:solidFill>
                <a:latin typeface="宋体" panose="02010600030101010101" pitchFamily="2" charset="-122"/>
                <a:ea typeface="宋体" panose="02010600030101010101" pitchFamily="2" charset="-122"/>
              </a:rPr>
            </a:br>
            <a:r>
              <a:rPr kumimoji="0" lang="zh-CN" altLang="en-US" sz="2000" b="1" dirty="0">
                <a:latin typeface="宋体" panose="02010600030101010101" pitchFamily="2" charset="-122"/>
                <a:ea typeface="宋体" panose="02010600030101010101" pitchFamily="2" charset="-122"/>
              </a:rPr>
              <a:t>用户级线程模型</a:t>
            </a:r>
          </a:p>
        </p:txBody>
      </p:sp>
      <p:grpSp>
        <p:nvGrpSpPr>
          <p:cNvPr id="14340" name="Group 109"/>
          <p:cNvGrpSpPr/>
          <p:nvPr/>
        </p:nvGrpSpPr>
        <p:grpSpPr bwMode="auto">
          <a:xfrm>
            <a:off x="1682532" y="1668463"/>
            <a:ext cx="9115296" cy="4397375"/>
            <a:chOff x="885" y="1121"/>
            <a:chExt cx="4307" cy="2770"/>
          </a:xfrm>
        </p:grpSpPr>
        <p:sp>
          <p:nvSpPr>
            <p:cNvPr id="14342" name="Oval 66"/>
            <p:cNvSpPr>
              <a:spLocks noChangeAspect="1" noChangeArrowheads="1"/>
            </p:cNvSpPr>
            <p:nvPr/>
          </p:nvSpPr>
          <p:spPr bwMode="auto">
            <a:xfrm>
              <a:off x="3046" y="1242"/>
              <a:ext cx="1041" cy="1206"/>
            </a:xfrm>
            <a:prstGeom prst="ellipse">
              <a:avLst/>
            </a:prstGeom>
            <a:solidFill>
              <a:srgbClr val="FFFFFF"/>
            </a:solidFill>
            <a:ln w="19050">
              <a:solidFill>
                <a:srgbClr val="00000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43" name="Freeform 67"/>
            <p:cNvSpPr/>
            <p:nvPr/>
          </p:nvSpPr>
          <p:spPr bwMode="auto">
            <a:xfrm>
              <a:off x="3344" y="1439"/>
              <a:ext cx="44" cy="470"/>
            </a:xfrm>
            <a:custGeom>
              <a:avLst/>
              <a:gdLst>
                <a:gd name="T0" fmla="*/ 11 w 180"/>
                <a:gd name="T1" fmla="*/ 0 h 1560"/>
                <a:gd name="T2" fmla="*/ 0 w 180"/>
                <a:gd name="T3" fmla="*/ 28 h 1560"/>
                <a:gd name="T4" fmla="*/ 11 w 180"/>
                <a:gd name="T5" fmla="*/ 57 h 1560"/>
                <a:gd name="T6" fmla="*/ 0 w 180"/>
                <a:gd name="T7" fmla="*/ 85 h 1560"/>
                <a:gd name="T8" fmla="*/ 11 w 180"/>
                <a:gd name="T9" fmla="*/ 113 h 1560"/>
                <a:gd name="T10" fmla="*/ 0 w 180"/>
                <a:gd name="T11" fmla="*/ 142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4" name="Freeform 68"/>
            <p:cNvSpPr/>
            <p:nvPr/>
          </p:nvSpPr>
          <p:spPr bwMode="auto">
            <a:xfrm>
              <a:off x="3497" y="1439"/>
              <a:ext cx="44" cy="470"/>
            </a:xfrm>
            <a:custGeom>
              <a:avLst/>
              <a:gdLst>
                <a:gd name="T0" fmla="*/ 11 w 180"/>
                <a:gd name="T1" fmla="*/ 0 h 1560"/>
                <a:gd name="T2" fmla="*/ 0 w 180"/>
                <a:gd name="T3" fmla="*/ 28 h 1560"/>
                <a:gd name="T4" fmla="*/ 11 w 180"/>
                <a:gd name="T5" fmla="*/ 57 h 1560"/>
                <a:gd name="T6" fmla="*/ 0 w 180"/>
                <a:gd name="T7" fmla="*/ 85 h 1560"/>
                <a:gd name="T8" fmla="*/ 11 w 180"/>
                <a:gd name="T9" fmla="*/ 113 h 1560"/>
                <a:gd name="T10" fmla="*/ 0 w 180"/>
                <a:gd name="T11" fmla="*/ 142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5" name="Freeform 69"/>
            <p:cNvSpPr/>
            <p:nvPr/>
          </p:nvSpPr>
          <p:spPr bwMode="auto">
            <a:xfrm>
              <a:off x="3647" y="1435"/>
              <a:ext cx="44" cy="469"/>
            </a:xfrm>
            <a:custGeom>
              <a:avLst/>
              <a:gdLst>
                <a:gd name="T0" fmla="*/ 11 w 180"/>
                <a:gd name="T1" fmla="*/ 0 h 1560"/>
                <a:gd name="T2" fmla="*/ 0 w 180"/>
                <a:gd name="T3" fmla="*/ 28 h 1560"/>
                <a:gd name="T4" fmla="*/ 11 w 180"/>
                <a:gd name="T5" fmla="*/ 57 h 1560"/>
                <a:gd name="T6" fmla="*/ 0 w 180"/>
                <a:gd name="T7" fmla="*/ 84 h 1560"/>
                <a:gd name="T8" fmla="*/ 11 w 180"/>
                <a:gd name="T9" fmla="*/ 113 h 1560"/>
                <a:gd name="T10" fmla="*/ 0 w 180"/>
                <a:gd name="T11" fmla="*/ 141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6" name="Freeform 70"/>
            <p:cNvSpPr/>
            <p:nvPr/>
          </p:nvSpPr>
          <p:spPr bwMode="auto">
            <a:xfrm>
              <a:off x="3777" y="1435"/>
              <a:ext cx="44" cy="469"/>
            </a:xfrm>
            <a:custGeom>
              <a:avLst/>
              <a:gdLst>
                <a:gd name="T0" fmla="*/ 11 w 180"/>
                <a:gd name="T1" fmla="*/ 0 h 1560"/>
                <a:gd name="T2" fmla="*/ 0 w 180"/>
                <a:gd name="T3" fmla="*/ 28 h 1560"/>
                <a:gd name="T4" fmla="*/ 11 w 180"/>
                <a:gd name="T5" fmla="*/ 57 h 1560"/>
                <a:gd name="T6" fmla="*/ 0 w 180"/>
                <a:gd name="T7" fmla="*/ 84 h 1560"/>
                <a:gd name="T8" fmla="*/ 11 w 180"/>
                <a:gd name="T9" fmla="*/ 113 h 1560"/>
                <a:gd name="T10" fmla="*/ 0 w 180"/>
                <a:gd name="T11" fmla="*/ 141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47" name="Rectangle 71"/>
            <p:cNvSpPr>
              <a:spLocks noChangeArrowheads="1"/>
            </p:cNvSpPr>
            <p:nvPr/>
          </p:nvSpPr>
          <p:spPr bwMode="auto">
            <a:xfrm>
              <a:off x="3212" y="1995"/>
              <a:ext cx="720" cy="235"/>
            </a:xfrm>
            <a:prstGeom prst="rect">
              <a:avLst/>
            </a:prstGeom>
            <a:solidFill>
              <a:srgbClr val="0000FF">
                <a:alpha val="41960"/>
              </a:srgbClr>
            </a:solid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48" name="Rectangle 72" descr="浅色横线"/>
            <p:cNvSpPr>
              <a:spLocks noChangeArrowheads="1"/>
            </p:cNvSpPr>
            <p:nvPr/>
          </p:nvSpPr>
          <p:spPr bwMode="auto">
            <a:xfrm>
              <a:off x="3651" y="2019"/>
              <a:ext cx="233" cy="192"/>
            </a:xfrm>
            <a:prstGeom prst="rect">
              <a:avLst/>
            </a:prstGeom>
            <a:pattFill prst="ltHorz">
              <a:fgClr>
                <a:schemeClr val="tx1"/>
              </a:fgClr>
              <a:bgClr>
                <a:srgbClr val="FFFFFF"/>
              </a:bgClr>
            </a:patt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49" name="Oval 74"/>
            <p:cNvSpPr>
              <a:spLocks noChangeAspect="1" noChangeArrowheads="1"/>
            </p:cNvSpPr>
            <p:nvPr/>
          </p:nvSpPr>
          <p:spPr bwMode="auto">
            <a:xfrm>
              <a:off x="1807" y="1274"/>
              <a:ext cx="1042" cy="1206"/>
            </a:xfrm>
            <a:prstGeom prst="ellipse">
              <a:avLst/>
            </a:prstGeom>
            <a:solidFill>
              <a:srgbClr val="FFFFFF"/>
            </a:solidFill>
            <a:ln w="19050">
              <a:solidFill>
                <a:srgbClr val="00000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50" name="Freeform 75"/>
            <p:cNvSpPr/>
            <p:nvPr/>
          </p:nvSpPr>
          <p:spPr bwMode="auto">
            <a:xfrm>
              <a:off x="2112" y="1447"/>
              <a:ext cx="44" cy="470"/>
            </a:xfrm>
            <a:custGeom>
              <a:avLst/>
              <a:gdLst>
                <a:gd name="T0" fmla="*/ 11 w 180"/>
                <a:gd name="T1" fmla="*/ 0 h 1560"/>
                <a:gd name="T2" fmla="*/ 0 w 180"/>
                <a:gd name="T3" fmla="*/ 28 h 1560"/>
                <a:gd name="T4" fmla="*/ 11 w 180"/>
                <a:gd name="T5" fmla="*/ 57 h 1560"/>
                <a:gd name="T6" fmla="*/ 0 w 180"/>
                <a:gd name="T7" fmla="*/ 85 h 1560"/>
                <a:gd name="T8" fmla="*/ 11 w 180"/>
                <a:gd name="T9" fmla="*/ 113 h 1560"/>
                <a:gd name="T10" fmla="*/ 0 w 180"/>
                <a:gd name="T11" fmla="*/ 142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1" name="Freeform 76"/>
            <p:cNvSpPr/>
            <p:nvPr/>
          </p:nvSpPr>
          <p:spPr bwMode="auto">
            <a:xfrm>
              <a:off x="2293" y="1434"/>
              <a:ext cx="44" cy="469"/>
            </a:xfrm>
            <a:custGeom>
              <a:avLst/>
              <a:gdLst>
                <a:gd name="T0" fmla="*/ 11 w 180"/>
                <a:gd name="T1" fmla="*/ 0 h 1560"/>
                <a:gd name="T2" fmla="*/ 0 w 180"/>
                <a:gd name="T3" fmla="*/ 28 h 1560"/>
                <a:gd name="T4" fmla="*/ 11 w 180"/>
                <a:gd name="T5" fmla="*/ 57 h 1560"/>
                <a:gd name="T6" fmla="*/ 0 w 180"/>
                <a:gd name="T7" fmla="*/ 84 h 1560"/>
                <a:gd name="T8" fmla="*/ 11 w 180"/>
                <a:gd name="T9" fmla="*/ 113 h 1560"/>
                <a:gd name="T10" fmla="*/ 0 w 180"/>
                <a:gd name="T11" fmla="*/ 141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2" name="Freeform 77"/>
            <p:cNvSpPr/>
            <p:nvPr/>
          </p:nvSpPr>
          <p:spPr bwMode="auto">
            <a:xfrm>
              <a:off x="2465" y="1443"/>
              <a:ext cx="44" cy="469"/>
            </a:xfrm>
            <a:custGeom>
              <a:avLst/>
              <a:gdLst>
                <a:gd name="T0" fmla="*/ 11 w 180"/>
                <a:gd name="T1" fmla="*/ 0 h 1560"/>
                <a:gd name="T2" fmla="*/ 0 w 180"/>
                <a:gd name="T3" fmla="*/ 28 h 1560"/>
                <a:gd name="T4" fmla="*/ 11 w 180"/>
                <a:gd name="T5" fmla="*/ 57 h 1560"/>
                <a:gd name="T6" fmla="*/ 0 w 180"/>
                <a:gd name="T7" fmla="*/ 84 h 1560"/>
                <a:gd name="T8" fmla="*/ 11 w 180"/>
                <a:gd name="T9" fmla="*/ 113 h 1560"/>
                <a:gd name="T10" fmla="*/ 0 w 180"/>
                <a:gd name="T11" fmla="*/ 141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353" name="Rectangle 78"/>
            <p:cNvSpPr>
              <a:spLocks noChangeArrowheads="1"/>
            </p:cNvSpPr>
            <p:nvPr/>
          </p:nvSpPr>
          <p:spPr bwMode="auto">
            <a:xfrm>
              <a:off x="1960" y="2004"/>
              <a:ext cx="721" cy="235"/>
            </a:xfrm>
            <a:prstGeom prst="rect">
              <a:avLst/>
            </a:prstGeom>
            <a:solidFill>
              <a:srgbClr val="0000FF">
                <a:alpha val="41176"/>
              </a:srgbClr>
            </a:solid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54" name="Rectangle 79" descr="浅色横线"/>
            <p:cNvSpPr>
              <a:spLocks noChangeArrowheads="1"/>
            </p:cNvSpPr>
            <p:nvPr/>
          </p:nvSpPr>
          <p:spPr bwMode="auto">
            <a:xfrm>
              <a:off x="2400" y="2070"/>
              <a:ext cx="233" cy="118"/>
            </a:xfrm>
            <a:prstGeom prst="rect">
              <a:avLst/>
            </a:prstGeom>
            <a:pattFill prst="ltHorz">
              <a:fgClr>
                <a:schemeClr val="tx1"/>
              </a:fgClr>
              <a:bgClr>
                <a:srgbClr val="FFFFFF"/>
              </a:bgClr>
            </a:patt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55" name="Line 81"/>
            <p:cNvSpPr>
              <a:spLocks noChangeShapeType="1"/>
            </p:cNvSpPr>
            <p:nvPr/>
          </p:nvSpPr>
          <p:spPr bwMode="auto">
            <a:xfrm>
              <a:off x="1366" y="1341"/>
              <a:ext cx="532" cy="10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56" name="Rectangle 82"/>
            <p:cNvSpPr>
              <a:spLocks noChangeArrowheads="1"/>
            </p:cNvSpPr>
            <p:nvPr/>
          </p:nvSpPr>
          <p:spPr bwMode="auto">
            <a:xfrm>
              <a:off x="917" y="1216"/>
              <a:ext cx="699" cy="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进程</a:t>
              </a:r>
              <a:endParaRPr kumimoji="0" lang="zh-CN" altLang="en-US" sz="2000">
                <a:latin typeface="Verdana" panose="020B0604030504040204" pitchFamily="34" charset="0"/>
                <a:ea typeface="宋体" panose="02010600030101010101" pitchFamily="2" charset="-122"/>
              </a:endParaRPr>
            </a:p>
          </p:txBody>
        </p:sp>
        <p:grpSp>
          <p:nvGrpSpPr>
            <p:cNvPr id="14357" name="Group 83"/>
            <p:cNvGrpSpPr/>
            <p:nvPr/>
          </p:nvGrpSpPr>
          <p:grpSpPr bwMode="auto">
            <a:xfrm>
              <a:off x="886" y="2275"/>
              <a:ext cx="1252" cy="1616"/>
              <a:chOff x="2746" y="3256"/>
              <a:chExt cx="1934" cy="2145"/>
            </a:xfrm>
          </p:grpSpPr>
          <p:sp>
            <p:nvSpPr>
              <p:cNvPr id="14377" name="Line 84"/>
              <p:cNvSpPr>
                <a:spLocks noChangeShapeType="1"/>
              </p:cNvSpPr>
              <p:nvPr/>
            </p:nvSpPr>
            <p:spPr bwMode="auto">
              <a:xfrm flipV="1">
                <a:off x="4140" y="3256"/>
                <a:ext cx="540" cy="16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8" name="Rectangle 85"/>
              <p:cNvSpPr>
                <a:spLocks noChangeArrowheads="1"/>
              </p:cNvSpPr>
              <p:nvPr/>
            </p:nvSpPr>
            <p:spPr bwMode="auto">
              <a:xfrm>
                <a:off x="2746" y="4872"/>
                <a:ext cx="1934" cy="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dirty="0">
                    <a:solidFill>
                      <a:srgbClr val="000000"/>
                    </a:solidFill>
                    <a:latin typeface="Times New Roman" panose="02020603050405020304" pitchFamily="18" charset="0"/>
                    <a:ea typeface="宋体" panose="02010600030101010101" pitchFamily="2" charset="-122"/>
                  </a:rPr>
                  <a:t>用户级线程库进行线程的管理与调度</a:t>
                </a:r>
                <a:endParaRPr kumimoji="0" lang="zh-CN" altLang="en-US" sz="2000" dirty="0">
                  <a:latin typeface="Verdana" panose="020B0604030504040204" pitchFamily="34" charset="0"/>
                  <a:ea typeface="宋体" panose="02010600030101010101" pitchFamily="2" charset="-122"/>
                </a:endParaRPr>
              </a:p>
            </p:txBody>
          </p:sp>
        </p:grpSp>
        <p:grpSp>
          <p:nvGrpSpPr>
            <p:cNvPr id="14358" name="Group 86"/>
            <p:cNvGrpSpPr/>
            <p:nvPr/>
          </p:nvGrpSpPr>
          <p:grpSpPr bwMode="auto">
            <a:xfrm>
              <a:off x="2258" y="2213"/>
              <a:ext cx="699" cy="1643"/>
              <a:chOff x="4860" y="3156"/>
              <a:chExt cx="1080" cy="2184"/>
            </a:xfrm>
          </p:grpSpPr>
          <p:sp>
            <p:nvSpPr>
              <p:cNvPr id="14375" name="Line 87"/>
              <p:cNvSpPr>
                <a:spLocks noChangeShapeType="1"/>
              </p:cNvSpPr>
              <p:nvPr/>
            </p:nvSpPr>
            <p:spPr bwMode="auto">
              <a:xfrm flipV="1">
                <a:off x="5400" y="3156"/>
                <a:ext cx="0" cy="171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6" name="Rectangle 88"/>
              <p:cNvSpPr>
                <a:spLocks noChangeArrowheads="1"/>
              </p:cNvSpPr>
              <p:nvPr/>
            </p:nvSpPr>
            <p:spPr bwMode="auto">
              <a:xfrm>
                <a:off x="4860" y="4872"/>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线程表</a:t>
                </a:r>
                <a:endParaRPr kumimoji="0" lang="zh-CN" altLang="en-US" sz="2000">
                  <a:latin typeface="Verdana" panose="020B0604030504040204" pitchFamily="34" charset="0"/>
                  <a:ea typeface="宋体" panose="02010600030101010101" pitchFamily="2" charset="-122"/>
                </a:endParaRPr>
              </a:p>
            </p:txBody>
          </p:sp>
        </p:grpSp>
        <p:grpSp>
          <p:nvGrpSpPr>
            <p:cNvPr id="14359" name="Group 89"/>
            <p:cNvGrpSpPr/>
            <p:nvPr/>
          </p:nvGrpSpPr>
          <p:grpSpPr bwMode="auto">
            <a:xfrm>
              <a:off x="3428" y="3041"/>
              <a:ext cx="698" cy="828"/>
              <a:chOff x="6660" y="4242"/>
              <a:chExt cx="1080" cy="1098"/>
            </a:xfrm>
          </p:grpSpPr>
          <p:sp>
            <p:nvSpPr>
              <p:cNvPr id="14373" name="Line 90"/>
              <p:cNvSpPr>
                <a:spLocks noChangeShapeType="1"/>
              </p:cNvSpPr>
              <p:nvPr/>
            </p:nvSpPr>
            <p:spPr bwMode="auto">
              <a:xfrm flipV="1">
                <a:off x="7196" y="4242"/>
                <a:ext cx="2" cy="62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74" name="Rectangle 91"/>
              <p:cNvSpPr>
                <a:spLocks noChangeArrowheads="1"/>
              </p:cNvSpPr>
              <p:nvPr/>
            </p:nvSpPr>
            <p:spPr bwMode="auto">
              <a:xfrm>
                <a:off x="6660" y="4872"/>
                <a:ext cx="1080"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进程表</a:t>
                </a:r>
                <a:endParaRPr kumimoji="0" lang="zh-CN" altLang="en-US" sz="2000">
                  <a:latin typeface="Verdana" panose="020B0604030504040204" pitchFamily="34" charset="0"/>
                  <a:ea typeface="宋体" panose="02010600030101010101" pitchFamily="2" charset="-122"/>
                </a:endParaRPr>
              </a:p>
            </p:txBody>
          </p:sp>
        </p:grpSp>
        <p:sp>
          <p:nvSpPr>
            <p:cNvPr id="14360" name="Line 93"/>
            <p:cNvSpPr>
              <a:spLocks noChangeShapeType="1"/>
            </p:cNvSpPr>
            <p:nvPr/>
          </p:nvSpPr>
          <p:spPr bwMode="auto">
            <a:xfrm flipV="1">
              <a:off x="1327" y="1716"/>
              <a:ext cx="803" cy="24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61" name="Rectangle 94"/>
            <p:cNvSpPr>
              <a:spLocks noChangeArrowheads="1"/>
            </p:cNvSpPr>
            <p:nvPr/>
          </p:nvSpPr>
          <p:spPr bwMode="auto">
            <a:xfrm>
              <a:off x="885" y="1854"/>
              <a:ext cx="699" cy="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线程</a:t>
              </a:r>
              <a:endParaRPr kumimoji="0" lang="zh-CN" altLang="en-US" sz="2000">
                <a:latin typeface="Verdana" panose="020B0604030504040204" pitchFamily="34" charset="0"/>
                <a:ea typeface="宋体" panose="02010600030101010101" pitchFamily="2" charset="-122"/>
              </a:endParaRPr>
            </a:p>
          </p:txBody>
        </p:sp>
        <p:grpSp>
          <p:nvGrpSpPr>
            <p:cNvPr id="14362" name="Group 95"/>
            <p:cNvGrpSpPr/>
            <p:nvPr/>
          </p:nvGrpSpPr>
          <p:grpSpPr bwMode="auto">
            <a:xfrm>
              <a:off x="4207" y="2661"/>
              <a:ext cx="985" cy="500"/>
              <a:chOff x="8014" y="3802"/>
              <a:chExt cx="1524" cy="666"/>
            </a:xfrm>
          </p:grpSpPr>
          <p:sp>
            <p:nvSpPr>
              <p:cNvPr id="14371" name="AutoShape 96"/>
              <p:cNvSpPr/>
              <p:nvPr/>
            </p:nvSpPr>
            <p:spPr bwMode="auto">
              <a:xfrm>
                <a:off x="8014" y="3802"/>
                <a:ext cx="264" cy="666"/>
              </a:xfrm>
              <a:prstGeom prst="rightBrace">
                <a:avLst>
                  <a:gd name="adj1" fmla="val 21023"/>
                  <a:gd name="adj2" fmla="val 50000"/>
                </a:avLst>
              </a:pr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72" name="Rectangle 97"/>
              <p:cNvSpPr>
                <a:spLocks noChangeArrowheads="1"/>
              </p:cNvSpPr>
              <p:nvPr/>
            </p:nvSpPr>
            <p:spPr bwMode="auto">
              <a:xfrm>
                <a:off x="8246" y="3894"/>
                <a:ext cx="129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内核空间</a:t>
                </a:r>
                <a:endParaRPr kumimoji="0" lang="zh-CN" altLang="en-US" sz="2000">
                  <a:latin typeface="Verdana" panose="020B0604030504040204" pitchFamily="34" charset="0"/>
                  <a:ea typeface="宋体" panose="02010600030101010101" pitchFamily="2" charset="-122"/>
                </a:endParaRPr>
              </a:p>
            </p:txBody>
          </p:sp>
        </p:grpSp>
        <p:grpSp>
          <p:nvGrpSpPr>
            <p:cNvPr id="14363" name="Group 98"/>
            <p:cNvGrpSpPr/>
            <p:nvPr/>
          </p:nvGrpSpPr>
          <p:grpSpPr bwMode="auto">
            <a:xfrm>
              <a:off x="4204" y="1121"/>
              <a:ext cx="988" cy="1530"/>
              <a:chOff x="7860" y="2205"/>
              <a:chExt cx="1528" cy="2032"/>
            </a:xfrm>
          </p:grpSpPr>
          <p:sp>
            <p:nvSpPr>
              <p:cNvPr id="14369" name="AutoShape 99"/>
              <p:cNvSpPr/>
              <p:nvPr/>
            </p:nvSpPr>
            <p:spPr bwMode="auto">
              <a:xfrm>
                <a:off x="7860" y="2205"/>
                <a:ext cx="268" cy="2032"/>
              </a:xfrm>
              <a:prstGeom prst="rightBrace">
                <a:avLst>
                  <a:gd name="adj1" fmla="val 63184"/>
                  <a:gd name="adj2" fmla="val 50000"/>
                </a:avLst>
              </a:pr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70" name="Rectangle 100"/>
              <p:cNvSpPr>
                <a:spLocks noChangeArrowheads="1"/>
              </p:cNvSpPr>
              <p:nvPr/>
            </p:nvSpPr>
            <p:spPr bwMode="auto">
              <a:xfrm>
                <a:off x="8096" y="3000"/>
                <a:ext cx="1292" cy="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用户空间</a:t>
                </a:r>
                <a:endParaRPr kumimoji="0" lang="zh-CN" altLang="en-US" sz="2000">
                  <a:latin typeface="Verdana" panose="020B0604030504040204" pitchFamily="34" charset="0"/>
                  <a:ea typeface="宋体" panose="02010600030101010101" pitchFamily="2" charset="-122"/>
                </a:endParaRPr>
              </a:p>
            </p:txBody>
          </p:sp>
        </p:grpSp>
        <p:sp>
          <p:nvSpPr>
            <p:cNvPr id="14364" name="Rectangle 103" descr="浅色横线"/>
            <p:cNvSpPr>
              <a:spLocks noChangeArrowheads="1"/>
            </p:cNvSpPr>
            <p:nvPr/>
          </p:nvSpPr>
          <p:spPr bwMode="auto">
            <a:xfrm>
              <a:off x="3534" y="2829"/>
              <a:ext cx="465" cy="178"/>
            </a:xfrm>
            <a:prstGeom prst="rect">
              <a:avLst/>
            </a:prstGeom>
            <a:blipFill dpi="0" rotWithShape="0">
              <a:blip r:embed="rId2"/>
              <a:srcRect/>
              <a:tile tx="0" ty="0" sx="100000" sy="100000" flip="none" algn="tl"/>
            </a:blip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65" name="Line 104"/>
            <p:cNvSpPr>
              <a:spLocks noChangeShapeType="1"/>
            </p:cNvSpPr>
            <p:nvPr/>
          </p:nvSpPr>
          <p:spPr bwMode="auto">
            <a:xfrm>
              <a:off x="3526" y="2915"/>
              <a:ext cx="465"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6" name="Rectangle 105"/>
            <p:cNvSpPr>
              <a:spLocks noChangeArrowheads="1"/>
            </p:cNvSpPr>
            <p:nvPr/>
          </p:nvSpPr>
          <p:spPr bwMode="auto">
            <a:xfrm>
              <a:off x="2592" y="2770"/>
              <a:ext cx="699" cy="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800080"/>
                  </a:solidFill>
                  <a:latin typeface="Times New Roman" panose="02020603050405020304" pitchFamily="18" charset="0"/>
                  <a:ea typeface="宋体" panose="02010600030101010101" pitchFamily="2" charset="-122"/>
                </a:rPr>
                <a:t>内 核</a:t>
              </a:r>
              <a:endParaRPr kumimoji="0" lang="zh-CN" altLang="en-US" sz="2000">
                <a:latin typeface="Verdana" panose="020B0604030504040204" pitchFamily="34" charset="0"/>
                <a:ea typeface="宋体" panose="02010600030101010101" pitchFamily="2" charset="-122"/>
              </a:endParaRPr>
            </a:p>
          </p:txBody>
        </p:sp>
        <p:sp>
          <p:nvSpPr>
            <p:cNvPr id="14367" name="Rectangle 106"/>
            <p:cNvSpPr>
              <a:spLocks noChangeArrowheads="1"/>
            </p:cNvSpPr>
            <p:nvPr/>
          </p:nvSpPr>
          <p:spPr bwMode="auto">
            <a:xfrm>
              <a:off x="1690" y="1129"/>
              <a:ext cx="2473" cy="2032"/>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68" name="Line 107"/>
            <p:cNvSpPr>
              <a:spLocks noChangeShapeType="1"/>
            </p:cNvSpPr>
            <p:nvPr/>
          </p:nvSpPr>
          <p:spPr bwMode="auto">
            <a:xfrm>
              <a:off x="1689" y="2667"/>
              <a:ext cx="2473"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4341" name="Rectangle 110"/>
          <p:cNvSpPr>
            <a:spLocks noChangeArrowheads="1"/>
          </p:cNvSpPr>
          <p:nvPr/>
        </p:nvSpPr>
        <p:spPr bwMode="auto">
          <a:xfrm>
            <a:off x="4196804" y="6026150"/>
            <a:ext cx="442537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a:solidFill>
                  <a:srgbClr val="000099"/>
                </a:solidFill>
                <a:latin typeface="宋体" panose="02010600030101010101" pitchFamily="2" charset="-122"/>
                <a:ea typeface="宋体" panose="02010600030101010101" pitchFamily="2" charset="-122"/>
              </a:rPr>
              <a:t>用户级线程实现</a:t>
            </a:r>
          </a:p>
        </p:txBody>
      </p:sp>
    </p:spTree>
  </p:cSld>
  <p:clrMapOvr>
    <a:masterClrMapping/>
  </p:clrMapOvr>
  <p:transition>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4.2 </a:t>
            </a:r>
            <a:r>
              <a:rPr kumimoji="0" lang="zh-CN" altLang="en-US" sz="3200" b="1">
                <a:solidFill>
                  <a:srgbClr val="006699"/>
                </a:solidFill>
                <a:latin typeface="黑体" panose="02010609060101010101" pitchFamily="2" charset="-122"/>
                <a:ea typeface="黑体" panose="02010609060101010101" pitchFamily="2" charset="-122"/>
              </a:rPr>
              <a:t>多线程模型</a:t>
            </a:r>
          </a:p>
        </p:txBody>
      </p:sp>
      <p:sp>
        <p:nvSpPr>
          <p:cNvPr id="13315" name="Rectangle 51"/>
          <p:cNvSpPr>
            <a:spLocks noChangeArrowheads="1"/>
          </p:cNvSpPr>
          <p:nvPr/>
        </p:nvSpPr>
        <p:spPr bwMode="auto">
          <a:xfrm>
            <a:off x="632962" y="984701"/>
            <a:ext cx="11109095" cy="12756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b="1" u="sng" dirty="0">
                <a:solidFill>
                  <a:srgbClr val="006699"/>
                </a:solidFill>
                <a:latin typeface="宋体" panose="02010600030101010101" pitchFamily="2" charset="-122"/>
                <a:ea typeface="宋体" panose="02010600030101010101" pitchFamily="2" charset="-122"/>
              </a:rPr>
              <a:t>4.2.1 </a:t>
            </a:r>
            <a:r>
              <a:rPr kumimoji="0" lang="zh-CN" altLang="en-US" b="1" u="sng" dirty="0">
                <a:solidFill>
                  <a:srgbClr val="006699"/>
                </a:solidFill>
                <a:latin typeface="宋体" panose="02010600030101010101" pitchFamily="2" charset="-122"/>
                <a:ea typeface="宋体" panose="02010600030101010101" pitchFamily="2" charset="-122"/>
              </a:rPr>
              <a:t>多对一模型</a:t>
            </a:r>
            <a:br>
              <a:rPr kumimoji="0" lang="zh-CN" altLang="en-US" b="1" u="sng" dirty="0">
                <a:solidFill>
                  <a:srgbClr val="006699"/>
                </a:solidFill>
                <a:latin typeface="宋体" panose="02010600030101010101" pitchFamily="2" charset="-122"/>
                <a:ea typeface="宋体" panose="02010600030101010101" pitchFamily="2" charset="-122"/>
              </a:rPr>
            </a:br>
            <a:endParaRPr kumimoji="0" lang="en-US" altLang="zh-CN" b="1" u="sng" dirty="0">
              <a:solidFill>
                <a:srgbClr val="006699"/>
              </a:solidFill>
              <a:latin typeface="宋体" panose="02010600030101010101" pitchFamily="2" charset="-122"/>
              <a:ea typeface="宋体" panose="02010600030101010101" pitchFamily="2" charset="-122"/>
            </a:endParaRPr>
          </a:p>
          <a:p>
            <a:pPr>
              <a:spcBef>
                <a:spcPct val="0"/>
              </a:spcBef>
              <a:buClrTx/>
              <a:buSzTx/>
              <a:buNone/>
            </a:pPr>
            <a:r>
              <a:rPr kumimoji="0" lang="zh-CN" altLang="en-US" b="1" dirty="0">
                <a:latin typeface="宋体" panose="02010600030101010101" pitchFamily="2" charset="-122"/>
                <a:ea typeface="宋体" panose="02010600030101010101" pitchFamily="2" charset="-122"/>
              </a:rPr>
              <a:t>案例分析：</a:t>
            </a:r>
            <a:r>
              <a:rPr kumimoji="0" lang="zh-CN" altLang="en-US" b="1" dirty="0">
                <a:latin typeface="宋体" panose="02010600030101010101" pitchFamily="2" charset="-122"/>
                <a:ea typeface="宋体" panose="02010600030101010101" pitchFamily="2" charset="-122"/>
                <a:hlinkClick r:id="rId2" action="ppaction://hlinkpres?slideindex=1&amp;slidetitle="/>
              </a:rPr>
              <a:t>用户级线程</a:t>
            </a:r>
            <a:endParaRPr kumimoji="0" lang="zh-CN" altLang="en-US" b="1"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4.2 </a:t>
            </a:r>
            <a:r>
              <a:rPr kumimoji="0" lang="zh-CN" altLang="en-US" sz="3200" b="1">
                <a:solidFill>
                  <a:srgbClr val="006699"/>
                </a:solidFill>
                <a:latin typeface="黑体" panose="02010609060101010101" pitchFamily="2" charset="-122"/>
                <a:ea typeface="黑体" panose="02010609060101010101" pitchFamily="2" charset="-122"/>
              </a:rPr>
              <a:t>多线程模型</a:t>
            </a:r>
          </a:p>
        </p:txBody>
      </p:sp>
      <p:sp>
        <p:nvSpPr>
          <p:cNvPr id="15363" name="Rectangle 51"/>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u="sng" dirty="0">
                <a:solidFill>
                  <a:srgbClr val="006699"/>
                </a:solidFill>
                <a:latin typeface="宋体" panose="02010600030101010101" pitchFamily="2" charset="-122"/>
                <a:ea typeface="宋体" panose="02010600030101010101" pitchFamily="2" charset="-122"/>
              </a:rPr>
              <a:t>4.2.2 </a:t>
            </a:r>
            <a:r>
              <a:rPr kumimoji="0" lang="zh-CN" altLang="en-US" sz="2000" b="1" u="sng" dirty="0">
                <a:solidFill>
                  <a:srgbClr val="006699"/>
                </a:solidFill>
                <a:latin typeface="宋体" panose="02010600030101010101" pitchFamily="2" charset="-122"/>
                <a:ea typeface="宋体" panose="02010600030101010101" pitchFamily="2" charset="-122"/>
              </a:rPr>
              <a:t>一对一模型</a:t>
            </a:r>
            <a:br>
              <a:rPr kumimoji="0" lang="zh-CN" altLang="en-US" sz="2000" b="1" u="sng" dirty="0">
                <a:solidFill>
                  <a:srgbClr val="006699"/>
                </a:solidFill>
                <a:latin typeface="宋体" panose="02010600030101010101" pitchFamily="2" charset="-122"/>
                <a:ea typeface="宋体" panose="02010600030101010101" pitchFamily="2" charset="-122"/>
              </a:rPr>
            </a:br>
            <a:r>
              <a:rPr kumimoji="0" lang="zh-CN" altLang="en-US" sz="2000" b="1" dirty="0">
                <a:latin typeface="宋体" panose="02010600030101010101" pitchFamily="2" charset="-122"/>
                <a:ea typeface="宋体" panose="02010600030101010101" pitchFamily="2" charset="-122"/>
              </a:rPr>
              <a:t>内核级线程模型</a:t>
            </a:r>
          </a:p>
        </p:txBody>
      </p:sp>
      <p:grpSp>
        <p:nvGrpSpPr>
          <p:cNvPr id="15364" name="Group 107"/>
          <p:cNvGrpSpPr/>
          <p:nvPr/>
        </p:nvGrpSpPr>
        <p:grpSpPr bwMode="auto">
          <a:xfrm>
            <a:off x="2143906" y="949326"/>
            <a:ext cx="8840165" cy="4148138"/>
            <a:chOff x="1157" y="841"/>
            <a:chExt cx="4177" cy="2613"/>
          </a:xfrm>
        </p:grpSpPr>
        <p:sp>
          <p:nvSpPr>
            <p:cNvPr id="15367" name="Rectangle 53"/>
            <p:cNvSpPr>
              <a:spLocks noChangeArrowheads="1"/>
            </p:cNvSpPr>
            <p:nvPr/>
          </p:nvSpPr>
          <p:spPr bwMode="auto">
            <a:xfrm>
              <a:off x="4038" y="1087"/>
              <a:ext cx="633" cy="85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368" name="Rectangle 54"/>
            <p:cNvSpPr>
              <a:spLocks noChangeArrowheads="1"/>
            </p:cNvSpPr>
            <p:nvPr/>
          </p:nvSpPr>
          <p:spPr bwMode="auto">
            <a:xfrm>
              <a:off x="2119" y="1087"/>
              <a:ext cx="1417" cy="85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369" name="Line 55"/>
            <p:cNvSpPr>
              <a:spLocks noChangeShapeType="1"/>
            </p:cNvSpPr>
            <p:nvPr/>
          </p:nvSpPr>
          <p:spPr bwMode="auto">
            <a:xfrm>
              <a:off x="1208" y="1944"/>
              <a:ext cx="4126"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5370" name="Group 56"/>
            <p:cNvGrpSpPr/>
            <p:nvPr/>
          </p:nvGrpSpPr>
          <p:grpSpPr bwMode="auto">
            <a:xfrm>
              <a:off x="2848" y="2346"/>
              <a:ext cx="299" cy="288"/>
              <a:chOff x="832" y="2920"/>
              <a:chExt cx="288" cy="288"/>
            </a:xfrm>
          </p:grpSpPr>
          <p:sp>
            <p:nvSpPr>
              <p:cNvPr id="15418" name="Oval 57"/>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419" name="Freeform 58"/>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71" name="Group 59"/>
            <p:cNvGrpSpPr/>
            <p:nvPr/>
          </p:nvGrpSpPr>
          <p:grpSpPr bwMode="auto">
            <a:xfrm>
              <a:off x="3495" y="3163"/>
              <a:ext cx="281" cy="291"/>
              <a:chOff x="888" y="3472"/>
              <a:chExt cx="272" cy="291"/>
            </a:xfrm>
          </p:grpSpPr>
          <p:sp>
            <p:nvSpPr>
              <p:cNvPr id="15416" name="Rectangle 60"/>
              <p:cNvSpPr>
                <a:spLocks noChangeArrowheads="1"/>
              </p:cNvSpPr>
              <p:nvPr/>
            </p:nvSpPr>
            <p:spPr bwMode="auto">
              <a:xfrm>
                <a:off x="888" y="3472"/>
                <a:ext cx="272" cy="2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417" name="Text Box 61"/>
              <p:cNvSpPr txBox="1">
                <a:spLocks noChangeArrowheads="1"/>
              </p:cNvSpPr>
              <p:nvPr/>
            </p:nvSpPr>
            <p:spPr bwMode="auto">
              <a:xfrm>
                <a:off x="913" y="3472"/>
                <a:ext cx="1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P</a:t>
                </a:r>
              </a:p>
            </p:txBody>
          </p:sp>
        </p:grpSp>
        <p:grpSp>
          <p:nvGrpSpPr>
            <p:cNvPr id="15372" name="Group 62"/>
            <p:cNvGrpSpPr/>
            <p:nvPr/>
          </p:nvGrpSpPr>
          <p:grpSpPr bwMode="auto">
            <a:xfrm>
              <a:off x="4240" y="3163"/>
              <a:ext cx="282" cy="291"/>
              <a:chOff x="888" y="3472"/>
              <a:chExt cx="272" cy="291"/>
            </a:xfrm>
          </p:grpSpPr>
          <p:sp>
            <p:nvSpPr>
              <p:cNvPr id="15414" name="Rectangle 63"/>
              <p:cNvSpPr>
                <a:spLocks noChangeArrowheads="1"/>
              </p:cNvSpPr>
              <p:nvPr/>
            </p:nvSpPr>
            <p:spPr bwMode="auto">
              <a:xfrm>
                <a:off x="888" y="3472"/>
                <a:ext cx="272" cy="2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415" name="Text Box 64"/>
              <p:cNvSpPr txBox="1">
                <a:spLocks noChangeArrowheads="1"/>
              </p:cNvSpPr>
              <p:nvPr/>
            </p:nvSpPr>
            <p:spPr bwMode="auto">
              <a:xfrm>
                <a:off x="913" y="3472"/>
                <a:ext cx="1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P</a:t>
                </a:r>
              </a:p>
            </p:txBody>
          </p:sp>
        </p:grpSp>
        <p:sp>
          <p:nvSpPr>
            <p:cNvPr id="15373" name="Text Box 65"/>
            <p:cNvSpPr txBox="1">
              <a:spLocks noChangeArrowheads="1"/>
            </p:cNvSpPr>
            <p:nvPr/>
          </p:nvSpPr>
          <p:spPr bwMode="auto">
            <a:xfrm>
              <a:off x="2525" y="841"/>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进程</a:t>
              </a:r>
              <a:r>
                <a:rPr kumimoji="0" lang="en-US" altLang="zh-CN" sz="2000" b="1">
                  <a:latin typeface="Times New Roman" panose="02020603050405020304" pitchFamily="18" charset="0"/>
                  <a:ea typeface="宋体" panose="02010600030101010101" pitchFamily="2" charset="-122"/>
                </a:rPr>
                <a:t>1</a:t>
              </a:r>
            </a:p>
          </p:txBody>
        </p:sp>
        <p:sp>
          <p:nvSpPr>
            <p:cNvPr id="15374" name="Line 66"/>
            <p:cNvSpPr>
              <a:spLocks noChangeShapeType="1"/>
            </p:cNvSpPr>
            <p:nvPr/>
          </p:nvSpPr>
          <p:spPr bwMode="auto">
            <a:xfrm flipV="1">
              <a:off x="1208" y="3162"/>
              <a:ext cx="4126" cy="1"/>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75" name="Text Box 67"/>
            <p:cNvSpPr txBox="1">
              <a:spLocks noChangeArrowheads="1"/>
            </p:cNvSpPr>
            <p:nvPr/>
          </p:nvSpPr>
          <p:spPr bwMode="auto">
            <a:xfrm>
              <a:off x="1157" y="1368"/>
              <a:ext cx="5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用户</a:t>
              </a:r>
            </a:p>
          </p:txBody>
        </p:sp>
        <p:sp>
          <p:nvSpPr>
            <p:cNvPr id="15376" name="Text Box 68"/>
            <p:cNvSpPr txBox="1">
              <a:spLocks noChangeArrowheads="1"/>
            </p:cNvSpPr>
            <p:nvPr/>
          </p:nvSpPr>
          <p:spPr bwMode="auto">
            <a:xfrm>
              <a:off x="1158" y="2343"/>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内核</a:t>
              </a:r>
            </a:p>
          </p:txBody>
        </p:sp>
        <p:sp>
          <p:nvSpPr>
            <p:cNvPr id="15377" name="Text Box 69"/>
            <p:cNvSpPr txBox="1">
              <a:spLocks noChangeArrowheads="1"/>
            </p:cNvSpPr>
            <p:nvPr/>
          </p:nvSpPr>
          <p:spPr bwMode="auto">
            <a:xfrm>
              <a:off x="1176" y="3183"/>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硬件</a:t>
              </a:r>
            </a:p>
          </p:txBody>
        </p:sp>
        <p:sp>
          <p:nvSpPr>
            <p:cNvPr id="15378" name="Text Box 70"/>
            <p:cNvSpPr txBox="1">
              <a:spLocks noChangeArrowheads="1"/>
            </p:cNvSpPr>
            <p:nvPr/>
          </p:nvSpPr>
          <p:spPr bwMode="auto">
            <a:xfrm>
              <a:off x="4070" y="844"/>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进程</a:t>
              </a:r>
              <a:r>
                <a:rPr kumimoji="0" lang="en-US" altLang="zh-CN" sz="2000" b="1">
                  <a:latin typeface="Times New Roman" panose="02020603050405020304" pitchFamily="18" charset="0"/>
                  <a:ea typeface="宋体" panose="02010600030101010101" pitchFamily="2" charset="-122"/>
                </a:rPr>
                <a:t>2</a:t>
              </a:r>
            </a:p>
          </p:txBody>
        </p:sp>
        <p:sp>
          <p:nvSpPr>
            <p:cNvPr id="15379" name="Text Box 71"/>
            <p:cNvSpPr txBox="1">
              <a:spLocks noChangeArrowheads="1"/>
            </p:cNvSpPr>
            <p:nvPr/>
          </p:nvSpPr>
          <p:spPr bwMode="auto">
            <a:xfrm>
              <a:off x="1674" y="2665"/>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FF0000"/>
                  </a:solidFill>
                  <a:latin typeface="Times New Roman" panose="02020603050405020304" pitchFamily="18" charset="0"/>
                  <a:ea typeface="宋体" panose="02010600030101010101" pitchFamily="2" charset="-122"/>
                </a:rPr>
                <a:t>线程</a:t>
              </a:r>
              <a:r>
                <a:rPr kumimoji="0" lang="en-US" altLang="zh-CN" sz="2000" b="1">
                  <a:solidFill>
                    <a:srgbClr val="FF0000"/>
                  </a:solidFill>
                  <a:latin typeface="Times New Roman" panose="02020603050405020304" pitchFamily="18" charset="0"/>
                  <a:ea typeface="宋体" panose="02010600030101010101" pitchFamily="2" charset="-122"/>
                </a:rPr>
                <a:t>1</a:t>
              </a:r>
            </a:p>
          </p:txBody>
        </p:sp>
        <p:grpSp>
          <p:nvGrpSpPr>
            <p:cNvPr id="15380" name="Group 72"/>
            <p:cNvGrpSpPr/>
            <p:nvPr/>
          </p:nvGrpSpPr>
          <p:grpSpPr bwMode="auto">
            <a:xfrm>
              <a:off x="4201" y="2340"/>
              <a:ext cx="298" cy="288"/>
              <a:chOff x="832" y="2884"/>
              <a:chExt cx="288" cy="288"/>
            </a:xfrm>
          </p:grpSpPr>
          <p:sp>
            <p:nvSpPr>
              <p:cNvPr id="15412" name="Oval 73"/>
              <p:cNvSpPr>
                <a:spLocks noChangeArrowheads="1"/>
              </p:cNvSpPr>
              <p:nvPr/>
            </p:nvSpPr>
            <p:spPr bwMode="auto">
              <a:xfrm>
                <a:off x="832" y="2884"/>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413" name="Freeform 74"/>
              <p:cNvSpPr/>
              <p:nvPr/>
            </p:nvSpPr>
            <p:spPr bwMode="auto">
              <a:xfrm>
                <a:off x="960" y="2908"/>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81" name="Group 75"/>
            <p:cNvGrpSpPr/>
            <p:nvPr/>
          </p:nvGrpSpPr>
          <p:grpSpPr bwMode="auto">
            <a:xfrm>
              <a:off x="2617" y="3162"/>
              <a:ext cx="281" cy="291"/>
              <a:chOff x="888" y="3472"/>
              <a:chExt cx="272" cy="291"/>
            </a:xfrm>
          </p:grpSpPr>
          <p:sp>
            <p:nvSpPr>
              <p:cNvPr id="15410" name="Rectangle 76"/>
              <p:cNvSpPr>
                <a:spLocks noChangeArrowheads="1"/>
              </p:cNvSpPr>
              <p:nvPr/>
            </p:nvSpPr>
            <p:spPr bwMode="auto">
              <a:xfrm>
                <a:off x="888" y="3472"/>
                <a:ext cx="272" cy="2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411" name="Text Box 77"/>
              <p:cNvSpPr txBox="1">
                <a:spLocks noChangeArrowheads="1"/>
              </p:cNvSpPr>
              <p:nvPr/>
            </p:nvSpPr>
            <p:spPr bwMode="auto">
              <a:xfrm>
                <a:off x="913" y="3472"/>
                <a:ext cx="17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P</a:t>
                </a:r>
              </a:p>
            </p:txBody>
          </p:sp>
        </p:grpSp>
        <p:grpSp>
          <p:nvGrpSpPr>
            <p:cNvPr id="15382" name="Group 78"/>
            <p:cNvGrpSpPr/>
            <p:nvPr/>
          </p:nvGrpSpPr>
          <p:grpSpPr bwMode="auto">
            <a:xfrm>
              <a:off x="2153" y="2346"/>
              <a:ext cx="298" cy="288"/>
              <a:chOff x="832" y="2920"/>
              <a:chExt cx="288" cy="288"/>
            </a:xfrm>
          </p:grpSpPr>
          <p:sp>
            <p:nvSpPr>
              <p:cNvPr id="15408" name="Oval 79"/>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409" name="Freeform 80"/>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83" name="Group 81"/>
            <p:cNvGrpSpPr/>
            <p:nvPr/>
          </p:nvGrpSpPr>
          <p:grpSpPr bwMode="auto">
            <a:xfrm>
              <a:off x="3196" y="2346"/>
              <a:ext cx="299" cy="288"/>
              <a:chOff x="832" y="2920"/>
              <a:chExt cx="288" cy="288"/>
            </a:xfrm>
          </p:grpSpPr>
          <p:sp>
            <p:nvSpPr>
              <p:cNvPr id="15406" name="Oval 82"/>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407" name="Freeform 83"/>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384" name="Group 84"/>
            <p:cNvGrpSpPr/>
            <p:nvPr/>
          </p:nvGrpSpPr>
          <p:grpSpPr bwMode="auto">
            <a:xfrm>
              <a:off x="2501" y="2346"/>
              <a:ext cx="298" cy="288"/>
              <a:chOff x="832" y="2920"/>
              <a:chExt cx="288" cy="288"/>
            </a:xfrm>
          </p:grpSpPr>
          <p:sp>
            <p:nvSpPr>
              <p:cNvPr id="15404" name="Oval 85"/>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405" name="Freeform 86"/>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85" name="Line 87"/>
            <p:cNvSpPr>
              <a:spLocks noChangeShapeType="1"/>
            </p:cNvSpPr>
            <p:nvPr/>
          </p:nvSpPr>
          <p:spPr bwMode="auto">
            <a:xfrm>
              <a:off x="2302" y="2634"/>
              <a:ext cx="1143"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6" name="Text Box 88"/>
            <p:cNvSpPr txBox="1">
              <a:spLocks noChangeArrowheads="1"/>
            </p:cNvSpPr>
            <p:nvPr/>
          </p:nvSpPr>
          <p:spPr bwMode="auto">
            <a:xfrm>
              <a:off x="4539" y="2665"/>
              <a:ext cx="39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FF0000"/>
                  </a:solidFill>
                  <a:latin typeface="Times New Roman" panose="02020603050405020304" pitchFamily="18" charset="0"/>
                  <a:ea typeface="宋体" panose="02010600030101010101" pitchFamily="2" charset="-122"/>
                </a:rPr>
                <a:t>线程</a:t>
              </a:r>
              <a:r>
                <a:rPr kumimoji="0" lang="en-US" altLang="zh-CN" sz="2000" b="1">
                  <a:solidFill>
                    <a:srgbClr val="FF0000"/>
                  </a:solidFill>
                  <a:latin typeface="Times New Roman" panose="02020603050405020304" pitchFamily="18" charset="0"/>
                  <a:ea typeface="宋体" panose="02010600030101010101" pitchFamily="2" charset="-122"/>
                </a:rPr>
                <a:t>n</a:t>
              </a:r>
            </a:p>
          </p:txBody>
        </p:sp>
        <p:sp>
          <p:nvSpPr>
            <p:cNvPr id="15387" name="Line 89"/>
            <p:cNvSpPr>
              <a:spLocks noChangeShapeType="1"/>
            </p:cNvSpPr>
            <p:nvPr/>
          </p:nvSpPr>
          <p:spPr bwMode="auto">
            <a:xfrm flipH="1">
              <a:off x="3445" y="2628"/>
              <a:ext cx="929" cy="24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8" name="Freeform 90"/>
            <p:cNvSpPr/>
            <p:nvPr/>
          </p:nvSpPr>
          <p:spPr bwMode="auto">
            <a:xfrm>
              <a:off x="2640" y="1194"/>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89" name="Line 91"/>
            <p:cNvSpPr>
              <a:spLocks noChangeShapeType="1"/>
            </p:cNvSpPr>
            <p:nvPr/>
          </p:nvSpPr>
          <p:spPr bwMode="auto">
            <a:xfrm>
              <a:off x="2649" y="1451"/>
              <a:ext cx="1" cy="89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0" name="Freeform 92"/>
            <p:cNvSpPr/>
            <p:nvPr/>
          </p:nvSpPr>
          <p:spPr bwMode="auto">
            <a:xfrm>
              <a:off x="2985" y="1194"/>
              <a:ext cx="49" cy="240"/>
            </a:xfrm>
            <a:custGeom>
              <a:avLst/>
              <a:gdLst>
                <a:gd name="T0" fmla="*/ 11 w 104"/>
                <a:gd name="T1" fmla="*/ 0 h 192"/>
                <a:gd name="T2" fmla="*/ 21 w 104"/>
                <a:gd name="T3" fmla="*/ 75 h 192"/>
                <a:gd name="T4" fmla="*/ 0 w 104"/>
                <a:gd name="T5" fmla="*/ 150 h 192"/>
                <a:gd name="T6" fmla="*/ 21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1" name="Line 93"/>
            <p:cNvSpPr>
              <a:spLocks noChangeShapeType="1"/>
            </p:cNvSpPr>
            <p:nvPr/>
          </p:nvSpPr>
          <p:spPr bwMode="auto">
            <a:xfrm>
              <a:off x="2991" y="1451"/>
              <a:ext cx="7" cy="889"/>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2" name="Freeform 94"/>
            <p:cNvSpPr/>
            <p:nvPr/>
          </p:nvSpPr>
          <p:spPr bwMode="auto">
            <a:xfrm>
              <a:off x="3327" y="1215"/>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3" name="Line 95"/>
            <p:cNvSpPr>
              <a:spLocks noChangeShapeType="1"/>
            </p:cNvSpPr>
            <p:nvPr/>
          </p:nvSpPr>
          <p:spPr bwMode="auto">
            <a:xfrm>
              <a:off x="3342" y="1463"/>
              <a:ext cx="4" cy="889"/>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4" name="Freeform 96"/>
            <p:cNvSpPr/>
            <p:nvPr/>
          </p:nvSpPr>
          <p:spPr bwMode="auto">
            <a:xfrm>
              <a:off x="2303" y="1203"/>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5" name="Line 97"/>
            <p:cNvSpPr>
              <a:spLocks noChangeShapeType="1"/>
            </p:cNvSpPr>
            <p:nvPr/>
          </p:nvSpPr>
          <p:spPr bwMode="auto">
            <a:xfrm flipH="1">
              <a:off x="2307" y="1463"/>
              <a:ext cx="5" cy="892"/>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6" name="Freeform 98"/>
            <p:cNvSpPr/>
            <p:nvPr/>
          </p:nvSpPr>
          <p:spPr bwMode="auto">
            <a:xfrm>
              <a:off x="4349" y="1216"/>
              <a:ext cx="50" cy="240"/>
            </a:xfrm>
            <a:custGeom>
              <a:avLst/>
              <a:gdLst>
                <a:gd name="T0" fmla="*/ 11 w 104"/>
                <a:gd name="T1" fmla="*/ 0 h 192"/>
                <a:gd name="T2" fmla="*/ 22 w 104"/>
                <a:gd name="T3" fmla="*/ 75 h 192"/>
                <a:gd name="T4" fmla="*/ 0 w 104"/>
                <a:gd name="T5" fmla="*/ 150 h 192"/>
                <a:gd name="T6" fmla="*/ 22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7" name="Line 99"/>
            <p:cNvSpPr>
              <a:spLocks noChangeShapeType="1"/>
            </p:cNvSpPr>
            <p:nvPr/>
          </p:nvSpPr>
          <p:spPr bwMode="auto">
            <a:xfrm flipH="1">
              <a:off x="4358" y="1464"/>
              <a:ext cx="6" cy="8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8" name="Line 100"/>
            <p:cNvSpPr>
              <a:spLocks noChangeShapeType="1"/>
            </p:cNvSpPr>
            <p:nvPr/>
          </p:nvSpPr>
          <p:spPr bwMode="auto">
            <a:xfrm>
              <a:off x="2650" y="2634"/>
              <a:ext cx="795"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99" name="Line 101"/>
            <p:cNvSpPr>
              <a:spLocks noChangeShapeType="1"/>
            </p:cNvSpPr>
            <p:nvPr/>
          </p:nvSpPr>
          <p:spPr bwMode="auto">
            <a:xfrm>
              <a:off x="2998" y="2634"/>
              <a:ext cx="447"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0" name="Line 102"/>
            <p:cNvSpPr>
              <a:spLocks noChangeShapeType="1"/>
            </p:cNvSpPr>
            <p:nvPr/>
          </p:nvSpPr>
          <p:spPr bwMode="auto">
            <a:xfrm>
              <a:off x="3346" y="2634"/>
              <a:ext cx="99" cy="24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1" name="Line 103"/>
            <p:cNvSpPr>
              <a:spLocks noChangeShapeType="1"/>
            </p:cNvSpPr>
            <p:nvPr/>
          </p:nvSpPr>
          <p:spPr bwMode="auto">
            <a:xfrm flipH="1">
              <a:off x="2699" y="2874"/>
              <a:ext cx="746"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2" name="Line 104"/>
            <p:cNvSpPr>
              <a:spLocks noChangeShapeType="1"/>
            </p:cNvSpPr>
            <p:nvPr/>
          </p:nvSpPr>
          <p:spPr bwMode="auto">
            <a:xfrm flipH="1" flipV="1">
              <a:off x="3445" y="2874"/>
              <a:ext cx="945"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03" name="Line 105"/>
            <p:cNvSpPr>
              <a:spLocks noChangeShapeType="1"/>
            </p:cNvSpPr>
            <p:nvPr/>
          </p:nvSpPr>
          <p:spPr bwMode="auto">
            <a:xfrm>
              <a:off x="3445" y="2874"/>
              <a:ext cx="149"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0314" name="Rectangle 106"/>
          <p:cNvSpPr>
            <a:spLocks noChangeArrowheads="1"/>
          </p:cNvSpPr>
          <p:nvPr/>
        </p:nvSpPr>
        <p:spPr bwMode="auto">
          <a:xfrm>
            <a:off x="1428565" y="5035550"/>
            <a:ext cx="9657092"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1800" b="1" dirty="0">
                <a:latin typeface="黑体" panose="02010609060101010101" pitchFamily="2" charset="-122"/>
                <a:ea typeface="黑体" panose="02010609060101010101" pitchFamily="2" charset="-122"/>
              </a:rPr>
              <a:t>用户创建的就是</a:t>
            </a:r>
            <a:r>
              <a:rPr lang="zh-CN" altLang="en-US" sz="1800" b="1" dirty="0">
                <a:highlight>
                  <a:srgbClr val="FFFF00"/>
                </a:highlight>
                <a:latin typeface="黑体" panose="02010609060101010101" pitchFamily="2" charset="-122"/>
                <a:ea typeface="黑体" panose="02010609060101010101" pitchFamily="2" charset="-122"/>
              </a:rPr>
              <a:t>内核级线程</a:t>
            </a:r>
            <a:r>
              <a:rPr lang="en-US" altLang="zh-CN" sz="1800" b="1" dirty="0">
                <a:latin typeface="黑体" panose="02010609060101010101" pitchFamily="2" charset="-122"/>
                <a:ea typeface="黑体" panose="02010609060101010101" pitchFamily="2" charset="-122"/>
              </a:rPr>
              <a:t>!</a:t>
            </a:r>
            <a:r>
              <a:rPr lang="zh-CN" altLang="en-US" sz="1800" b="1" dirty="0">
                <a:latin typeface="黑体" panose="02010609060101010101" pitchFamily="2" charset="-122"/>
                <a:ea typeface="黑体" panose="02010609060101010101" pitchFamily="2" charset="-122"/>
              </a:rPr>
              <a:t>（通过</a:t>
            </a:r>
            <a:r>
              <a:rPr lang="zh-CN" altLang="en-US" sz="1800" b="1" dirty="0">
                <a:highlight>
                  <a:srgbClr val="FFFF00"/>
                </a:highlight>
                <a:latin typeface="黑体" panose="02010609060101010101" pitchFamily="2" charset="-122"/>
                <a:ea typeface="黑体" panose="02010609060101010101" pitchFamily="2" charset="-122"/>
              </a:rPr>
              <a:t>系统调用</a:t>
            </a:r>
            <a:r>
              <a:rPr lang="zh-CN" altLang="en-US" sz="1800" b="1" dirty="0">
                <a:latin typeface="黑体" panose="02010609060101010101" pitchFamily="2" charset="-122"/>
                <a:ea typeface="黑体" panose="02010609060101010101" pitchFamily="2" charset="-122"/>
              </a:rPr>
              <a:t>）</a:t>
            </a:r>
          </a:p>
        </p:txBody>
      </p:sp>
      <p:sp>
        <p:nvSpPr>
          <p:cNvPr id="350316" name="Rectangle 108"/>
          <p:cNvSpPr>
            <a:spLocks noChangeArrowheads="1"/>
          </p:cNvSpPr>
          <p:nvPr/>
        </p:nvSpPr>
        <p:spPr bwMode="auto">
          <a:xfrm>
            <a:off x="1422216" y="5473700"/>
            <a:ext cx="9657093" cy="13843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90000"/>
              </a:lnSpc>
            </a:pPr>
            <a:r>
              <a:rPr lang="zh-CN" altLang="en-US" sz="1800" b="1" dirty="0">
                <a:latin typeface="宋体" panose="02010600030101010101" pitchFamily="2" charset="-122"/>
                <a:ea typeface="宋体" panose="02010600030101010101" pitchFamily="2" charset="-122"/>
              </a:rPr>
              <a:t>一个线程执行阻塞系统调用时，允许</a:t>
            </a:r>
            <a:r>
              <a:rPr lang="en-US" altLang="zh-CN" sz="1800" b="1" dirty="0">
                <a:latin typeface="宋体" panose="02010600030101010101" pitchFamily="2" charset="-122"/>
                <a:ea typeface="宋体" panose="02010600030101010101" pitchFamily="2" charset="-122"/>
              </a:rPr>
              <a:t>CPU</a:t>
            </a:r>
            <a:r>
              <a:rPr lang="zh-CN" altLang="en-US" sz="1800" b="1" dirty="0">
                <a:latin typeface="宋体" panose="02010600030101010101" pitchFamily="2" charset="-122"/>
                <a:ea typeface="宋体" panose="02010600030101010101" pitchFamily="2" charset="-122"/>
              </a:rPr>
              <a:t>切换给其他线程，因此</a:t>
            </a:r>
            <a:br>
              <a:rPr lang="zh-CN" altLang="en-US" sz="1800" b="1" dirty="0">
                <a:latin typeface="宋体" panose="02010600030101010101" pitchFamily="2" charset="-122"/>
                <a:ea typeface="宋体" panose="02010600030101010101" pitchFamily="2" charset="-122"/>
              </a:rPr>
            </a:br>
            <a:r>
              <a:rPr lang="zh-CN" altLang="en-US" sz="1800" b="1" dirty="0">
                <a:latin typeface="宋体" panose="02010600030101010101" pitchFamily="2" charset="-122"/>
                <a:ea typeface="宋体" panose="02010600030101010101" pitchFamily="2" charset="-122"/>
              </a:rPr>
              <a:t>具有更好的</a:t>
            </a:r>
            <a:r>
              <a:rPr lang="zh-CN" altLang="en-US" sz="1800" b="1" dirty="0">
                <a:solidFill>
                  <a:srgbClr val="CC0000"/>
                </a:solidFill>
                <a:latin typeface="宋体" panose="02010600030101010101" pitchFamily="2" charset="-122"/>
                <a:ea typeface="宋体" panose="02010600030101010101" pitchFamily="2" charset="-122"/>
              </a:rPr>
              <a:t>并发能力</a:t>
            </a:r>
          </a:p>
          <a:p>
            <a:pPr>
              <a:lnSpc>
                <a:spcPct val="90000"/>
              </a:lnSpc>
            </a:pPr>
            <a:r>
              <a:rPr lang="zh-CN" altLang="en-US" sz="1800" b="1" dirty="0">
                <a:highlight>
                  <a:srgbClr val="FFFF00"/>
                </a:highlight>
                <a:latin typeface="宋体" panose="02010600030101010101" pitchFamily="2" charset="-122"/>
                <a:ea typeface="宋体" panose="02010600030101010101" pitchFamily="2" charset="-122"/>
              </a:rPr>
              <a:t>一个进程的不同线程可运行在不同的</a:t>
            </a:r>
            <a:r>
              <a:rPr lang="en-US" altLang="zh-CN" sz="1800" b="1" dirty="0">
                <a:highlight>
                  <a:srgbClr val="FFFF00"/>
                </a:highlight>
                <a:latin typeface="宋体" panose="02010600030101010101" pitchFamily="2" charset="-122"/>
                <a:ea typeface="宋体" panose="02010600030101010101" pitchFamily="2" charset="-122"/>
              </a:rPr>
              <a:t>CPU</a:t>
            </a:r>
            <a:r>
              <a:rPr lang="zh-CN" altLang="en-US" sz="1800" b="1" dirty="0">
                <a:highlight>
                  <a:srgbClr val="FFFF00"/>
                </a:highlight>
                <a:latin typeface="宋体" panose="02010600030101010101" pitchFamily="2" charset="-122"/>
                <a:ea typeface="宋体" panose="02010600030101010101" pitchFamily="2" charset="-122"/>
              </a:rPr>
              <a:t>上</a:t>
            </a:r>
            <a:r>
              <a:rPr lang="zh-CN" altLang="en-US" sz="1800" b="1" dirty="0">
                <a:latin typeface="宋体" panose="02010600030101010101" pitchFamily="2" charset="-122"/>
                <a:ea typeface="宋体" panose="02010600030101010101" pitchFamily="2" charset="-122"/>
              </a:rPr>
              <a:t>，实现</a:t>
            </a:r>
            <a:r>
              <a:rPr lang="zh-CN" altLang="en-US" sz="1800" b="1" dirty="0">
                <a:solidFill>
                  <a:srgbClr val="CC0000"/>
                </a:solidFill>
                <a:latin typeface="宋体" panose="02010600030101010101" pitchFamily="2" charset="-122"/>
                <a:ea typeface="宋体" panose="02010600030101010101" pitchFamily="2" charset="-122"/>
              </a:rPr>
              <a:t>多</a:t>
            </a:r>
            <a:r>
              <a:rPr lang="en-US" altLang="zh-CN" sz="1800" b="1" dirty="0">
                <a:solidFill>
                  <a:srgbClr val="CC0000"/>
                </a:solidFill>
                <a:latin typeface="宋体" panose="02010600030101010101" pitchFamily="2" charset="-122"/>
                <a:ea typeface="宋体" panose="02010600030101010101" pitchFamily="2" charset="-122"/>
              </a:rPr>
              <a:t>CPU</a:t>
            </a:r>
            <a:r>
              <a:rPr lang="zh-CN" altLang="en-US" sz="1800" b="1" dirty="0">
                <a:solidFill>
                  <a:srgbClr val="CC0000"/>
                </a:solidFill>
                <a:latin typeface="宋体" panose="02010600030101010101" pitchFamily="2" charset="-122"/>
                <a:ea typeface="宋体" panose="02010600030101010101" pitchFamily="2" charset="-122"/>
              </a:rPr>
              <a:t>的并行处理</a:t>
            </a:r>
          </a:p>
          <a:p>
            <a:pPr>
              <a:lnSpc>
                <a:spcPct val="90000"/>
              </a:lnSpc>
            </a:pPr>
            <a:r>
              <a:rPr lang="zh-CN" altLang="en-US" sz="1800" b="1" dirty="0">
                <a:latin typeface="宋体" panose="02010600030101010101" pitchFamily="2" charset="-122"/>
                <a:ea typeface="宋体" panose="02010600030101010101" pitchFamily="2" charset="-122"/>
              </a:rPr>
              <a:t>但创建</a:t>
            </a:r>
            <a:r>
              <a:rPr lang="zh-CN" altLang="en-US" sz="1800" b="1" dirty="0">
                <a:highlight>
                  <a:srgbClr val="FFFF00"/>
                </a:highlight>
                <a:latin typeface="宋体" panose="02010600030101010101" pitchFamily="2" charset="-122"/>
                <a:ea typeface="宋体" panose="02010600030101010101" pitchFamily="2" charset="-122"/>
              </a:rPr>
              <a:t>内核线程的数量会</a:t>
            </a:r>
            <a:r>
              <a:rPr lang="zh-CN" altLang="en-US" sz="1800" b="1" dirty="0">
                <a:solidFill>
                  <a:srgbClr val="CC0000"/>
                </a:solidFill>
                <a:highlight>
                  <a:srgbClr val="FFFF00"/>
                </a:highlight>
                <a:latin typeface="宋体" panose="02010600030101010101" pitchFamily="2" charset="-122"/>
                <a:ea typeface="宋体" panose="02010600030101010101" pitchFamily="2" charset="-122"/>
              </a:rPr>
              <a:t>影响系统性能</a:t>
            </a:r>
            <a:r>
              <a:rPr lang="zh-CN" altLang="en-US" sz="1800" b="1" dirty="0">
                <a:highlight>
                  <a:srgbClr val="FFFF00"/>
                </a:highlight>
                <a:latin typeface="宋体" panose="02010600030101010101" pitchFamily="2" charset="-122"/>
                <a:ea typeface="宋体" panose="02010600030101010101" pitchFamily="2" charset="-122"/>
              </a:rPr>
              <a:t>，</a:t>
            </a:r>
            <a:r>
              <a:rPr lang="en-US" altLang="zh-CN" sz="1800" b="1" dirty="0">
                <a:highlight>
                  <a:srgbClr val="FFFF00"/>
                </a:highlight>
                <a:latin typeface="宋体" panose="02010600030101010101" pitchFamily="2" charset="-122"/>
                <a:ea typeface="宋体" panose="02010600030101010101" pitchFamily="2" charset="-122"/>
              </a:rPr>
              <a:t>OS</a:t>
            </a:r>
            <a:r>
              <a:rPr lang="zh-CN" altLang="en-US" sz="1800" b="1" dirty="0">
                <a:highlight>
                  <a:srgbClr val="FFFF00"/>
                </a:highlight>
                <a:latin typeface="宋体" panose="02010600030101010101" pitchFamily="2" charset="-122"/>
                <a:ea typeface="宋体" panose="02010600030101010101" pitchFamily="2" charset="-122"/>
              </a:rPr>
              <a:t>会</a:t>
            </a:r>
            <a:r>
              <a:rPr lang="zh-CN" altLang="en-US" sz="1800" b="1" dirty="0">
                <a:solidFill>
                  <a:srgbClr val="CC0000"/>
                </a:solidFill>
                <a:highlight>
                  <a:srgbClr val="FFFF00"/>
                </a:highlight>
                <a:latin typeface="宋体" panose="02010600030101010101" pitchFamily="2" charset="-122"/>
                <a:ea typeface="宋体" panose="02010600030101010101" pitchFamily="2" charset="-122"/>
              </a:rPr>
              <a:t>限制线程总量</a:t>
            </a:r>
          </a:p>
        </p:txBody>
      </p:sp>
      <p:sp>
        <p:nvSpPr>
          <p:cNvPr id="2" name="矩形 1"/>
          <p:cNvSpPr/>
          <p:nvPr/>
        </p:nvSpPr>
        <p:spPr>
          <a:xfrm>
            <a:off x="10327989" y="2290625"/>
            <a:ext cx="1862424" cy="1754326"/>
          </a:xfrm>
          <a:prstGeom prst="rect">
            <a:avLst/>
          </a:prstGeom>
        </p:spPr>
        <p:txBody>
          <a:bodyPr wrap="square">
            <a:spAutoFit/>
          </a:bodyPr>
          <a:lstStyle/>
          <a:p>
            <a:pPr>
              <a:lnSpc>
                <a:spcPct val="90000"/>
              </a:lnSpc>
            </a:pPr>
            <a:r>
              <a:rPr lang="zh-CN" altLang="en-US" sz="2400" b="1" dirty="0">
                <a:solidFill>
                  <a:srgbClr val="CC0000"/>
                </a:solidFill>
                <a:highlight>
                  <a:srgbClr val="FFFF00"/>
                </a:highlight>
                <a:latin typeface="宋体" panose="02010600030101010101" pitchFamily="2" charset="-122"/>
                <a:ea typeface="宋体" panose="02010600030101010101" pitchFamily="2" charset="-122"/>
              </a:rPr>
              <a:t>内核能感知到的线程数量代表了</a:t>
            </a:r>
            <a:r>
              <a:rPr lang="en-US" altLang="zh-CN" sz="2400" b="1" dirty="0">
                <a:solidFill>
                  <a:srgbClr val="CC0000"/>
                </a:solidFill>
                <a:highlight>
                  <a:srgbClr val="FFFF00"/>
                </a:highlight>
                <a:latin typeface="宋体" panose="02010600030101010101" pitchFamily="2" charset="-122"/>
                <a:ea typeface="宋体" panose="02010600030101010101" pitchFamily="2" charset="-122"/>
              </a:rPr>
              <a:t>CPU</a:t>
            </a:r>
            <a:r>
              <a:rPr lang="zh-CN" altLang="en-US" sz="2400" b="1" dirty="0">
                <a:solidFill>
                  <a:srgbClr val="CC0000"/>
                </a:solidFill>
                <a:highlight>
                  <a:srgbClr val="FFFF00"/>
                </a:highlight>
                <a:latin typeface="宋体" panose="02010600030101010101" pitchFamily="2" charset="-122"/>
                <a:ea typeface="宋体" panose="02010600030101010101" pitchFamily="2" charset="-122"/>
              </a:rPr>
              <a:t>资源分配额度</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50314">
                                            <p:txEl>
                                              <p:pRg st="0" end="0"/>
                                            </p:txEl>
                                          </p:spTgt>
                                        </p:tgtEl>
                                        <p:attrNameLst>
                                          <p:attrName>style.visibility</p:attrName>
                                        </p:attrNameLst>
                                      </p:cBhvr>
                                      <p:to>
                                        <p:strVal val="visible"/>
                                      </p:to>
                                    </p:set>
                                    <p:anim calcmode="lin" valueType="num">
                                      <p:cBhvr additive="base">
                                        <p:cTn id="7" dur="500" fill="hold"/>
                                        <p:tgtEl>
                                          <p:spTgt spid="35031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031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50316">
                                            <p:txEl>
                                              <p:pRg st="0" end="0"/>
                                            </p:txEl>
                                          </p:spTgt>
                                        </p:tgtEl>
                                        <p:attrNameLst>
                                          <p:attrName>style.visibility</p:attrName>
                                        </p:attrNameLst>
                                      </p:cBhvr>
                                      <p:to>
                                        <p:strVal val="visible"/>
                                      </p:to>
                                    </p:set>
                                    <p:anim calcmode="lin" valueType="num">
                                      <p:cBhvr additive="base">
                                        <p:cTn id="13" dur="500" fill="hold"/>
                                        <p:tgtEl>
                                          <p:spTgt spid="35031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50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50316">
                                            <p:txEl>
                                              <p:pRg st="1" end="1"/>
                                            </p:txEl>
                                          </p:spTgt>
                                        </p:tgtEl>
                                        <p:attrNameLst>
                                          <p:attrName>style.visibility</p:attrName>
                                        </p:attrNameLst>
                                      </p:cBhvr>
                                      <p:to>
                                        <p:strVal val="visible"/>
                                      </p:to>
                                    </p:set>
                                    <p:anim calcmode="lin" valueType="num">
                                      <p:cBhvr additive="base">
                                        <p:cTn id="19" dur="500" fill="hold"/>
                                        <p:tgtEl>
                                          <p:spTgt spid="35031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50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50316">
                                            <p:txEl>
                                              <p:pRg st="2" end="2"/>
                                            </p:txEl>
                                          </p:spTgt>
                                        </p:tgtEl>
                                        <p:attrNameLst>
                                          <p:attrName>style.visibility</p:attrName>
                                        </p:attrNameLst>
                                      </p:cBhvr>
                                      <p:to>
                                        <p:strVal val="visible"/>
                                      </p:to>
                                    </p:set>
                                    <p:anim calcmode="lin" valueType="num">
                                      <p:cBhvr additive="base">
                                        <p:cTn id="25" dur="500" fill="hold"/>
                                        <p:tgtEl>
                                          <p:spTgt spid="35031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0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4.2 </a:t>
            </a:r>
            <a:r>
              <a:rPr kumimoji="0" lang="zh-CN" altLang="en-US" sz="3200" b="1">
                <a:solidFill>
                  <a:srgbClr val="006699"/>
                </a:solidFill>
                <a:latin typeface="黑体" panose="02010609060101010101" pitchFamily="2" charset="-122"/>
                <a:ea typeface="黑体" panose="02010609060101010101" pitchFamily="2" charset="-122"/>
              </a:rPr>
              <a:t>多线程模型</a:t>
            </a:r>
          </a:p>
        </p:txBody>
      </p:sp>
      <p:sp>
        <p:nvSpPr>
          <p:cNvPr id="16387" name="Rectangle 3"/>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u="sng">
                <a:solidFill>
                  <a:srgbClr val="006699"/>
                </a:solidFill>
                <a:latin typeface="宋体" panose="02010600030101010101" pitchFamily="2" charset="-122"/>
                <a:ea typeface="宋体" panose="02010600030101010101" pitchFamily="2" charset="-122"/>
              </a:rPr>
              <a:t>4.2.2 </a:t>
            </a:r>
            <a:r>
              <a:rPr kumimoji="0" lang="zh-CN" altLang="en-US" sz="2000" b="1" u="sng">
                <a:solidFill>
                  <a:srgbClr val="006699"/>
                </a:solidFill>
                <a:latin typeface="宋体" panose="02010600030101010101" pitchFamily="2" charset="-122"/>
                <a:ea typeface="宋体" panose="02010600030101010101" pitchFamily="2" charset="-122"/>
              </a:rPr>
              <a:t>一对一模型</a:t>
            </a:r>
            <a:br>
              <a:rPr kumimoji="0" lang="zh-CN" altLang="en-US" sz="2000" b="1" u="sng">
                <a:solidFill>
                  <a:srgbClr val="006699"/>
                </a:solidFill>
                <a:latin typeface="宋体" panose="02010600030101010101" pitchFamily="2" charset="-122"/>
                <a:ea typeface="宋体" panose="02010600030101010101" pitchFamily="2" charset="-122"/>
              </a:rPr>
            </a:br>
            <a:r>
              <a:rPr kumimoji="0" lang="zh-CN" altLang="en-US" sz="2000" b="1">
                <a:latin typeface="宋体" panose="02010600030101010101" pitchFamily="2" charset="-122"/>
                <a:ea typeface="宋体" panose="02010600030101010101" pitchFamily="2" charset="-122"/>
              </a:rPr>
              <a:t>内核级线程模型</a:t>
            </a:r>
          </a:p>
        </p:txBody>
      </p:sp>
      <p:grpSp>
        <p:nvGrpSpPr>
          <p:cNvPr id="16388" name="Group 98"/>
          <p:cNvGrpSpPr/>
          <p:nvPr/>
        </p:nvGrpSpPr>
        <p:grpSpPr bwMode="auto">
          <a:xfrm>
            <a:off x="2232794" y="1812925"/>
            <a:ext cx="8435935" cy="4230688"/>
            <a:chOff x="1055" y="1142"/>
            <a:chExt cx="3986" cy="2665"/>
          </a:xfrm>
        </p:grpSpPr>
        <p:grpSp>
          <p:nvGrpSpPr>
            <p:cNvPr id="16390" name="Group 60"/>
            <p:cNvGrpSpPr/>
            <p:nvPr/>
          </p:nvGrpSpPr>
          <p:grpSpPr bwMode="auto">
            <a:xfrm>
              <a:off x="3088" y="1254"/>
              <a:ext cx="957" cy="1173"/>
              <a:chOff x="6098" y="7156"/>
              <a:chExt cx="1610" cy="1602"/>
            </a:xfrm>
          </p:grpSpPr>
          <p:sp>
            <p:nvSpPr>
              <p:cNvPr id="16414" name="Oval 61"/>
              <p:cNvSpPr>
                <a:spLocks noChangeAspect="1" noChangeArrowheads="1"/>
              </p:cNvSpPr>
              <p:nvPr/>
            </p:nvSpPr>
            <p:spPr bwMode="auto">
              <a:xfrm>
                <a:off x="6098" y="7156"/>
                <a:ext cx="1610" cy="1602"/>
              </a:xfrm>
              <a:prstGeom prst="ellipse">
                <a:avLst/>
              </a:prstGeom>
              <a:solidFill>
                <a:srgbClr val="FFFFFF"/>
              </a:solidFill>
              <a:ln w="19050">
                <a:solidFill>
                  <a:srgbClr val="00000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6415" name="Freeform 62"/>
              <p:cNvSpPr/>
              <p:nvPr/>
            </p:nvSpPr>
            <p:spPr bwMode="auto">
              <a:xfrm>
                <a:off x="6559" y="7680"/>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6" name="Freeform 63"/>
              <p:cNvSpPr/>
              <p:nvPr/>
            </p:nvSpPr>
            <p:spPr bwMode="auto">
              <a:xfrm>
                <a:off x="6796" y="7680"/>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7" name="Freeform 64"/>
              <p:cNvSpPr/>
              <p:nvPr/>
            </p:nvSpPr>
            <p:spPr bwMode="auto">
              <a:xfrm>
                <a:off x="7027" y="7674"/>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8" name="Freeform 65"/>
              <p:cNvSpPr/>
              <p:nvPr/>
            </p:nvSpPr>
            <p:spPr bwMode="auto">
              <a:xfrm>
                <a:off x="7229" y="7674"/>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6391" name="Group 66"/>
            <p:cNvGrpSpPr/>
            <p:nvPr/>
          </p:nvGrpSpPr>
          <p:grpSpPr bwMode="auto">
            <a:xfrm>
              <a:off x="1951" y="1285"/>
              <a:ext cx="956" cy="1173"/>
              <a:chOff x="4183" y="7198"/>
              <a:chExt cx="1610" cy="1602"/>
            </a:xfrm>
          </p:grpSpPr>
          <p:sp>
            <p:nvSpPr>
              <p:cNvPr id="16410" name="Oval 67"/>
              <p:cNvSpPr>
                <a:spLocks noChangeAspect="1" noChangeArrowheads="1"/>
              </p:cNvSpPr>
              <p:nvPr/>
            </p:nvSpPr>
            <p:spPr bwMode="auto">
              <a:xfrm>
                <a:off x="4183" y="7198"/>
                <a:ext cx="1610" cy="1602"/>
              </a:xfrm>
              <a:prstGeom prst="ellipse">
                <a:avLst/>
              </a:prstGeom>
              <a:solidFill>
                <a:srgbClr val="FFFFFF"/>
              </a:solidFill>
              <a:ln w="19050">
                <a:solidFill>
                  <a:srgbClr val="00000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6411" name="Freeform 68"/>
              <p:cNvSpPr/>
              <p:nvPr/>
            </p:nvSpPr>
            <p:spPr bwMode="auto">
              <a:xfrm>
                <a:off x="4655" y="7680"/>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2" name="Freeform 69"/>
              <p:cNvSpPr/>
              <p:nvPr/>
            </p:nvSpPr>
            <p:spPr bwMode="auto">
              <a:xfrm>
                <a:off x="4934" y="7662"/>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413" name="Freeform 70"/>
              <p:cNvSpPr/>
              <p:nvPr/>
            </p:nvSpPr>
            <p:spPr bwMode="auto">
              <a:xfrm>
                <a:off x="5199" y="7674"/>
                <a:ext cx="68" cy="624"/>
              </a:xfrm>
              <a:custGeom>
                <a:avLst/>
                <a:gdLst>
                  <a:gd name="T0" fmla="*/ 26 w 180"/>
                  <a:gd name="T1" fmla="*/ 0 h 1560"/>
                  <a:gd name="T2" fmla="*/ 0 w 180"/>
                  <a:gd name="T3" fmla="*/ 50 h 1560"/>
                  <a:gd name="T4" fmla="*/ 26 w 180"/>
                  <a:gd name="T5" fmla="*/ 100 h 1560"/>
                  <a:gd name="T6" fmla="*/ 0 w 180"/>
                  <a:gd name="T7" fmla="*/ 150 h 1560"/>
                  <a:gd name="T8" fmla="*/ 26 w 180"/>
                  <a:gd name="T9" fmla="*/ 200 h 1560"/>
                  <a:gd name="T10" fmla="*/ 0 w 180"/>
                  <a:gd name="T11" fmla="*/ 250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16392" name="Line 72"/>
            <p:cNvSpPr>
              <a:spLocks noChangeShapeType="1"/>
            </p:cNvSpPr>
            <p:nvPr/>
          </p:nvSpPr>
          <p:spPr bwMode="auto">
            <a:xfrm>
              <a:off x="1482" y="1391"/>
              <a:ext cx="554" cy="62"/>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3" name="Rectangle 73"/>
            <p:cNvSpPr>
              <a:spLocks noChangeArrowheads="1"/>
            </p:cNvSpPr>
            <p:nvPr/>
          </p:nvSpPr>
          <p:spPr bwMode="auto">
            <a:xfrm>
              <a:off x="1069" y="1264"/>
              <a:ext cx="642"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dirty="0">
                  <a:solidFill>
                    <a:srgbClr val="000000"/>
                  </a:solidFill>
                  <a:latin typeface="Times New Roman" panose="02020603050405020304" pitchFamily="18" charset="0"/>
                  <a:ea typeface="宋体" panose="02010600030101010101" pitchFamily="2" charset="-122"/>
                </a:rPr>
                <a:t>进程</a:t>
              </a:r>
              <a:endParaRPr kumimoji="0" lang="zh-CN" altLang="en-US" sz="2000" dirty="0">
                <a:latin typeface="Verdana" panose="020B0604030504040204" pitchFamily="34" charset="0"/>
                <a:ea typeface="宋体" panose="02010600030101010101" pitchFamily="2" charset="-122"/>
              </a:endParaRPr>
            </a:p>
          </p:txBody>
        </p:sp>
        <p:sp>
          <p:nvSpPr>
            <p:cNvPr id="16394" name="Line 75"/>
            <p:cNvSpPr>
              <a:spLocks noChangeShapeType="1"/>
            </p:cNvSpPr>
            <p:nvPr/>
          </p:nvSpPr>
          <p:spPr bwMode="auto">
            <a:xfrm flipH="1" flipV="1">
              <a:off x="3743" y="2987"/>
              <a:ext cx="0" cy="45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5" name="Rectangle 76"/>
            <p:cNvSpPr>
              <a:spLocks noChangeArrowheads="1"/>
            </p:cNvSpPr>
            <p:nvPr/>
          </p:nvSpPr>
          <p:spPr bwMode="auto">
            <a:xfrm>
              <a:off x="3439" y="3444"/>
              <a:ext cx="641"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dirty="0">
                  <a:solidFill>
                    <a:srgbClr val="000000"/>
                  </a:solidFill>
                  <a:latin typeface="Times New Roman" panose="02020603050405020304" pitchFamily="18" charset="0"/>
                  <a:ea typeface="宋体" panose="02010600030101010101" pitchFamily="2" charset="-122"/>
                </a:rPr>
                <a:t>线程表</a:t>
              </a:r>
              <a:endParaRPr kumimoji="0" lang="zh-CN" altLang="en-US" sz="2000" dirty="0">
                <a:latin typeface="Verdana" panose="020B0604030504040204" pitchFamily="34" charset="0"/>
                <a:ea typeface="宋体" panose="02010600030101010101" pitchFamily="2" charset="-122"/>
              </a:endParaRPr>
            </a:p>
          </p:txBody>
        </p:sp>
        <p:sp>
          <p:nvSpPr>
            <p:cNvPr id="16396" name="Line 78"/>
            <p:cNvSpPr>
              <a:spLocks noChangeShapeType="1"/>
            </p:cNvSpPr>
            <p:nvPr/>
          </p:nvSpPr>
          <p:spPr bwMode="auto">
            <a:xfrm flipV="1">
              <a:off x="3206" y="2914"/>
              <a:ext cx="1" cy="50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7" name="Rectangle 79"/>
            <p:cNvSpPr>
              <a:spLocks noChangeArrowheads="1"/>
            </p:cNvSpPr>
            <p:nvPr/>
          </p:nvSpPr>
          <p:spPr bwMode="auto">
            <a:xfrm>
              <a:off x="2888" y="3426"/>
              <a:ext cx="641" cy="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进程表</a:t>
              </a:r>
              <a:endParaRPr kumimoji="0" lang="zh-CN" altLang="en-US" sz="2000">
                <a:latin typeface="Verdana" panose="020B0604030504040204" pitchFamily="34" charset="0"/>
                <a:ea typeface="宋体" panose="02010600030101010101" pitchFamily="2" charset="-122"/>
              </a:endParaRPr>
            </a:p>
          </p:txBody>
        </p:sp>
        <p:sp>
          <p:nvSpPr>
            <p:cNvPr id="16398" name="Line 81"/>
            <p:cNvSpPr>
              <a:spLocks noChangeShapeType="1"/>
            </p:cNvSpPr>
            <p:nvPr/>
          </p:nvSpPr>
          <p:spPr bwMode="auto">
            <a:xfrm flipV="1">
              <a:off x="1461" y="2019"/>
              <a:ext cx="785" cy="25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399" name="Rectangle 82"/>
            <p:cNvSpPr>
              <a:spLocks noChangeArrowheads="1"/>
            </p:cNvSpPr>
            <p:nvPr/>
          </p:nvSpPr>
          <p:spPr bwMode="auto">
            <a:xfrm>
              <a:off x="1055" y="2135"/>
              <a:ext cx="641"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线程</a:t>
              </a:r>
              <a:endParaRPr kumimoji="0" lang="zh-CN" altLang="en-US" sz="2000">
                <a:latin typeface="Verdana" panose="020B0604030504040204" pitchFamily="34" charset="0"/>
                <a:ea typeface="宋体" panose="02010600030101010101" pitchFamily="2" charset="-122"/>
              </a:endParaRPr>
            </a:p>
          </p:txBody>
        </p:sp>
        <p:sp>
          <p:nvSpPr>
            <p:cNvPr id="16400" name="AutoShape 84"/>
            <p:cNvSpPr/>
            <p:nvPr/>
          </p:nvSpPr>
          <p:spPr bwMode="auto">
            <a:xfrm>
              <a:off x="4171" y="2551"/>
              <a:ext cx="107" cy="559"/>
            </a:xfrm>
            <a:prstGeom prst="rightBrace">
              <a:avLst>
                <a:gd name="adj1" fmla="val 43536"/>
                <a:gd name="adj2" fmla="val 50000"/>
              </a:avLst>
            </a:pr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6401" name="Rectangle 85"/>
            <p:cNvSpPr>
              <a:spLocks noChangeArrowheads="1"/>
            </p:cNvSpPr>
            <p:nvPr/>
          </p:nvSpPr>
          <p:spPr bwMode="auto">
            <a:xfrm>
              <a:off x="4254" y="2649"/>
              <a:ext cx="768" cy="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内核空间</a:t>
              </a:r>
              <a:endParaRPr kumimoji="0" lang="zh-CN" altLang="en-US" sz="2000">
                <a:latin typeface="Verdana" panose="020B0604030504040204" pitchFamily="34" charset="0"/>
                <a:ea typeface="宋体" panose="02010600030101010101" pitchFamily="2" charset="-122"/>
              </a:endParaRPr>
            </a:p>
          </p:txBody>
        </p:sp>
        <p:sp>
          <p:nvSpPr>
            <p:cNvPr id="16402" name="AutoShape 87"/>
            <p:cNvSpPr/>
            <p:nvPr/>
          </p:nvSpPr>
          <p:spPr bwMode="auto">
            <a:xfrm>
              <a:off x="4180" y="1157"/>
              <a:ext cx="107" cy="1301"/>
            </a:xfrm>
            <a:prstGeom prst="rightBrace">
              <a:avLst>
                <a:gd name="adj1" fmla="val 101324"/>
                <a:gd name="adj2" fmla="val 50000"/>
              </a:avLst>
            </a:pr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6403" name="Rectangle 88"/>
            <p:cNvSpPr>
              <a:spLocks noChangeArrowheads="1"/>
            </p:cNvSpPr>
            <p:nvPr/>
          </p:nvSpPr>
          <p:spPr bwMode="auto">
            <a:xfrm>
              <a:off x="4275" y="1642"/>
              <a:ext cx="766"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用户空间</a:t>
              </a:r>
              <a:endParaRPr kumimoji="0" lang="zh-CN" altLang="en-US" sz="2000">
                <a:latin typeface="Verdana" panose="020B0604030504040204" pitchFamily="34" charset="0"/>
                <a:ea typeface="宋体" panose="02010600030101010101" pitchFamily="2" charset="-122"/>
              </a:endParaRPr>
            </a:p>
          </p:txBody>
        </p:sp>
        <p:sp>
          <p:nvSpPr>
            <p:cNvPr id="16404" name="Rectangle 90" descr="浅色横线"/>
            <p:cNvSpPr>
              <a:spLocks noChangeArrowheads="1"/>
            </p:cNvSpPr>
            <p:nvPr/>
          </p:nvSpPr>
          <p:spPr bwMode="auto">
            <a:xfrm>
              <a:off x="2995" y="2722"/>
              <a:ext cx="427" cy="172"/>
            </a:xfrm>
            <a:prstGeom prst="rect">
              <a:avLst/>
            </a:prstGeom>
            <a:blipFill dpi="0" rotWithShape="0">
              <a:blip r:embed="rId3"/>
              <a:srcRect/>
              <a:tile tx="0" ty="0" sx="100000" sy="100000" flip="none" algn="tl"/>
            </a:blip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6405" name="Line 91"/>
            <p:cNvSpPr>
              <a:spLocks noChangeShapeType="1"/>
            </p:cNvSpPr>
            <p:nvPr/>
          </p:nvSpPr>
          <p:spPr bwMode="auto">
            <a:xfrm>
              <a:off x="3006" y="2805"/>
              <a:ext cx="408"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6406" name="Rectangle 93"/>
            <p:cNvSpPr>
              <a:spLocks noChangeArrowheads="1"/>
            </p:cNvSpPr>
            <p:nvPr/>
          </p:nvSpPr>
          <p:spPr bwMode="auto">
            <a:xfrm>
              <a:off x="2353" y="2665"/>
              <a:ext cx="641"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800080"/>
                  </a:solidFill>
                  <a:latin typeface="Times New Roman" panose="02020603050405020304" pitchFamily="18" charset="0"/>
                  <a:ea typeface="宋体" panose="02010600030101010101" pitchFamily="2" charset="-122"/>
                </a:rPr>
                <a:t>内 核</a:t>
              </a:r>
              <a:endParaRPr kumimoji="0" lang="zh-CN" altLang="en-US" sz="2000">
                <a:latin typeface="Verdana" panose="020B0604030504040204" pitchFamily="34" charset="0"/>
                <a:ea typeface="宋体" panose="02010600030101010101" pitchFamily="2" charset="-122"/>
              </a:endParaRPr>
            </a:p>
          </p:txBody>
        </p:sp>
        <p:sp>
          <p:nvSpPr>
            <p:cNvPr id="16407" name="Rectangle 94"/>
            <p:cNvSpPr>
              <a:spLocks noChangeArrowheads="1"/>
            </p:cNvSpPr>
            <p:nvPr/>
          </p:nvSpPr>
          <p:spPr bwMode="auto">
            <a:xfrm>
              <a:off x="1844" y="1142"/>
              <a:ext cx="2270" cy="1979"/>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6408" name="Rectangle 95" descr="浅色横线"/>
            <p:cNvSpPr>
              <a:spLocks noChangeArrowheads="1"/>
            </p:cNvSpPr>
            <p:nvPr/>
          </p:nvSpPr>
          <p:spPr bwMode="auto">
            <a:xfrm>
              <a:off x="3636" y="2645"/>
              <a:ext cx="214" cy="342"/>
            </a:xfrm>
            <a:prstGeom prst="rect">
              <a:avLst/>
            </a:prstGeom>
            <a:pattFill prst="ltHorz">
              <a:fgClr>
                <a:schemeClr val="tx1"/>
              </a:fgClr>
              <a:bgClr>
                <a:srgbClr val="FFFFFF"/>
              </a:bgClr>
            </a:pattFill>
            <a:ln w="15875">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6409" name="Line 97"/>
            <p:cNvSpPr>
              <a:spLocks noChangeShapeType="1"/>
            </p:cNvSpPr>
            <p:nvPr/>
          </p:nvSpPr>
          <p:spPr bwMode="auto">
            <a:xfrm flipV="1">
              <a:off x="1841" y="2557"/>
              <a:ext cx="2261"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6389" name="Rectangle 99"/>
          <p:cNvSpPr>
            <a:spLocks noChangeArrowheads="1"/>
          </p:cNvSpPr>
          <p:nvPr/>
        </p:nvSpPr>
        <p:spPr bwMode="auto">
          <a:xfrm>
            <a:off x="4196804" y="6026150"/>
            <a:ext cx="442537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a:solidFill>
                  <a:srgbClr val="000099"/>
                </a:solidFill>
                <a:latin typeface="宋体" panose="02010600030101010101" pitchFamily="2" charset="-122"/>
                <a:ea typeface="宋体" panose="02010600030101010101" pitchFamily="2" charset="-122"/>
              </a:rPr>
              <a:t>内核级线程实现</a:t>
            </a:r>
          </a:p>
        </p:txBody>
      </p:sp>
      <p:grpSp>
        <p:nvGrpSpPr>
          <p:cNvPr id="14" name="组合 13">
            <a:extLst>
              <a:ext uri="{FF2B5EF4-FFF2-40B4-BE49-F238E27FC236}">
                <a16:creationId xmlns:a16="http://schemas.microsoft.com/office/drawing/2014/main" id="{BDB6C42C-B007-F3E7-852E-789767D7E7B6}"/>
              </a:ext>
            </a:extLst>
          </p:cNvPr>
          <p:cNvGrpSpPr/>
          <p:nvPr/>
        </p:nvGrpSpPr>
        <p:grpSpPr>
          <a:xfrm>
            <a:off x="7474764" y="5165780"/>
            <a:ext cx="2977920" cy="852840"/>
            <a:chOff x="7474764" y="5165780"/>
            <a:chExt cx="2977920" cy="85284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67EF06ED-4041-9AB6-ABD5-9549BD407655}"/>
                    </a:ext>
                  </a:extLst>
                </p14:cNvPr>
                <p14:cNvContentPartPr/>
                <p14:nvPr/>
              </p14:nvContentPartPr>
              <p14:xfrm>
                <a:off x="7474764" y="5513180"/>
                <a:ext cx="765360" cy="505440"/>
              </p14:xfrm>
            </p:contentPart>
          </mc:Choice>
          <mc:Fallback xmlns="">
            <p:pic>
              <p:nvPicPr>
                <p:cNvPr id="2" name="墨迹 1">
                  <a:extLst>
                    <a:ext uri="{FF2B5EF4-FFF2-40B4-BE49-F238E27FC236}">
                      <a16:creationId xmlns:a16="http://schemas.microsoft.com/office/drawing/2014/main" id="{67EF06ED-4041-9AB6-ABD5-9549BD407655}"/>
                    </a:ext>
                  </a:extLst>
                </p:cNvPr>
                <p:cNvPicPr/>
                <p:nvPr/>
              </p:nvPicPr>
              <p:blipFill>
                <a:blip r:embed="rId5"/>
                <a:stretch>
                  <a:fillRect/>
                </a:stretch>
              </p:blipFill>
              <p:spPr>
                <a:xfrm>
                  <a:off x="7465764" y="5504180"/>
                  <a:ext cx="783000" cy="52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F95FF3C8-8268-6B9B-54C6-B75A33F35878}"/>
                    </a:ext>
                  </a:extLst>
                </p14:cNvPr>
                <p14:cNvContentPartPr/>
                <p14:nvPr/>
              </p14:nvContentPartPr>
              <p14:xfrm>
                <a:off x="8494644" y="5338940"/>
                <a:ext cx="251640" cy="403920"/>
              </p14:xfrm>
            </p:contentPart>
          </mc:Choice>
          <mc:Fallback xmlns="">
            <p:pic>
              <p:nvPicPr>
                <p:cNvPr id="3" name="墨迹 2">
                  <a:extLst>
                    <a:ext uri="{FF2B5EF4-FFF2-40B4-BE49-F238E27FC236}">
                      <a16:creationId xmlns:a16="http://schemas.microsoft.com/office/drawing/2014/main" id="{F95FF3C8-8268-6B9B-54C6-B75A33F35878}"/>
                    </a:ext>
                  </a:extLst>
                </p:cNvPr>
                <p:cNvPicPr/>
                <p:nvPr/>
              </p:nvPicPr>
              <p:blipFill>
                <a:blip r:embed="rId7"/>
                <a:stretch>
                  <a:fillRect/>
                </a:stretch>
              </p:blipFill>
              <p:spPr>
                <a:xfrm>
                  <a:off x="8486004" y="5329940"/>
                  <a:ext cx="269280" cy="421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墨迹 3">
                  <a:extLst>
                    <a:ext uri="{FF2B5EF4-FFF2-40B4-BE49-F238E27FC236}">
                      <a16:creationId xmlns:a16="http://schemas.microsoft.com/office/drawing/2014/main" id="{D34D71E9-2457-972C-B5D7-DD57DE8E882D}"/>
                    </a:ext>
                  </a:extLst>
                </p14:cNvPr>
                <p14:cNvContentPartPr/>
                <p14:nvPr/>
              </p14:nvContentPartPr>
              <p14:xfrm>
                <a:off x="8474844" y="5516420"/>
                <a:ext cx="128880" cy="88560"/>
              </p14:xfrm>
            </p:contentPart>
          </mc:Choice>
          <mc:Fallback xmlns="">
            <p:pic>
              <p:nvPicPr>
                <p:cNvPr id="4" name="墨迹 3">
                  <a:extLst>
                    <a:ext uri="{FF2B5EF4-FFF2-40B4-BE49-F238E27FC236}">
                      <a16:creationId xmlns:a16="http://schemas.microsoft.com/office/drawing/2014/main" id="{D34D71E9-2457-972C-B5D7-DD57DE8E882D}"/>
                    </a:ext>
                  </a:extLst>
                </p:cNvPr>
                <p:cNvPicPr/>
                <p:nvPr/>
              </p:nvPicPr>
              <p:blipFill>
                <a:blip r:embed="rId9"/>
                <a:stretch>
                  <a:fillRect/>
                </a:stretch>
              </p:blipFill>
              <p:spPr>
                <a:xfrm>
                  <a:off x="8465844" y="5507780"/>
                  <a:ext cx="14652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 name="墨迹 4">
                  <a:extLst>
                    <a:ext uri="{FF2B5EF4-FFF2-40B4-BE49-F238E27FC236}">
                      <a16:creationId xmlns:a16="http://schemas.microsoft.com/office/drawing/2014/main" id="{249DB4A7-025F-CF11-86EB-776DE4759498}"/>
                    </a:ext>
                  </a:extLst>
                </p14:cNvPr>
                <p14:cNvContentPartPr/>
                <p14:nvPr/>
              </p14:nvContentPartPr>
              <p14:xfrm>
                <a:off x="8732604" y="5416700"/>
                <a:ext cx="203040" cy="586800"/>
              </p14:xfrm>
            </p:contentPart>
          </mc:Choice>
          <mc:Fallback xmlns="">
            <p:pic>
              <p:nvPicPr>
                <p:cNvPr id="5" name="墨迹 4">
                  <a:extLst>
                    <a:ext uri="{FF2B5EF4-FFF2-40B4-BE49-F238E27FC236}">
                      <a16:creationId xmlns:a16="http://schemas.microsoft.com/office/drawing/2014/main" id="{249DB4A7-025F-CF11-86EB-776DE4759498}"/>
                    </a:ext>
                  </a:extLst>
                </p:cNvPr>
                <p:cNvPicPr/>
                <p:nvPr/>
              </p:nvPicPr>
              <p:blipFill>
                <a:blip r:embed="rId11"/>
                <a:stretch>
                  <a:fillRect/>
                </a:stretch>
              </p:blipFill>
              <p:spPr>
                <a:xfrm>
                  <a:off x="8723604" y="5407700"/>
                  <a:ext cx="220680" cy="6044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2071EFCB-3B4F-854E-7917-4957113F3FC6}"/>
                    </a:ext>
                  </a:extLst>
                </p14:cNvPr>
                <p14:cNvContentPartPr/>
                <p14:nvPr/>
              </p14:nvContentPartPr>
              <p14:xfrm>
                <a:off x="8704884" y="5734940"/>
                <a:ext cx="102600" cy="132120"/>
              </p14:xfrm>
            </p:contentPart>
          </mc:Choice>
          <mc:Fallback xmlns="">
            <p:pic>
              <p:nvPicPr>
                <p:cNvPr id="6" name="墨迹 5">
                  <a:extLst>
                    <a:ext uri="{FF2B5EF4-FFF2-40B4-BE49-F238E27FC236}">
                      <a16:creationId xmlns:a16="http://schemas.microsoft.com/office/drawing/2014/main" id="{2071EFCB-3B4F-854E-7917-4957113F3FC6}"/>
                    </a:ext>
                  </a:extLst>
                </p:cNvPr>
                <p:cNvPicPr/>
                <p:nvPr/>
              </p:nvPicPr>
              <p:blipFill>
                <a:blip r:embed="rId13"/>
                <a:stretch>
                  <a:fillRect/>
                </a:stretch>
              </p:blipFill>
              <p:spPr>
                <a:xfrm>
                  <a:off x="8696244" y="5726300"/>
                  <a:ext cx="12024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墨迹 7">
                  <a:extLst>
                    <a:ext uri="{FF2B5EF4-FFF2-40B4-BE49-F238E27FC236}">
                      <a16:creationId xmlns:a16="http://schemas.microsoft.com/office/drawing/2014/main" id="{3A752517-0ED5-21F7-74B3-5A74A6DC0787}"/>
                    </a:ext>
                  </a:extLst>
                </p14:cNvPr>
                <p14:cNvContentPartPr/>
                <p14:nvPr/>
              </p14:nvContentPartPr>
              <p14:xfrm>
                <a:off x="9061284" y="5415980"/>
                <a:ext cx="314640" cy="523440"/>
              </p14:xfrm>
            </p:contentPart>
          </mc:Choice>
          <mc:Fallback xmlns="">
            <p:pic>
              <p:nvPicPr>
                <p:cNvPr id="8" name="墨迹 7">
                  <a:extLst>
                    <a:ext uri="{FF2B5EF4-FFF2-40B4-BE49-F238E27FC236}">
                      <a16:creationId xmlns:a16="http://schemas.microsoft.com/office/drawing/2014/main" id="{3A752517-0ED5-21F7-74B3-5A74A6DC0787}"/>
                    </a:ext>
                  </a:extLst>
                </p:cNvPr>
                <p:cNvPicPr/>
                <p:nvPr/>
              </p:nvPicPr>
              <p:blipFill>
                <a:blip r:embed="rId15"/>
                <a:stretch>
                  <a:fillRect/>
                </a:stretch>
              </p:blipFill>
              <p:spPr>
                <a:xfrm>
                  <a:off x="9052284" y="5406980"/>
                  <a:ext cx="33228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墨迹 9">
                  <a:extLst>
                    <a:ext uri="{FF2B5EF4-FFF2-40B4-BE49-F238E27FC236}">
                      <a16:creationId xmlns:a16="http://schemas.microsoft.com/office/drawing/2014/main" id="{7E8F8987-5A4C-E82D-E271-D3AE82F9F98C}"/>
                    </a:ext>
                  </a:extLst>
                </p14:cNvPr>
                <p14:cNvContentPartPr/>
                <p14:nvPr/>
              </p14:nvContentPartPr>
              <p14:xfrm>
                <a:off x="9548724" y="5515700"/>
                <a:ext cx="265320" cy="23760"/>
              </p14:xfrm>
            </p:contentPart>
          </mc:Choice>
          <mc:Fallback xmlns="">
            <p:pic>
              <p:nvPicPr>
                <p:cNvPr id="10" name="墨迹 9">
                  <a:extLst>
                    <a:ext uri="{FF2B5EF4-FFF2-40B4-BE49-F238E27FC236}">
                      <a16:creationId xmlns:a16="http://schemas.microsoft.com/office/drawing/2014/main" id="{7E8F8987-5A4C-E82D-E271-D3AE82F9F98C}"/>
                    </a:ext>
                  </a:extLst>
                </p:cNvPr>
                <p:cNvPicPr/>
                <p:nvPr/>
              </p:nvPicPr>
              <p:blipFill>
                <a:blip r:embed="rId17"/>
                <a:stretch>
                  <a:fillRect/>
                </a:stretch>
              </p:blipFill>
              <p:spPr>
                <a:xfrm>
                  <a:off x="9540084" y="5507060"/>
                  <a:ext cx="2829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墨迹 10">
                  <a:extLst>
                    <a:ext uri="{FF2B5EF4-FFF2-40B4-BE49-F238E27FC236}">
                      <a16:creationId xmlns:a16="http://schemas.microsoft.com/office/drawing/2014/main" id="{F1444E72-5222-8167-5771-D08EA437A99C}"/>
                    </a:ext>
                  </a:extLst>
                </p14:cNvPr>
                <p14:cNvContentPartPr/>
                <p14:nvPr/>
              </p14:nvContentPartPr>
              <p14:xfrm>
                <a:off x="10186644" y="5471060"/>
                <a:ext cx="7200" cy="494280"/>
              </p14:xfrm>
            </p:contentPart>
          </mc:Choice>
          <mc:Fallback xmlns="">
            <p:pic>
              <p:nvPicPr>
                <p:cNvPr id="11" name="墨迹 10">
                  <a:extLst>
                    <a:ext uri="{FF2B5EF4-FFF2-40B4-BE49-F238E27FC236}">
                      <a16:creationId xmlns:a16="http://schemas.microsoft.com/office/drawing/2014/main" id="{F1444E72-5222-8167-5771-D08EA437A99C}"/>
                    </a:ext>
                  </a:extLst>
                </p:cNvPr>
                <p:cNvPicPr/>
                <p:nvPr/>
              </p:nvPicPr>
              <p:blipFill>
                <a:blip r:embed="rId19"/>
                <a:stretch>
                  <a:fillRect/>
                </a:stretch>
              </p:blipFill>
              <p:spPr>
                <a:xfrm>
                  <a:off x="10178004" y="5462060"/>
                  <a:ext cx="24840" cy="51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墨迹 11">
                  <a:extLst>
                    <a:ext uri="{FF2B5EF4-FFF2-40B4-BE49-F238E27FC236}">
                      <a16:creationId xmlns:a16="http://schemas.microsoft.com/office/drawing/2014/main" id="{852ACADE-2017-52B7-A411-AE945D05F7E1}"/>
                    </a:ext>
                  </a:extLst>
                </p14:cNvPr>
                <p14:cNvContentPartPr/>
                <p14:nvPr/>
              </p14:nvContentPartPr>
              <p14:xfrm>
                <a:off x="9985764" y="5165780"/>
                <a:ext cx="276120" cy="513360"/>
              </p14:xfrm>
            </p:contentPart>
          </mc:Choice>
          <mc:Fallback xmlns="">
            <p:pic>
              <p:nvPicPr>
                <p:cNvPr id="12" name="墨迹 11">
                  <a:extLst>
                    <a:ext uri="{FF2B5EF4-FFF2-40B4-BE49-F238E27FC236}">
                      <a16:creationId xmlns:a16="http://schemas.microsoft.com/office/drawing/2014/main" id="{852ACADE-2017-52B7-A411-AE945D05F7E1}"/>
                    </a:ext>
                  </a:extLst>
                </p:cNvPr>
                <p:cNvPicPr/>
                <p:nvPr/>
              </p:nvPicPr>
              <p:blipFill>
                <a:blip r:embed="rId21"/>
                <a:stretch>
                  <a:fillRect/>
                </a:stretch>
              </p:blipFill>
              <p:spPr>
                <a:xfrm>
                  <a:off x="9976764" y="5157140"/>
                  <a:ext cx="293760" cy="531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3" name="墨迹 12">
                  <a:extLst>
                    <a:ext uri="{FF2B5EF4-FFF2-40B4-BE49-F238E27FC236}">
                      <a16:creationId xmlns:a16="http://schemas.microsoft.com/office/drawing/2014/main" id="{F632E89A-11F0-3A21-044C-B840DC263A44}"/>
                    </a:ext>
                  </a:extLst>
                </p14:cNvPr>
                <p14:cNvContentPartPr/>
                <p14:nvPr/>
              </p14:nvContentPartPr>
              <p14:xfrm>
                <a:off x="10202844" y="5352620"/>
                <a:ext cx="249840" cy="138240"/>
              </p14:xfrm>
            </p:contentPart>
          </mc:Choice>
          <mc:Fallback xmlns="">
            <p:pic>
              <p:nvPicPr>
                <p:cNvPr id="13" name="墨迹 12">
                  <a:extLst>
                    <a:ext uri="{FF2B5EF4-FFF2-40B4-BE49-F238E27FC236}">
                      <a16:creationId xmlns:a16="http://schemas.microsoft.com/office/drawing/2014/main" id="{F632E89A-11F0-3A21-044C-B840DC263A44}"/>
                    </a:ext>
                  </a:extLst>
                </p:cNvPr>
                <p:cNvPicPr/>
                <p:nvPr/>
              </p:nvPicPr>
              <p:blipFill>
                <a:blip r:embed="rId23"/>
                <a:stretch>
                  <a:fillRect/>
                </a:stretch>
              </p:blipFill>
              <p:spPr>
                <a:xfrm>
                  <a:off x="10193844" y="5343980"/>
                  <a:ext cx="267480" cy="155880"/>
                </a:xfrm>
                <a:prstGeom prst="rect">
                  <a:avLst/>
                </a:prstGeom>
              </p:spPr>
            </p:pic>
          </mc:Fallback>
        </mc:AlternateContent>
      </p:grpSp>
    </p:spTree>
  </p:cSld>
  <p:clrMapOvr>
    <a:masterClrMapping/>
  </p:clrMapOvr>
  <p:transition>
    <p:random/>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107055" y="1704975"/>
            <a:ext cx="5766107" cy="533400"/>
          </a:xfrm>
        </p:spPr>
        <p:txBody>
          <a:bodyPr/>
          <a:lstStyle/>
          <a:p>
            <a:pPr algn="l"/>
            <a:r>
              <a:rPr lang="zh-CN" altLang="en-US" sz="2400" dirty="0">
                <a:latin typeface="宋体" panose="02010600030101010101" pitchFamily="2" charset="-122"/>
                <a:ea typeface="宋体" panose="02010600030101010101" pitchFamily="2" charset="-122"/>
              </a:rPr>
              <a:t>和用户级相比，内核级线程有什么不同</a:t>
            </a:r>
            <a:r>
              <a:rPr lang="en-US" altLang="zh-CN" sz="2400" dirty="0">
                <a:latin typeface="宋体" panose="02010600030101010101" pitchFamily="2" charset="-122"/>
                <a:ea typeface="宋体" panose="02010600030101010101" pitchFamily="2" charset="-122"/>
              </a:rPr>
              <a:t>?</a:t>
            </a:r>
            <a:br>
              <a:rPr lang="en-US" altLang="zh-CN" sz="2400" dirty="0">
                <a:latin typeface="宋体" panose="02010600030101010101" pitchFamily="2" charset="-122"/>
                <a:ea typeface="宋体" panose="02010600030101010101" pitchFamily="2" charset="-122"/>
              </a:rPr>
            </a:br>
            <a:r>
              <a:rPr lang="zh-CN" altLang="en-US" sz="2400" dirty="0">
                <a:latin typeface="宋体" panose="02010600030101010101" pitchFamily="2" charset="-122"/>
                <a:ea typeface="宋体" panose="02010600030101010101" pitchFamily="2" charset="-122"/>
              </a:rPr>
              <a:t>以</a:t>
            </a:r>
            <a:r>
              <a:rPr lang="en-US" altLang="zh-CN" sz="2400" dirty="0" err="1">
                <a:latin typeface="宋体" panose="02010600030101010101" pitchFamily="2" charset="-122"/>
                <a:ea typeface="宋体" panose="02010600030101010101" pitchFamily="2" charset="-122"/>
              </a:rPr>
              <a:t>x86</a:t>
            </a:r>
            <a:r>
              <a:rPr lang="zh-CN" altLang="en-US" sz="2400" dirty="0">
                <a:latin typeface="宋体" panose="02010600030101010101" pitchFamily="2" charset="-122"/>
                <a:ea typeface="宋体" panose="02010600030101010101" pitchFamily="2" charset="-122"/>
              </a:rPr>
              <a:t>下的</a:t>
            </a:r>
            <a:r>
              <a:rPr lang="en-US" altLang="zh-CN" sz="2400" dirty="0" err="1">
                <a:latin typeface="宋体" panose="02010600030101010101" pitchFamily="2" charset="-122"/>
                <a:ea typeface="宋体" panose="02010600030101010101" pitchFamily="2" charset="-122"/>
              </a:rPr>
              <a:t>linux</a:t>
            </a:r>
            <a:r>
              <a:rPr lang="zh-CN" altLang="en-US" sz="2400" dirty="0">
                <a:latin typeface="宋体" panose="02010600030101010101" pitchFamily="2" charset="-122"/>
                <a:ea typeface="宋体" panose="02010600030101010101" pitchFamily="2" charset="-122"/>
              </a:rPr>
              <a:t>为例</a:t>
            </a:r>
            <a:endParaRPr lang="en-US" altLang="zh-CN" sz="2400" dirty="0">
              <a:latin typeface="宋体" panose="02010600030101010101" pitchFamily="2" charset="-122"/>
              <a:ea typeface="宋体" panose="02010600030101010101" pitchFamily="2" charset="-122"/>
            </a:endParaRPr>
          </a:p>
        </p:txBody>
      </p:sp>
      <p:sp>
        <p:nvSpPr>
          <p:cNvPr id="352259" name="Rectangle 3"/>
          <p:cNvSpPr>
            <a:spLocks noChangeArrowheads="1"/>
          </p:cNvSpPr>
          <p:nvPr/>
        </p:nvSpPr>
        <p:spPr bwMode="auto">
          <a:xfrm>
            <a:off x="952376" y="2376488"/>
            <a:ext cx="6389386" cy="67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000" b="1" dirty="0">
                <a:ea typeface="宋体" panose="02010600030101010101" pitchFamily="2" charset="-122"/>
              </a:rPr>
              <a:t>由</a:t>
            </a:r>
            <a:r>
              <a:rPr lang="zh-CN" altLang="en-US" sz="2000" b="1" dirty="0">
                <a:highlight>
                  <a:srgbClr val="FFFF00"/>
                </a:highlight>
                <a:ea typeface="宋体" panose="02010600030101010101" pitchFamily="2" charset="-122"/>
              </a:rPr>
              <a:t>内核完成线程的创建、调度</a:t>
            </a:r>
            <a:r>
              <a:rPr lang="zh-CN" altLang="en-US" sz="2000" b="1" dirty="0">
                <a:ea typeface="宋体" panose="02010600030101010101" pitchFamily="2" charset="-122"/>
              </a:rPr>
              <a:t>等</a:t>
            </a:r>
          </a:p>
        </p:txBody>
      </p:sp>
      <p:sp>
        <p:nvSpPr>
          <p:cNvPr id="352260" name="Rectangle 4"/>
          <p:cNvSpPr>
            <a:spLocks noChangeArrowheads="1"/>
          </p:cNvSpPr>
          <p:nvPr/>
        </p:nvSpPr>
        <p:spPr bwMode="auto">
          <a:xfrm>
            <a:off x="952376" y="2981325"/>
            <a:ext cx="7923768"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000" b="1" dirty="0">
                <a:solidFill>
                  <a:srgbClr val="FF0000"/>
                </a:solidFill>
                <a:latin typeface="宋体" panose="02010600030101010101" pitchFamily="2" charset="-122"/>
                <a:ea typeface="宋体" panose="02010600030101010101" pitchFamily="2" charset="-122"/>
              </a:rPr>
              <a:t>主要工作仍是</a:t>
            </a:r>
            <a:r>
              <a:rPr lang="zh-CN" altLang="en-US" sz="2000" b="1" dirty="0">
                <a:solidFill>
                  <a:srgbClr val="FF0000"/>
                </a:solidFill>
                <a:highlight>
                  <a:srgbClr val="FFFF00"/>
                </a:highlight>
                <a:latin typeface="宋体" panose="02010600030101010101" pitchFamily="2" charset="-122"/>
                <a:ea typeface="宋体" panose="02010600030101010101" pitchFamily="2" charset="-122"/>
              </a:rPr>
              <a:t>保存现场 </a:t>
            </a:r>
            <a:r>
              <a:rPr lang="zh-CN" altLang="en-US" sz="2000" b="1" dirty="0">
                <a:solidFill>
                  <a:srgbClr val="FF0000"/>
                </a:solidFill>
                <a:latin typeface="宋体" panose="02010600030101010101" pitchFamily="2" charset="-122"/>
                <a:ea typeface="宋体" panose="02010600030101010101" pitchFamily="2" charset="-122"/>
                <a:sym typeface="Symbol" panose="05050102010706020507" pitchFamily="18" charset="2"/>
              </a:rPr>
              <a:t> 在哪里</a:t>
            </a:r>
            <a:r>
              <a:rPr lang="en-US" altLang="zh-CN" sz="2000" b="1" dirty="0">
                <a:solidFill>
                  <a:srgbClr val="FF0000"/>
                </a:solidFill>
                <a:latin typeface="宋体" panose="02010600030101010101" pitchFamily="2" charset="-122"/>
                <a:ea typeface="宋体" panose="02010600030101010101" pitchFamily="2" charset="-122"/>
                <a:sym typeface="Symbol" panose="05050102010706020507" pitchFamily="18" charset="2"/>
              </a:rPr>
              <a:t>?  </a:t>
            </a:r>
            <a:r>
              <a:rPr lang="zh-CN" altLang="en-US" sz="2000" b="1" dirty="0">
                <a:solidFill>
                  <a:srgbClr val="FF0000"/>
                </a:solidFill>
                <a:highlight>
                  <a:srgbClr val="FFFF00"/>
                </a:highlight>
                <a:latin typeface="宋体" panose="02010600030101010101" pitchFamily="2" charset="-122"/>
                <a:ea typeface="宋体" panose="02010600030101010101" pitchFamily="2" charset="-122"/>
                <a:sym typeface="Symbol" panose="05050102010706020507" pitchFamily="18" charset="2"/>
              </a:rPr>
              <a:t>内核栈</a:t>
            </a:r>
            <a:endParaRPr lang="zh-CN" altLang="zh-CN" sz="2000" b="1" dirty="0">
              <a:solidFill>
                <a:srgbClr val="FF0000"/>
              </a:solidFill>
              <a:highlight>
                <a:srgbClr val="FFFF00"/>
              </a:highlight>
              <a:latin typeface="宋体" panose="02010600030101010101" pitchFamily="2" charset="-122"/>
              <a:ea typeface="宋体" panose="02010600030101010101" pitchFamily="2" charset="-122"/>
              <a:sym typeface="Symbol" panose="05050102010706020507" pitchFamily="18" charset="2"/>
            </a:endParaRPr>
          </a:p>
        </p:txBody>
      </p:sp>
      <p:grpSp>
        <p:nvGrpSpPr>
          <p:cNvPr id="352261" name="Group 5"/>
          <p:cNvGrpSpPr/>
          <p:nvPr/>
        </p:nvGrpSpPr>
        <p:grpSpPr bwMode="auto">
          <a:xfrm>
            <a:off x="8025355" y="1143000"/>
            <a:ext cx="3530140" cy="5334000"/>
            <a:chOff x="3600" y="768"/>
            <a:chExt cx="1668" cy="3360"/>
          </a:xfrm>
        </p:grpSpPr>
        <p:sp>
          <p:nvSpPr>
            <p:cNvPr id="17424" name="Rectangle 6"/>
            <p:cNvSpPr>
              <a:spLocks noChangeArrowheads="1"/>
            </p:cNvSpPr>
            <p:nvPr/>
          </p:nvSpPr>
          <p:spPr bwMode="auto">
            <a:xfrm>
              <a:off x="4128" y="2208"/>
              <a:ext cx="1056" cy="62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7425" name="Text Box 7"/>
            <p:cNvSpPr txBox="1">
              <a:spLocks noChangeArrowheads="1"/>
            </p:cNvSpPr>
            <p:nvPr/>
          </p:nvSpPr>
          <p:spPr bwMode="auto">
            <a:xfrm>
              <a:off x="4107" y="2352"/>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代码和数据</a:t>
              </a:r>
            </a:p>
          </p:txBody>
        </p:sp>
        <p:sp>
          <p:nvSpPr>
            <p:cNvPr id="17426" name="Line 8"/>
            <p:cNvSpPr>
              <a:spLocks noChangeShapeType="1"/>
            </p:cNvSpPr>
            <p:nvPr/>
          </p:nvSpPr>
          <p:spPr bwMode="auto">
            <a:xfrm>
              <a:off x="3600" y="2832"/>
              <a:ext cx="1584" cy="0"/>
            </a:xfrm>
            <a:prstGeom prst="line">
              <a:avLst/>
            </a:prstGeom>
            <a:noFill/>
            <a:ln w="952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27" name="Text Box 9"/>
            <p:cNvSpPr txBox="1">
              <a:spLocks noChangeArrowheads="1"/>
            </p:cNvSpPr>
            <p:nvPr/>
          </p:nvSpPr>
          <p:spPr bwMode="auto">
            <a:xfrm>
              <a:off x="3600" y="2448"/>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用户</a:t>
              </a:r>
            </a:p>
          </p:txBody>
        </p:sp>
        <p:sp>
          <p:nvSpPr>
            <p:cNvPr id="17428" name="Text Box 10"/>
            <p:cNvSpPr txBox="1">
              <a:spLocks noChangeArrowheads="1"/>
            </p:cNvSpPr>
            <p:nvPr/>
          </p:nvSpPr>
          <p:spPr bwMode="auto">
            <a:xfrm>
              <a:off x="3600" y="2880"/>
              <a:ext cx="76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内核</a:t>
              </a:r>
            </a:p>
          </p:txBody>
        </p:sp>
        <p:sp>
          <p:nvSpPr>
            <p:cNvPr id="17429" name="Rectangle 11"/>
            <p:cNvSpPr>
              <a:spLocks noChangeArrowheads="1"/>
            </p:cNvSpPr>
            <p:nvPr/>
          </p:nvSpPr>
          <p:spPr bwMode="auto">
            <a:xfrm>
              <a:off x="4128" y="3696"/>
              <a:ext cx="1056" cy="432"/>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7430" name="Text Box 12"/>
            <p:cNvSpPr txBox="1">
              <a:spLocks noChangeArrowheads="1"/>
            </p:cNvSpPr>
            <p:nvPr/>
          </p:nvSpPr>
          <p:spPr bwMode="auto">
            <a:xfrm>
              <a:off x="4116" y="3744"/>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线程控制块</a:t>
              </a:r>
            </a:p>
          </p:txBody>
        </p:sp>
        <p:sp>
          <p:nvSpPr>
            <p:cNvPr id="17431" name="Rectangle 13"/>
            <p:cNvSpPr>
              <a:spLocks noChangeArrowheads="1"/>
            </p:cNvSpPr>
            <p:nvPr/>
          </p:nvSpPr>
          <p:spPr bwMode="auto">
            <a:xfrm>
              <a:off x="4128" y="3264"/>
              <a:ext cx="1056" cy="432"/>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7432" name="Rectangle 14"/>
            <p:cNvSpPr>
              <a:spLocks noChangeArrowheads="1"/>
            </p:cNvSpPr>
            <p:nvPr/>
          </p:nvSpPr>
          <p:spPr bwMode="auto">
            <a:xfrm>
              <a:off x="4128" y="2832"/>
              <a:ext cx="1056" cy="432"/>
            </a:xfrm>
            <a:prstGeom prst="rect">
              <a:avLst/>
            </a:prstGeom>
            <a:solidFill>
              <a:srgbClr val="FFFFCC"/>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7433" name="Text Box 15"/>
            <p:cNvSpPr txBox="1">
              <a:spLocks noChangeArrowheads="1"/>
            </p:cNvSpPr>
            <p:nvPr/>
          </p:nvSpPr>
          <p:spPr bwMode="auto">
            <a:xfrm>
              <a:off x="4080" y="2880"/>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内核栈</a:t>
              </a:r>
            </a:p>
          </p:txBody>
        </p:sp>
        <p:sp>
          <p:nvSpPr>
            <p:cNvPr id="17434" name="Rectangle 16"/>
            <p:cNvSpPr>
              <a:spLocks noChangeArrowheads="1"/>
            </p:cNvSpPr>
            <p:nvPr/>
          </p:nvSpPr>
          <p:spPr bwMode="auto">
            <a:xfrm>
              <a:off x="4128" y="1776"/>
              <a:ext cx="1056" cy="432"/>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7435" name="Rectangle 17"/>
            <p:cNvSpPr>
              <a:spLocks noChangeArrowheads="1"/>
            </p:cNvSpPr>
            <p:nvPr/>
          </p:nvSpPr>
          <p:spPr bwMode="auto">
            <a:xfrm>
              <a:off x="4128" y="1200"/>
              <a:ext cx="1056" cy="576"/>
            </a:xfrm>
            <a:prstGeom prst="rect">
              <a:avLst/>
            </a:prstGeom>
            <a:solidFill>
              <a:srgbClr val="FFFFCC"/>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7436" name="Text Box 18"/>
            <p:cNvSpPr txBox="1">
              <a:spLocks noChangeArrowheads="1"/>
            </p:cNvSpPr>
            <p:nvPr/>
          </p:nvSpPr>
          <p:spPr bwMode="auto">
            <a:xfrm>
              <a:off x="4128" y="1344"/>
              <a:ext cx="10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用户栈</a:t>
              </a:r>
            </a:p>
          </p:txBody>
        </p:sp>
        <p:sp>
          <p:nvSpPr>
            <p:cNvPr id="17437" name="Rectangle 19"/>
            <p:cNvSpPr>
              <a:spLocks noChangeArrowheads="1"/>
            </p:cNvSpPr>
            <p:nvPr/>
          </p:nvSpPr>
          <p:spPr bwMode="auto">
            <a:xfrm>
              <a:off x="4128" y="768"/>
              <a:ext cx="1056" cy="432"/>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352276" name="Group 20"/>
          <p:cNvGrpSpPr/>
          <p:nvPr/>
        </p:nvGrpSpPr>
        <p:grpSpPr bwMode="auto">
          <a:xfrm>
            <a:off x="1358723" y="3562351"/>
            <a:ext cx="5485686" cy="1127125"/>
            <a:chOff x="624" y="2064"/>
            <a:chExt cx="2592" cy="710"/>
          </a:xfrm>
        </p:grpSpPr>
        <p:sp>
          <p:nvSpPr>
            <p:cNvPr id="17422" name="Rectangle 21"/>
            <p:cNvSpPr>
              <a:spLocks noChangeArrowheads="1"/>
            </p:cNvSpPr>
            <p:nvPr/>
          </p:nvSpPr>
          <p:spPr bwMode="auto">
            <a:xfrm>
              <a:off x="624" y="2064"/>
              <a:ext cx="2592"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宋体" panose="02010600030101010101" pitchFamily="2" charset="-122"/>
                  <a:ea typeface="宋体" panose="02010600030101010101" pitchFamily="2" charset="-122"/>
                </a:rPr>
                <a:t> 每个执行序列需有两个栈</a:t>
              </a:r>
              <a:r>
                <a:rPr kumimoji="0" lang="en-US" altLang="zh-CN" sz="2400" b="1" dirty="0">
                  <a:latin typeface="宋体" panose="02010600030101010101" pitchFamily="2" charset="-122"/>
                  <a:ea typeface="宋体" panose="02010600030101010101" pitchFamily="2" charset="-122"/>
                </a:rPr>
                <a:t>: </a:t>
              </a:r>
              <a:r>
                <a:rPr kumimoji="0" lang="zh-CN" altLang="en-US" sz="2400" b="1" dirty="0">
                  <a:latin typeface="宋体" panose="02010600030101010101" pitchFamily="2" charset="-122"/>
                  <a:ea typeface="宋体" panose="02010600030101010101" pitchFamily="2" charset="-122"/>
                </a:rPr>
                <a:t>用户栈 </a:t>
              </a:r>
              <a:r>
                <a:rPr kumimoji="0" lang="en-US" altLang="zh-CN" sz="2400" b="1" dirty="0">
                  <a:latin typeface="宋体" panose="02010600030101010101" pitchFamily="2" charset="-122"/>
                  <a:ea typeface="宋体" panose="02010600030101010101" pitchFamily="2" charset="-122"/>
                </a:rPr>
                <a:t>+ </a:t>
              </a:r>
              <a:r>
                <a:rPr kumimoji="0" lang="zh-CN" altLang="en-US" sz="2400" b="1" dirty="0">
                  <a:latin typeface="宋体" panose="02010600030101010101" pitchFamily="2" charset="-122"/>
                  <a:ea typeface="宋体" panose="02010600030101010101" pitchFamily="2" charset="-122"/>
                </a:rPr>
                <a:t>内核栈</a:t>
              </a:r>
            </a:p>
          </p:txBody>
        </p:sp>
        <p:pic>
          <p:nvPicPr>
            <p:cNvPr id="17423" name="Picture 2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221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2279" name="Group 23"/>
          <p:cNvGrpSpPr/>
          <p:nvPr/>
        </p:nvGrpSpPr>
        <p:grpSpPr bwMode="auto">
          <a:xfrm>
            <a:off x="1206342" y="4822825"/>
            <a:ext cx="6907901" cy="1209675"/>
            <a:chOff x="624" y="2802"/>
            <a:chExt cx="3264" cy="762"/>
          </a:xfrm>
        </p:grpSpPr>
        <p:sp>
          <p:nvSpPr>
            <p:cNvPr id="17418" name="Rectangle 24"/>
            <p:cNvSpPr>
              <a:spLocks noChangeArrowheads="1"/>
            </p:cNvSpPr>
            <p:nvPr/>
          </p:nvSpPr>
          <p:spPr bwMode="auto">
            <a:xfrm>
              <a:off x="624" y="2802"/>
              <a:ext cx="3264"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  用户栈：</a:t>
              </a:r>
              <a:r>
                <a:rPr kumimoji="0" lang="zh-CN" altLang="en-US" sz="2400" b="1" dirty="0">
                  <a:solidFill>
                    <a:srgbClr val="FF0000"/>
                  </a:solidFill>
                  <a:highlight>
                    <a:srgbClr val="FFFF00"/>
                  </a:highlight>
                  <a:latin typeface="Arial" panose="020B0604020202020204" pitchFamily="34" charset="0"/>
                  <a:ea typeface="宋体" panose="02010600030101010101" pitchFamily="2" charset="-122"/>
                </a:rPr>
                <a:t>普通的函数调用</a:t>
              </a:r>
            </a:p>
          </p:txBody>
        </p:sp>
        <p:sp>
          <p:nvSpPr>
            <p:cNvPr id="17419" name="Rectangle 25"/>
            <p:cNvSpPr>
              <a:spLocks noChangeArrowheads="1"/>
            </p:cNvSpPr>
            <p:nvPr/>
          </p:nvSpPr>
          <p:spPr bwMode="auto">
            <a:xfrm>
              <a:off x="624" y="3220"/>
              <a:ext cx="3120"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Arial" panose="020B0604020202020204" pitchFamily="34" charset="0"/>
                  <a:ea typeface="宋体" panose="02010600030101010101" pitchFamily="2" charset="-122"/>
                </a:rPr>
                <a:t>  内核栈：</a:t>
              </a:r>
              <a:r>
                <a:rPr kumimoji="0" lang="zh-CN" altLang="en-US" sz="2400" b="1" dirty="0">
                  <a:solidFill>
                    <a:srgbClr val="FF0000"/>
                  </a:solidFill>
                  <a:highlight>
                    <a:srgbClr val="FFFF00"/>
                  </a:highlight>
                  <a:latin typeface="Arial" panose="020B0604020202020204" pitchFamily="34" charset="0"/>
                  <a:ea typeface="宋体" panose="02010600030101010101" pitchFamily="2" charset="-122"/>
                </a:rPr>
                <a:t>系统调用、中断处理</a:t>
              </a:r>
            </a:p>
          </p:txBody>
        </p:sp>
        <p:pic>
          <p:nvPicPr>
            <p:cNvPr id="17420" name="Picture 2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 y="2970"/>
              <a:ext cx="12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1" name="Picture 2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 y="3395"/>
              <a:ext cx="12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416"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4.2 </a:t>
            </a:r>
            <a:r>
              <a:rPr kumimoji="0" lang="zh-CN" altLang="en-US" sz="3200" b="1">
                <a:solidFill>
                  <a:srgbClr val="006699"/>
                </a:solidFill>
                <a:latin typeface="黑体" panose="02010609060101010101" pitchFamily="2" charset="-122"/>
                <a:ea typeface="黑体" panose="02010609060101010101" pitchFamily="2" charset="-122"/>
              </a:rPr>
              <a:t>多线程模型</a:t>
            </a:r>
          </a:p>
        </p:txBody>
      </p:sp>
      <p:sp>
        <p:nvSpPr>
          <p:cNvPr id="17417" name="Rectangle 29"/>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u="sng">
                <a:solidFill>
                  <a:srgbClr val="006699"/>
                </a:solidFill>
                <a:latin typeface="宋体" panose="02010600030101010101" pitchFamily="2" charset="-122"/>
                <a:ea typeface="宋体" panose="02010600030101010101" pitchFamily="2" charset="-122"/>
              </a:rPr>
              <a:t>4.2.2 </a:t>
            </a:r>
            <a:r>
              <a:rPr kumimoji="0" lang="zh-CN" altLang="en-US" sz="2000" b="1" u="sng">
                <a:solidFill>
                  <a:srgbClr val="006699"/>
                </a:solidFill>
                <a:latin typeface="宋体" panose="02010600030101010101" pitchFamily="2" charset="-122"/>
                <a:ea typeface="宋体" panose="02010600030101010101" pitchFamily="2" charset="-122"/>
              </a:rPr>
              <a:t>一对一模型</a:t>
            </a:r>
            <a:br>
              <a:rPr kumimoji="0" lang="zh-CN" altLang="en-US" sz="2000" b="1" u="sng">
                <a:solidFill>
                  <a:srgbClr val="006699"/>
                </a:solidFill>
                <a:latin typeface="宋体" panose="02010600030101010101" pitchFamily="2" charset="-122"/>
                <a:ea typeface="宋体" panose="02010600030101010101" pitchFamily="2" charset="-122"/>
              </a:rPr>
            </a:br>
            <a:r>
              <a:rPr kumimoji="0" lang="zh-CN" altLang="en-US" sz="2000" b="1">
                <a:latin typeface="宋体" panose="02010600030101010101" pitchFamily="2" charset="-122"/>
                <a:ea typeface="宋体" panose="02010600030101010101" pitchFamily="2" charset="-122"/>
              </a:rPr>
              <a:t>内核级线程模型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2259"/>
                                        </p:tgtEl>
                                        <p:attrNameLst>
                                          <p:attrName>style.visibility</p:attrName>
                                        </p:attrNameLst>
                                      </p:cBhvr>
                                      <p:to>
                                        <p:strVal val="visible"/>
                                      </p:to>
                                    </p:set>
                                    <p:animEffect transition="in" filter="dissolve">
                                      <p:cBhvr>
                                        <p:cTn id="7" dur="500"/>
                                        <p:tgtEl>
                                          <p:spTgt spid="3522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2260"/>
                                        </p:tgtEl>
                                        <p:attrNameLst>
                                          <p:attrName>style.visibility</p:attrName>
                                        </p:attrNameLst>
                                      </p:cBhvr>
                                      <p:to>
                                        <p:strVal val="visible"/>
                                      </p:to>
                                    </p:set>
                                    <p:animEffect transition="in" filter="dissolve">
                                      <p:cBhvr>
                                        <p:cTn id="12" dur="500"/>
                                        <p:tgtEl>
                                          <p:spTgt spid="3522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2276"/>
                                        </p:tgtEl>
                                        <p:attrNameLst>
                                          <p:attrName>style.visibility</p:attrName>
                                        </p:attrNameLst>
                                      </p:cBhvr>
                                      <p:to>
                                        <p:strVal val="visible"/>
                                      </p:to>
                                    </p:set>
                                    <p:animEffect transition="in" filter="dissolve">
                                      <p:cBhvr>
                                        <p:cTn id="17" dur="500"/>
                                        <p:tgtEl>
                                          <p:spTgt spid="35227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52279"/>
                                        </p:tgtEl>
                                        <p:attrNameLst>
                                          <p:attrName>style.visibility</p:attrName>
                                        </p:attrNameLst>
                                      </p:cBhvr>
                                      <p:to>
                                        <p:strVal val="visible"/>
                                      </p:to>
                                    </p:set>
                                    <p:animEffect transition="in" filter="dissolve">
                                      <p:cBhvr>
                                        <p:cTn id="22" dur="500"/>
                                        <p:tgtEl>
                                          <p:spTgt spid="35227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2261"/>
                                        </p:tgtEl>
                                        <p:attrNameLst>
                                          <p:attrName>style.visibility</p:attrName>
                                        </p:attrNameLst>
                                      </p:cBhvr>
                                      <p:to>
                                        <p:strVal val="visible"/>
                                      </p:to>
                                    </p:set>
                                    <p:animEffect transition="in" filter="dissolve">
                                      <p:cBhvr>
                                        <p:cTn id="27" dur="500"/>
                                        <p:tgtEl>
                                          <p:spTgt spid="352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p:bldP spid="35226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2192582" y="277813"/>
            <a:ext cx="8505777" cy="576262"/>
          </a:xfrm>
        </p:spPr>
        <p:txBody>
          <a:bodyPr/>
          <a:lstStyle/>
          <a:p>
            <a:pPr eaLnBrk="1" hangingPunct="1"/>
            <a:r>
              <a:rPr lang="en-US" altLang="zh-CN" dirty="0">
                <a:latin typeface="黑体" panose="02010609060101010101" pitchFamily="2" charset="-122"/>
                <a:ea typeface="黑体" panose="02010609060101010101" pitchFamily="2" charset="-122"/>
              </a:rPr>
              <a:t>4.1 </a:t>
            </a:r>
            <a:r>
              <a:rPr lang="zh-CN" altLang="en-US" dirty="0">
                <a:latin typeface="黑体" panose="02010609060101010101" pitchFamily="2" charset="-122"/>
                <a:ea typeface="黑体" panose="02010609060101010101" pitchFamily="2" charset="-122"/>
              </a:rPr>
              <a:t>线程的引入</a:t>
            </a:r>
          </a:p>
        </p:txBody>
      </p:sp>
      <p:sp>
        <p:nvSpPr>
          <p:cNvPr id="122892" name="Rectangle 12"/>
          <p:cNvSpPr>
            <a:spLocks noChangeArrowheads="1"/>
          </p:cNvSpPr>
          <p:nvPr/>
        </p:nvSpPr>
        <p:spPr bwMode="auto">
          <a:xfrm>
            <a:off x="1335444" y="1771650"/>
            <a:ext cx="10275078" cy="3887788"/>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44958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ClrTx/>
              <a:buFont typeface="Monotype Sorts" charset="2"/>
              <a:buNone/>
            </a:pPr>
            <a:r>
              <a:rPr lang="zh-CN" altLang="en-US" sz="3000" b="1" dirty="0">
                <a:solidFill>
                  <a:srgbClr val="FF0000"/>
                </a:solidFill>
                <a:latin typeface="黑体" panose="02010609060101010101" pitchFamily="2" charset="-122"/>
                <a:ea typeface="黑体" panose="02010609060101010101" pitchFamily="2" charset="-122"/>
              </a:rPr>
              <a:t>回顾并讨论进程的相关问题：</a:t>
            </a: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进程生命周期中，核心任务是竞争</a:t>
            </a:r>
            <a:r>
              <a:rPr lang="en-US" altLang="zh-CN" sz="2400" b="1" dirty="0">
                <a:latin typeface="宋体" panose="02010600030101010101" pitchFamily="2" charset="-122"/>
                <a:ea typeface="宋体" panose="02010600030101010101" pitchFamily="2" charset="-122"/>
              </a:rPr>
              <a:t>CPU</a:t>
            </a: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a:t>
            </a:r>
            <a:r>
              <a:rPr lang="zh-CN" altLang="en-US" sz="2400" b="1" dirty="0">
                <a:highlight>
                  <a:srgbClr val="FFFF00"/>
                </a:highlight>
                <a:latin typeface="宋体" panose="02010600030101010101" pitchFamily="2" charset="-122"/>
                <a:ea typeface="宋体" panose="02010600030101010101" pitchFamily="2" charset="-122"/>
              </a:rPr>
              <a:t>一个进程只能有一个代码执行序列吗？</a:t>
            </a: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若进程遇到了</a:t>
            </a:r>
            <a:r>
              <a:rPr lang="en-US" altLang="zh-CN" sz="2400" b="1" dirty="0">
                <a:latin typeface="宋体" panose="02010600030101010101" pitchFamily="2" charset="-122"/>
                <a:ea typeface="宋体" panose="02010600030101010101" pitchFamily="2" charset="-122"/>
              </a:rPr>
              <a:t>I/O</a:t>
            </a:r>
            <a:r>
              <a:rPr lang="zh-CN" altLang="en-US" sz="2400" b="1" dirty="0">
                <a:latin typeface="宋体" panose="02010600030101010101" pitchFamily="2" charset="-122"/>
                <a:ea typeface="宋体" panose="02010600030101010101" pitchFamily="2" charset="-122"/>
              </a:rPr>
              <a:t>等待，不得不放弃</a:t>
            </a:r>
            <a:r>
              <a:rPr lang="en-US" altLang="zh-CN" sz="2400" b="1" dirty="0">
                <a:latin typeface="宋体" panose="02010600030101010101" pitchFamily="2" charset="-122"/>
                <a:ea typeface="宋体" panose="02010600030101010101" pitchFamily="2" charset="-122"/>
              </a:rPr>
              <a:t>CPU</a:t>
            </a:r>
            <a:endParaRPr lang="zh-CN" altLang="en-US" sz="2400" b="1" dirty="0">
              <a:latin typeface="宋体" panose="02010600030101010101" pitchFamily="2" charset="-122"/>
              <a:ea typeface="宋体" panose="02010600030101010101" pitchFamily="2" charset="-122"/>
            </a:endParaRP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代码序列中是否有可以</a:t>
            </a:r>
            <a:r>
              <a:rPr lang="zh-CN" altLang="en-US" sz="2400" b="1" dirty="0">
                <a:solidFill>
                  <a:srgbClr val="FF0000"/>
                </a:solidFill>
                <a:highlight>
                  <a:srgbClr val="FFFF00"/>
                </a:highlight>
                <a:latin typeface="宋体" panose="02010600030101010101" pitchFamily="2" charset="-122"/>
                <a:ea typeface="宋体" panose="02010600030101010101" pitchFamily="2" charset="-122"/>
              </a:rPr>
              <a:t>并行</a:t>
            </a:r>
            <a:r>
              <a:rPr lang="zh-CN" altLang="en-US" sz="2400" b="1" dirty="0">
                <a:highlight>
                  <a:srgbClr val="FFFF00"/>
                </a:highlight>
                <a:latin typeface="宋体" panose="02010600030101010101" pitchFamily="2" charset="-122"/>
                <a:ea typeface="宋体" panose="02010600030101010101" pitchFamily="2" charset="-122"/>
              </a:rPr>
              <a:t>处理的程序段</a:t>
            </a:r>
            <a:r>
              <a:rPr lang="zh-CN" altLang="en-US" sz="2400" b="1" dirty="0">
                <a:latin typeface="宋体" panose="02010600030101010101" pitchFamily="2" charset="-122"/>
                <a:ea typeface="宋体" panose="02010600030101010101" pitchFamily="2" charset="-122"/>
              </a:rPr>
              <a:t>？</a:t>
            </a:r>
          </a:p>
          <a:p>
            <a:pPr>
              <a:buClrTx/>
              <a:buFont typeface="Monotype Sorts" charset="2"/>
              <a:buNone/>
            </a:pPr>
            <a:endParaRPr lang="en-US" altLang="zh-CN" sz="2400" b="1" dirty="0">
              <a:latin typeface="宋体" panose="02010600030101010101" pitchFamily="2" charset="-122"/>
              <a:ea typeface="宋体" panose="02010600030101010101" pitchFamily="2" charset="-122"/>
            </a:endParaRPr>
          </a:p>
          <a:p>
            <a:pPr>
              <a:buClrTx/>
              <a:buFont typeface="Monotype Sorts" charset="2"/>
              <a:buNone/>
            </a:pPr>
            <a:endParaRPr lang="en-US" altLang="zh-CN" sz="2400" b="1" dirty="0">
              <a:solidFill>
                <a:srgbClr val="000099"/>
              </a:solidFill>
              <a:latin typeface="宋体" panose="02010600030101010101" pitchFamily="2" charset="-122"/>
              <a:ea typeface="宋体" panose="02010600030101010101" pitchFamily="2" charset="-122"/>
            </a:endParaRPr>
          </a:p>
        </p:txBody>
      </p:sp>
      <p:sp>
        <p:nvSpPr>
          <p:cNvPr id="122894" name="Rectangle 14">
            <a:hlinkClick r:id="rId4" action="ppaction://hlinkfile"/>
          </p:cNvPr>
          <p:cNvSpPr>
            <a:spLocks noChangeArrowheads="1"/>
          </p:cNvSpPr>
          <p:nvPr/>
        </p:nvSpPr>
        <p:spPr bwMode="auto">
          <a:xfrm>
            <a:off x="4933309" y="4906963"/>
            <a:ext cx="6571394" cy="576262"/>
          </a:xfrm>
          <a:prstGeom prst="rect">
            <a:avLst/>
          </a:prstGeom>
          <a:noFill/>
          <a:ln w="9525">
            <a:solidFill>
              <a:srgbClr val="969696"/>
            </a:solidFill>
            <a:miter lim="800000"/>
          </a:ln>
          <a:extLst>
            <a:ext uri="{909E8E84-426E-40DD-AFC4-6F175D3DCCD1}">
              <a14:hiddenFill xmlns:a14="http://schemas.microsoft.com/office/drawing/2010/main">
                <a:solidFill>
                  <a:srgbClr val="FFFFFF"/>
                </a:solidFill>
              </a14:hiddenFill>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400" b="1" dirty="0">
                <a:solidFill>
                  <a:srgbClr val="FF0000"/>
                </a:solidFill>
                <a:latin typeface="Arial" panose="020B0604020202020204" pitchFamily="34" charset="0"/>
                <a:ea typeface="黑体" panose="02010609060101010101" pitchFamily="2" charset="-122"/>
              </a:rPr>
              <a:t>代码例</a:t>
            </a:r>
            <a:r>
              <a:rPr kumimoji="0" lang="en-US" altLang="zh-CN" sz="2400" b="1" dirty="0">
                <a:solidFill>
                  <a:srgbClr val="FF0000"/>
                </a:solidFill>
                <a:latin typeface="Arial" panose="020B0604020202020204" pitchFamily="34" charset="0"/>
                <a:ea typeface="黑体" panose="02010609060101010101" pitchFamily="2" charset="-122"/>
              </a:rPr>
              <a:t>:</a:t>
            </a:r>
            <a:r>
              <a:rPr kumimoji="0" lang="zh-CN" altLang="en-US" sz="2400" b="1" dirty="0">
                <a:solidFill>
                  <a:srgbClr val="006699"/>
                </a:solidFill>
                <a:highlight>
                  <a:srgbClr val="FFFF00"/>
                </a:highlight>
                <a:latin typeface="Arial" panose="020B0604020202020204" pitchFamily="34" charset="0"/>
                <a:ea typeface="黑体" panose="02010609060101010101" pitchFamily="2" charset="-122"/>
              </a:rPr>
              <a:t>完全可以并行执行的代码</a:t>
            </a:r>
          </a:p>
        </p:txBody>
      </p:sp>
    </p:spTree>
    <p:custDataLst>
      <p:tags r:id="rId1"/>
    </p:custData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9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9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89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4.2 </a:t>
            </a:r>
            <a:r>
              <a:rPr kumimoji="0" lang="zh-CN" altLang="en-US" sz="3200" b="1">
                <a:solidFill>
                  <a:srgbClr val="006699"/>
                </a:solidFill>
                <a:latin typeface="黑体" panose="02010609060101010101" pitchFamily="2" charset="-122"/>
                <a:ea typeface="黑体" panose="02010609060101010101" pitchFamily="2" charset="-122"/>
              </a:rPr>
              <a:t>多线程模型</a:t>
            </a:r>
          </a:p>
        </p:txBody>
      </p:sp>
      <p:sp>
        <p:nvSpPr>
          <p:cNvPr id="18435" name="Rectangle 4"/>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u="sng">
                <a:solidFill>
                  <a:srgbClr val="006699"/>
                </a:solidFill>
                <a:latin typeface="宋体" panose="02010600030101010101" pitchFamily="2" charset="-122"/>
                <a:ea typeface="宋体" panose="02010600030101010101" pitchFamily="2" charset="-122"/>
              </a:rPr>
              <a:t>4.2.3 </a:t>
            </a:r>
            <a:r>
              <a:rPr kumimoji="0" lang="zh-CN" altLang="en-US" sz="2000" b="1" u="sng">
                <a:solidFill>
                  <a:srgbClr val="006699"/>
                </a:solidFill>
                <a:latin typeface="宋体" panose="02010600030101010101" pitchFamily="2" charset="-122"/>
                <a:ea typeface="宋体" panose="02010600030101010101" pitchFamily="2" charset="-122"/>
              </a:rPr>
              <a:t>多对多模型</a:t>
            </a:r>
            <a:br>
              <a:rPr kumimoji="0" lang="zh-CN" altLang="en-US" sz="2000" b="1" u="sng">
                <a:solidFill>
                  <a:srgbClr val="006699"/>
                </a:solidFill>
                <a:latin typeface="宋体" panose="02010600030101010101" pitchFamily="2" charset="-122"/>
                <a:ea typeface="宋体" panose="02010600030101010101" pitchFamily="2" charset="-122"/>
              </a:rPr>
            </a:br>
            <a:r>
              <a:rPr kumimoji="0" lang="zh-CN" altLang="en-US" sz="2000" b="1">
                <a:latin typeface="宋体" panose="02010600030101010101" pitchFamily="2" charset="-122"/>
                <a:ea typeface="宋体" panose="02010600030101010101" pitchFamily="2" charset="-122"/>
              </a:rPr>
              <a:t>混合线程模型</a:t>
            </a:r>
          </a:p>
        </p:txBody>
      </p:sp>
      <p:grpSp>
        <p:nvGrpSpPr>
          <p:cNvPr id="18436" name="Group 140"/>
          <p:cNvGrpSpPr/>
          <p:nvPr/>
        </p:nvGrpSpPr>
        <p:grpSpPr bwMode="auto">
          <a:xfrm>
            <a:off x="1904752" y="1077914"/>
            <a:ext cx="9733284" cy="4808537"/>
            <a:chOff x="900" y="679"/>
            <a:chExt cx="4599" cy="3029"/>
          </a:xfrm>
        </p:grpSpPr>
        <p:sp>
          <p:nvSpPr>
            <p:cNvPr id="18437" name="Text Box 61"/>
            <p:cNvSpPr txBox="1">
              <a:spLocks noChangeArrowheads="1"/>
            </p:cNvSpPr>
            <p:nvPr/>
          </p:nvSpPr>
          <p:spPr bwMode="auto">
            <a:xfrm>
              <a:off x="921" y="3102"/>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硬件</a:t>
              </a:r>
            </a:p>
          </p:txBody>
        </p:sp>
        <p:sp>
          <p:nvSpPr>
            <p:cNvPr id="18438" name="Rectangle 63"/>
            <p:cNvSpPr>
              <a:spLocks noChangeArrowheads="1"/>
            </p:cNvSpPr>
            <p:nvPr/>
          </p:nvSpPr>
          <p:spPr bwMode="auto">
            <a:xfrm>
              <a:off x="3909" y="907"/>
              <a:ext cx="840" cy="85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439" name="Rectangle 64"/>
            <p:cNvSpPr>
              <a:spLocks noChangeArrowheads="1"/>
            </p:cNvSpPr>
            <p:nvPr/>
          </p:nvSpPr>
          <p:spPr bwMode="auto">
            <a:xfrm>
              <a:off x="1805" y="907"/>
              <a:ext cx="1670" cy="85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440" name="Line 65"/>
            <p:cNvSpPr>
              <a:spLocks noChangeShapeType="1"/>
            </p:cNvSpPr>
            <p:nvPr/>
          </p:nvSpPr>
          <p:spPr bwMode="auto">
            <a:xfrm>
              <a:off x="921" y="1764"/>
              <a:ext cx="4144"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1" name="Line 66"/>
            <p:cNvSpPr>
              <a:spLocks noChangeShapeType="1"/>
            </p:cNvSpPr>
            <p:nvPr/>
          </p:nvSpPr>
          <p:spPr bwMode="auto">
            <a:xfrm>
              <a:off x="3086" y="1941"/>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2" name="Line 67"/>
            <p:cNvSpPr>
              <a:spLocks noChangeShapeType="1"/>
            </p:cNvSpPr>
            <p:nvPr/>
          </p:nvSpPr>
          <p:spPr bwMode="auto">
            <a:xfrm>
              <a:off x="2656" y="1949"/>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3" name="Line 68"/>
            <p:cNvSpPr>
              <a:spLocks noChangeShapeType="1"/>
            </p:cNvSpPr>
            <p:nvPr/>
          </p:nvSpPr>
          <p:spPr bwMode="auto">
            <a:xfrm>
              <a:off x="2243" y="1941"/>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4" name="Freeform 69"/>
            <p:cNvSpPr/>
            <p:nvPr/>
          </p:nvSpPr>
          <p:spPr bwMode="auto">
            <a:xfrm>
              <a:off x="2372" y="1029"/>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45" name="Group 70"/>
            <p:cNvGrpSpPr/>
            <p:nvPr/>
          </p:nvGrpSpPr>
          <p:grpSpPr bwMode="auto">
            <a:xfrm>
              <a:off x="2099" y="1653"/>
              <a:ext cx="289" cy="291"/>
              <a:chOff x="816" y="1968"/>
              <a:chExt cx="288" cy="291"/>
            </a:xfrm>
          </p:grpSpPr>
          <p:sp>
            <p:nvSpPr>
              <p:cNvPr id="18511" name="Oval 71"/>
              <p:cNvSpPr>
                <a:spLocks noChangeArrowheads="1"/>
              </p:cNvSpPr>
              <p:nvPr/>
            </p:nvSpPr>
            <p:spPr bwMode="auto">
              <a:xfrm>
                <a:off x="816" y="1968"/>
                <a:ext cx="288" cy="288"/>
              </a:xfrm>
              <a:prstGeom prst="ellipse">
                <a:avLst/>
              </a:prstGeom>
              <a:solidFill>
                <a:srgbClr val="FF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512" name="Text Box 72"/>
              <p:cNvSpPr txBox="1">
                <a:spLocks noChangeArrowheads="1"/>
              </p:cNvSpPr>
              <p:nvPr/>
            </p:nvSpPr>
            <p:spPr bwMode="auto">
              <a:xfrm>
                <a:off x="864" y="1968"/>
                <a:ext cx="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L</a:t>
                </a:r>
                <a:endParaRPr kumimoji="0" lang="en-US" altLang="zh-CN" sz="2400">
                  <a:latin typeface="Times New Roman" panose="02020603050405020304" pitchFamily="18" charset="0"/>
                  <a:ea typeface="宋体" panose="02010600030101010101" pitchFamily="2" charset="-122"/>
                </a:endParaRPr>
              </a:p>
            </p:txBody>
          </p:sp>
        </p:grpSp>
        <p:sp>
          <p:nvSpPr>
            <p:cNvPr id="18446" name="Freeform 73"/>
            <p:cNvSpPr/>
            <p:nvPr/>
          </p:nvSpPr>
          <p:spPr bwMode="auto">
            <a:xfrm>
              <a:off x="2685" y="1029"/>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47" name="Freeform 74"/>
            <p:cNvSpPr/>
            <p:nvPr/>
          </p:nvSpPr>
          <p:spPr bwMode="auto">
            <a:xfrm>
              <a:off x="2051" y="1029"/>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48" name="Group 75"/>
            <p:cNvGrpSpPr/>
            <p:nvPr/>
          </p:nvGrpSpPr>
          <p:grpSpPr bwMode="auto">
            <a:xfrm>
              <a:off x="2091" y="2285"/>
              <a:ext cx="289" cy="288"/>
              <a:chOff x="832" y="2920"/>
              <a:chExt cx="288" cy="288"/>
            </a:xfrm>
          </p:grpSpPr>
          <p:sp>
            <p:nvSpPr>
              <p:cNvPr id="18509" name="Oval 76"/>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510" name="Freeform 77"/>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449" name="Group 78"/>
            <p:cNvGrpSpPr/>
            <p:nvPr/>
          </p:nvGrpSpPr>
          <p:grpSpPr bwMode="auto">
            <a:xfrm>
              <a:off x="2941" y="1653"/>
              <a:ext cx="289" cy="291"/>
              <a:chOff x="816" y="1968"/>
              <a:chExt cx="288" cy="291"/>
            </a:xfrm>
          </p:grpSpPr>
          <p:sp>
            <p:nvSpPr>
              <p:cNvPr id="18507" name="Oval 79"/>
              <p:cNvSpPr>
                <a:spLocks noChangeArrowheads="1"/>
              </p:cNvSpPr>
              <p:nvPr/>
            </p:nvSpPr>
            <p:spPr bwMode="auto">
              <a:xfrm>
                <a:off x="816" y="1968"/>
                <a:ext cx="288" cy="288"/>
              </a:xfrm>
              <a:prstGeom prst="ellipse">
                <a:avLst/>
              </a:prstGeom>
              <a:solidFill>
                <a:srgbClr val="FF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508" name="Text Box 80"/>
              <p:cNvSpPr txBox="1">
                <a:spLocks noChangeArrowheads="1"/>
              </p:cNvSpPr>
              <p:nvPr/>
            </p:nvSpPr>
            <p:spPr bwMode="auto">
              <a:xfrm>
                <a:off x="864" y="1968"/>
                <a:ext cx="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L</a:t>
                </a:r>
                <a:endParaRPr kumimoji="0" lang="en-US" altLang="zh-CN" sz="2400">
                  <a:latin typeface="Times New Roman" panose="02020603050405020304" pitchFamily="18" charset="0"/>
                  <a:ea typeface="宋体" panose="02010600030101010101" pitchFamily="2" charset="-122"/>
                </a:endParaRPr>
              </a:p>
            </p:txBody>
          </p:sp>
        </p:grpSp>
        <p:grpSp>
          <p:nvGrpSpPr>
            <p:cNvPr id="18450" name="Group 81"/>
            <p:cNvGrpSpPr/>
            <p:nvPr/>
          </p:nvGrpSpPr>
          <p:grpSpPr bwMode="auto">
            <a:xfrm>
              <a:off x="2933" y="2285"/>
              <a:ext cx="289" cy="288"/>
              <a:chOff x="832" y="2920"/>
              <a:chExt cx="288" cy="288"/>
            </a:xfrm>
          </p:grpSpPr>
          <p:sp>
            <p:nvSpPr>
              <p:cNvPr id="18505" name="Oval 82"/>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506" name="Freeform 83"/>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8451" name="Group 84"/>
            <p:cNvGrpSpPr/>
            <p:nvPr/>
          </p:nvGrpSpPr>
          <p:grpSpPr bwMode="auto">
            <a:xfrm>
              <a:off x="2511" y="1661"/>
              <a:ext cx="290" cy="291"/>
              <a:chOff x="816" y="1968"/>
              <a:chExt cx="288" cy="291"/>
            </a:xfrm>
          </p:grpSpPr>
          <p:sp>
            <p:nvSpPr>
              <p:cNvPr id="18503" name="Oval 85"/>
              <p:cNvSpPr>
                <a:spLocks noChangeArrowheads="1"/>
              </p:cNvSpPr>
              <p:nvPr/>
            </p:nvSpPr>
            <p:spPr bwMode="auto">
              <a:xfrm>
                <a:off x="816" y="1968"/>
                <a:ext cx="288" cy="288"/>
              </a:xfrm>
              <a:prstGeom prst="ellipse">
                <a:avLst/>
              </a:prstGeom>
              <a:solidFill>
                <a:srgbClr val="FF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504" name="Text Box 86"/>
              <p:cNvSpPr txBox="1">
                <a:spLocks noChangeArrowheads="1"/>
              </p:cNvSpPr>
              <p:nvPr/>
            </p:nvSpPr>
            <p:spPr bwMode="auto">
              <a:xfrm>
                <a:off x="864" y="1968"/>
                <a:ext cx="18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L</a:t>
                </a:r>
                <a:endParaRPr kumimoji="0" lang="en-US" altLang="zh-CN" sz="2400">
                  <a:latin typeface="Times New Roman" panose="02020603050405020304" pitchFamily="18" charset="0"/>
                  <a:ea typeface="宋体" panose="02010600030101010101" pitchFamily="2" charset="-122"/>
                </a:endParaRPr>
              </a:p>
            </p:txBody>
          </p:sp>
        </p:grpSp>
        <p:grpSp>
          <p:nvGrpSpPr>
            <p:cNvPr id="18452" name="Group 87"/>
            <p:cNvGrpSpPr/>
            <p:nvPr/>
          </p:nvGrpSpPr>
          <p:grpSpPr bwMode="auto">
            <a:xfrm>
              <a:off x="2511" y="2293"/>
              <a:ext cx="290" cy="288"/>
              <a:chOff x="832" y="2920"/>
              <a:chExt cx="288" cy="288"/>
            </a:xfrm>
          </p:grpSpPr>
          <p:sp>
            <p:nvSpPr>
              <p:cNvPr id="18501" name="Oval 88"/>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502" name="Freeform 89"/>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53" name="Freeform 90"/>
            <p:cNvSpPr/>
            <p:nvPr/>
          </p:nvSpPr>
          <p:spPr bwMode="auto">
            <a:xfrm>
              <a:off x="2990" y="1029"/>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4" name="Line 91"/>
            <p:cNvSpPr>
              <a:spLocks noChangeShapeType="1"/>
            </p:cNvSpPr>
            <p:nvPr/>
          </p:nvSpPr>
          <p:spPr bwMode="auto">
            <a:xfrm>
              <a:off x="2083" y="1277"/>
              <a:ext cx="440" cy="23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5" name="Line 92"/>
            <p:cNvSpPr>
              <a:spLocks noChangeShapeType="1"/>
            </p:cNvSpPr>
            <p:nvPr/>
          </p:nvSpPr>
          <p:spPr bwMode="auto">
            <a:xfrm>
              <a:off x="2392" y="1269"/>
              <a:ext cx="131"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6" name="Line 93"/>
            <p:cNvSpPr>
              <a:spLocks noChangeShapeType="1"/>
            </p:cNvSpPr>
            <p:nvPr/>
          </p:nvSpPr>
          <p:spPr bwMode="auto">
            <a:xfrm flipH="1">
              <a:off x="2523" y="1277"/>
              <a:ext cx="170" cy="230"/>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57" name="Line 94"/>
            <p:cNvSpPr>
              <a:spLocks noChangeShapeType="1"/>
            </p:cNvSpPr>
            <p:nvPr/>
          </p:nvSpPr>
          <p:spPr bwMode="auto">
            <a:xfrm>
              <a:off x="2990" y="1289"/>
              <a:ext cx="100" cy="343"/>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58" name="Group 95"/>
            <p:cNvGrpSpPr/>
            <p:nvPr/>
          </p:nvGrpSpPr>
          <p:grpSpPr bwMode="auto">
            <a:xfrm>
              <a:off x="2402" y="3109"/>
              <a:ext cx="273" cy="291"/>
              <a:chOff x="888" y="3472"/>
              <a:chExt cx="272" cy="291"/>
            </a:xfrm>
          </p:grpSpPr>
          <p:sp>
            <p:nvSpPr>
              <p:cNvPr id="18499" name="Rectangle 96"/>
              <p:cNvSpPr>
                <a:spLocks noChangeArrowheads="1"/>
              </p:cNvSpPr>
              <p:nvPr/>
            </p:nvSpPr>
            <p:spPr bwMode="auto">
              <a:xfrm>
                <a:off x="888" y="3472"/>
                <a:ext cx="272" cy="2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500" name="Text Box 97"/>
              <p:cNvSpPr txBox="1">
                <a:spLocks noChangeArrowheads="1"/>
              </p:cNvSpPr>
              <p:nvPr/>
            </p:nvSpPr>
            <p:spPr bwMode="auto">
              <a:xfrm>
                <a:off x="913" y="3472"/>
                <a:ext cx="1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P</a:t>
                </a:r>
              </a:p>
            </p:txBody>
          </p:sp>
        </p:grpSp>
        <p:grpSp>
          <p:nvGrpSpPr>
            <p:cNvPr id="18459" name="Group 98"/>
            <p:cNvGrpSpPr/>
            <p:nvPr/>
          </p:nvGrpSpPr>
          <p:grpSpPr bwMode="auto">
            <a:xfrm>
              <a:off x="2984" y="3109"/>
              <a:ext cx="273" cy="291"/>
              <a:chOff x="888" y="3472"/>
              <a:chExt cx="272" cy="291"/>
            </a:xfrm>
          </p:grpSpPr>
          <p:sp>
            <p:nvSpPr>
              <p:cNvPr id="18497" name="Rectangle 99"/>
              <p:cNvSpPr>
                <a:spLocks noChangeArrowheads="1"/>
              </p:cNvSpPr>
              <p:nvPr/>
            </p:nvSpPr>
            <p:spPr bwMode="auto">
              <a:xfrm>
                <a:off x="888" y="3472"/>
                <a:ext cx="272" cy="2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498" name="Text Box 100"/>
              <p:cNvSpPr txBox="1">
                <a:spLocks noChangeArrowheads="1"/>
              </p:cNvSpPr>
              <p:nvPr/>
            </p:nvSpPr>
            <p:spPr bwMode="auto">
              <a:xfrm>
                <a:off x="913" y="3472"/>
                <a:ext cx="1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P</a:t>
                </a:r>
              </a:p>
            </p:txBody>
          </p:sp>
        </p:grpSp>
        <p:sp>
          <p:nvSpPr>
            <p:cNvPr id="18460" name="Text Box 101"/>
            <p:cNvSpPr txBox="1">
              <a:spLocks noChangeArrowheads="1"/>
            </p:cNvSpPr>
            <p:nvPr/>
          </p:nvSpPr>
          <p:spPr bwMode="auto">
            <a:xfrm>
              <a:off x="2328" y="679"/>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进程</a:t>
              </a:r>
              <a:r>
                <a:rPr kumimoji="0" lang="en-US" altLang="zh-CN" sz="2000" b="1">
                  <a:latin typeface="Times New Roman" panose="02020603050405020304" pitchFamily="18" charset="0"/>
                  <a:ea typeface="宋体" panose="02010600030101010101" pitchFamily="2" charset="-122"/>
                </a:rPr>
                <a:t>1</a:t>
              </a:r>
            </a:p>
          </p:txBody>
        </p:sp>
        <p:sp>
          <p:nvSpPr>
            <p:cNvPr id="18461" name="Line 102"/>
            <p:cNvSpPr>
              <a:spLocks noChangeShapeType="1"/>
            </p:cNvSpPr>
            <p:nvPr/>
          </p:nvSpPr>
          <p:spPr bwMode="auto">
            <a:xfrm flipV="1">
              <a:off x="921" y="3108"/>
              <a:ext cx="4193" cy="1"/>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2" name="Text Box 103"/>
            <p:cNvSpPr txBox="1">
              <a:spLocks noChangeArrowheads="1"/>
            </p:cNvSpPr>
            <p:nvPr/>
          </p:nvSpPr>
          <p:spPr bwMode="auto">
            <a:xfrm>
              <a:off x="917" y="1266"/>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Arial" panose="020B0604020202020204" pitchFamily="34" charset="0"/>
                  <a:ea typeface="宋体" panose="02010600030101010101" pitchFamily="2" charset="-122"/>
                </a:rPr>
                <a:t>用户</a:t>
              </a:r>
            </a:p>
          </p:txBody>
        </p:sp>
        <p:sp>
          <p:nvSpPr>
            <p:cNvPr id="18463" name="Text Box 104"/>
            <p:cNvSpPr txBox="1">
              <a:spLocks noChangeArrowheads="1"/>
            </p:cNvSpPr>
            <p:nvPr/>
          </p:nvSpPr>
          <p:spPr bwMode="auto">
            <a:xfrm>
              <a:off x="900" y="2290"/>
              <a:ext cx="33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Arial" panose="020B0604020202020204" pitchFamily="34" charset="0"/>
                  <a:ea typeface="宋体" panose="02010600030101010101" pitchFamily="2" charset="-122"/>
                </a:rPr>
                <a:t>内核</a:t>
              </a:r>
            </a:p>
          </p:txBody>
        </p:sp>
        <p:sp>
          <p:nvSpPr>
            <p:cNvPr id="18464" name="Line 105"/>
            <p:cNvSpPr>
              <a:spLocks noChangeShapeType="1"/>
            </p:cNvSpPr>
            <p:nvPr/>
          </p:nvSpPr>
          <p:spPr bwMode="auto">
            <a:xfrm flipH="1">
              <a:off x="4294" y="1956"/>
              <a:ext cx="0" cy="33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65" name="Group 106"/>
            <p:cNvGrpSpPr/>
            <p:nvPr/>
          </p:nvGrpSpPr>
          <p:grpSpPr bwMode="auto">
            <a:xfrm>
              <a:off x="4150" y="1661"/>
              <a:ext cx="289" cy="291"/>
              <a:chOff x="816" y="1968"/>
              <a:chExt cx="288" cy="291"/>
            </a:xfrm>
          </p:grpSpPr>
          <p:sp>
            <p:nvSpPr>
              <p:cNvPr id="18495" name="Oval 107"/>
              <p:cNvSpPr>
                <a:spLocks noChangeArrowheads="1"/>
              </p:cNvSpPr>
              <p:nvPr/>
            </p:nvSpPr>
            <p:spPr bwMode="auto">
              <a:xfrm>
                <a:off x="816" y="1968"/>
                <a:ext cx="288" cy="288"/>
              </a:xfrm>
              <a:prstGeom prst="ellipse">
                <a:avLst/>
              </a:prstGeom>
              <a:solidFill>
                <a:srgbClr val="FF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496" name="Text Box 108"/>
              <p:cNvSpPr txBox="1">
                <a:spLocks noChangeArrowheads="1"/>
              </p:cNvSpPr>
              <p:nvPr/>
            </p:nvSpPr>
            <p:spPr bwMode="auto">
              <a:xfrm>
                <a:off x="864" y="1968"/>
                <a:ext cx="1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L</a:t>
                </a:r>
                <a:endParaRPr kumimoji="0" lang="en-US" altLang="zh-CN" sz="2400">
                  <a:latin typeface="Times New Roman" panose="02020603050405020304" pitchFamily="18" charset="0"/>
                  <a:ea typeface="宋体" panose="02010600030101010101" pitchFamily="2" charset="-122"/>
                </a:endParaRPr>
              </a:p>
            </p:txBody>
          </p:sp>
        </p:grpSp>
        <p:grpSp>
          <p:nvGrpSpPr>
            <p:cNvPr id="18466" name="Group 109"/>
            <p:cNvGrpSpPr/>
            <p:nvPr/>
          </p:nvGrpSpPr>
          <p:grpSpPr bwMode="auto">
            <a:xfrm>
              <a:off x="4155" y="2293"/>
              <a:ext cx="289" cy="288"/>
              <a:chOff x="832" y="2920"/>
              <a:chExt cx="288" cy="288"/>
            </a:xfrm>
          </p:grpSpPr>
          <p:sp>
            <p:nvSpPr>
              <p:cNvPr id="18493" name="Oval 110"/>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494" name="Freeform 111"/>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67" name="Freeform 112"/>
            <p:cNvSpPr/>
            <p:nvPr/>
          </p:nvSpPr>
          <p:spPr bwMode="auto">
            <a:xfrm>
              <a:off x="4294" y="1045"/>
              <a:ext cx="49" cy="240"/>
            </a:xfrm>
            <a:custGeom>
              <a:avLst/>
              <a:gdLst>
                <a:gd name="T0" fmla="*/ 11 w 104"/>
                <a:gd name="T1" fmla="*/ 0 h 192"/>
                <a:gd name="T2" fmla="*/ 21 w 104"/>
                <a:gd name="T3" fmla="*/ 75 h 192"/>
                <a:gd name="T4" fmla="*/ 0 w 104"/>
                <a:gd name="T5" fmla="*/ 150 h 192"/>
                <a:gd name="T6" fmla="*/ 21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68" name="Line 113"/>
            <p:cNvSpPr>
              <a:spLocks noChangeShapeType="1"/>
            </p:cNvSpPr>
            <p:nvPr/>
          </p:nvSpPr>
          <p:spPr bwMode="auto">
            <a:xfrm>
              <a:off x="4294" y="1284"/>
              <a:ext cx="0" cy="376"/>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469" name="Group 114"/>
            <p:cNvGrpSpPr/>
            <p:nvPr/>
          </p:nvGrpSpPr>
          <p:grpSpPr bwMode="auto">
            <a:xfrm>
              <a:off x="3636" y="3109"/>
              <a:ext cx="273" cy="291"/>
              <a:chOff x="888" y="3472"/>
              <a:chExt cx="272" cy="291"/>
            </a:xfrm>
          </p:grpSpPr>
          <p:sp>
            <p:nvSpPr>
              <p:cNvPr id="18491" name="Rectangle 115"/>
              <p:cNvSpPr>
                <a:spLocks noChangeArrowheads="1"/>
              </p:cNvSpPr>
              <p:nvPr/>
            </p:nvSpPr>
            <p:spPr bwMode="auto">
              <a:xfrm>
                <a:off x="888" y="3472"/>
                <a:ext cx="272" cy="288"/>
              </a:xfrm>
              <a:prstGeom prst="rect">
                <a:avLst/>
              </a:prstGeom>
              <a:solidFill>
                <a:srgbClr val="DDDDDD"/>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492" name="Text Box 116"/>
              <p:cNvSpPr txBox="1">
                <a:spLocks noChangeArrowheads="1"/>
              </p:cNvSpPr>
              <p:nvPr/>
            </p:nvSpPr>
            <p:spPr bwMode="auto">
              <a:xfrm>
                <a:off x="913" y="3472"/>
                <a:ext cx="17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400" b="1">
                    <a:latin typeface="Times New Roman" panose="02020603050405020304" pitchFamily="18" charset="0"/>
                    <a:ea typeface="宋体" panose="02010600030101010101" pitchFamily="2" charset="-122"/>
                  </a:rPr>
                  <a:t>P</a:t>
                </a:r>
              </a:p>
            </p:txBody>
          </p:sp>
        </p:grpSp>
        <p:sp>
          <p:nvSpPr>
            <p:cNvPr id="18470" name="Text Box 117"/>
            <p:cNvSpPr txBox="1">
              <a:spLocks noChangeArrowheads="1"/>
            </p:cNvSpPr>
            <p:nvPr/>
          </p:nvSpPr>
          <p:spPr bwMode="auto">
            <a:xfrm>
              <a:off x="4050" y="682"/>
              <a:ext cx="39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Times New Roman" panose="02020603050405020304" pitchFamily="18" charset="0"/>
                  <a:ea typeface="宋体" panose="02010600030101010101" pitchFamily="2" charset="-122"/>
                </a:rPr>
                <a:t>进程</a:t>
              </a:r>
              <a:r>
                <a:rPr kumimoji="0" lang="en-US" altLang="zh-CN" sz="2000" b="1">
                  <a:latin typeface="Times New Roman" panose="02020603050405020304" pitchFamily="18" charset="0"/>
                  <a:ea typeface="宋体" panose="02010600030101010101" pitchFamily="2" charset="-122"/>
                </a:rPr>
                <a:t>2</a:t>
              </a:r>
            </a:p>
          </p:txBody>
        </p:sp>
        <p:grpSp>
          <p:nvGrpSpPr>
            <p:cNvPr id="18471" name="Group 118"/>
            <p:cNvGrpSpPr/>
            <p:nvPr/>
          </p:nvGrpSpPr>
          <p:grpSpPr bwMode="auto">
            <a:xfrm>
              <a:off x="3523" y="2309"/>
              <a:ext cx="289" cy="288"/>
              <a:chOff x="832" y="2920"/>
              <a:chExt cx="288" cy="288"/>
            </a:xfrm>
          </p:grpSpPr>
          <p:sp>
            <p:nvSpPr>
              <p:cNvPr id="18489" name="Oval 119"/>
              <p:cNvSpPr>
                <a:spLocks noChangeArrowheads="1"/>
              </p:cNvSpPr>
              <p:nvPr/>
            </p:nvSpPr>
            <p:spPr bwMode="auto">
              <a:xfrm>
                <a:off x="832" y="2920"/>
                <a:ext cx="288" cy="288"/>
              </a:xfrm>
              <a:prstGeom prst="ellipse">
                <a:avLst/>
              </a:prstGeom>
              <a:solidFill>
                <a:srgbClr val="9900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8490" name="Freeform 120"/>
              <p:cNvSpPr/>
              <p:nvPr/>
            </p:nvSpPr>
            <p:spPr bwMode="auto">
              <a:xfrm>
                <a:off x="960" y="2944"/>
                <a:ext cx="48" cy="240"/>
              </a:xfrm>
              <a:custGeom>
                <a:avLst/>
                <a:gdLst>
                  <a:gd name="T0" fmla="*/ 10 w 104"/>
                  <a:gd name="T1" fmla="*/ 0 h 192"/>
                  <a:gd name="T2" fmla="*/ 20 w 104"/>
                  <a:gd name="T3" fmla="*/ 75 h 192"/>
                  <a:gd name="T4" fmla="*/ 0 w 104"/>
                  <a:gd name="T5" fmla="*/ 150 h 192"/>
                  <a:gd name="T6" fmla="*/ 20 w 104"/>
                  <a:gd name="T7" fmla="*/ 225 h 192"/>
                  <a:gd name="T8" fmla="*/ 0 w 104"/>
                  <a:gd name="T9" fmla="*/ 300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472" name="Line 121"/>
            <p:cNvSpPr>
              <a:spLocks noChangeShapeType="1"/>
            </p:cNvSpPr>
            <p:nvPr/>
          </p:nvSpPr>
          <p:spPr bwMode="auto">
            <a:xfrm flipH="1">
              <a:off x="2270" y="1507"/>
              <a:ext cx="253" cy="161"/>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3" name="Line 122"/>
            <p:cNvSpPr>
              <a:spLocks noChangeShapeType="1"/>
            </p:cNvSpPr>
            <p:nvPr/>
          </p:nvSpPr>
          <p:spPr bwMode="auto">
            <a:xfrm>
              <a:off x="2523" y="1507"/>
              <a:ext cx="181" cy="161"/>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4" name="Text Box 123"/>
            <p:cNvSpPr txBox="1">
              <a:spLocks noChangeArrowheads="1"/>
            </p:cNvSpPr>
            <p:nvPr/>
          </p:nvSpPr>
          <p:spPr bwMode="auto">
            <a:xfrm>
              <a:off x="1596" y="2499"/>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a:solidFill>
                    <a:srgbClr val="FF0000"/>
                  </a:solidFill>
                  <a:latin typeface="Times New Roman" panose="02020603050405020304" pitchFamily="18" charset="0"/>
                  <a:ea typeface="宋体" panose="02010600030101010101" pitchFamily="2" charset="-122"/>
                </a:rPr>
                <a:t>线程</a:t>
              </a:r>
              <a:r>
                <a:rPr kumimoji="0" lang="en-US" altLang="zh-CN" sz="1800" b="1">
                  <a:solidFill>
                    <a:srgbClr val="FF0000"/>
                  </a:solidFill>
                  <a:latin typeface="Times New Roman" panose="02020603050405020304" pitchFamily="18" charset="0"/>
                  <a:ea typeface="宋体" panose="02010600030101010101" pitchFamily="2" charset="-122"/>
                </a:rPr>
                <a:t>1</a:t>
              </a:r>
            </a:p>
          </p:txBody>
        </p:sp>
        <p:sp>
          <p:nvSpPr>
            <p:cNvPr id="18475" name="Text Box 124"/>
            <p:cNvSpPr txBox="1">
              <a:spLocks noChangeArrowheads="1"/>
            </p:cNvSpPr>
            <p:nvPr/>
          </p:nvSpPr>
          <p:spPr bwMode="auto">
            <a:xfrm>
              <a:off x="4373" y="2499"/>
              <a:ext cx="3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a:solidFill>
                    <a:srgbClr val="FF0000"/>
                  </a:solidFill>
                  <a:latin typeface="Times New Roman" panose="02020603050405020304" pitchFamily="18" charset="0"/>
                  <a:ea typeface="宋体" panose="02010600030101010101" pitchFamily="2" charset="-122"/>
                </a:rPr>
                <a:t>线程</a:t>
              </a:r>
              <a:r>
                <a:rPr kumimoji="0" lang="en-US" altLang="zh-CN" sz="1800" b="1">
                  <a:solidFill>
                    <a:srgbClr val="FF0000"/>
                  </a:solidFill>
                  <a:latin typeface="Times New Roman" panose="02020603050405020304" pitchFamily="18" charset="0"/>
                  <a:ea typeface="宋体" panose="02010600030101010101" pitchFamily="2" charset="-122"/>
                </a:rPr>
                <a:t>m</a:t>
              </a:r>
            </a:p>
          </p:txBody>
        </p:sp>
        <p:sp>
          <p:nvSpPr>
            <p:cNvPr id="18476" name="Text Box 125"/>
            <p:cNvSpPr txBox="1">
              <a:spLocks noChangeArrowheads="1"/>
            </p:cNvSpPr>
            <p:nvPr/>
          </p:nvSpPr>
          <p:spPr bwMode="auto">
            <a:xfrm>
              <a:off x="1451" y="1011"/>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a:solidFill>
                    <a:srgbClr val="FF0000"/>
                  </a:solidFill>
                  <a:latin typeface="Times New Roman" panose="02020603050405020304" pitchFamily="18" charset="0"/>
                  <a:ea typeface="宋体" panose="02010600030101010101" pitchFamily="2" charset="-122"/>
                </a:rPr>
                <a:t>线程</a:t>
              </a:r>
              <a:r>
                <a:rPr kumimoji="0" lang="en-US" altLang="zh-CN" sz="1800" b="1">
                  <a:solidFill>
                    <a:srgbClr val="FF0000"/>
                  </a:solidFill>
                  <a:latin typeface="Times New Roman" panose="02020603050405020304" pitchFamily="18" charset="0"/>
                  <a:ea typeface="宋体" panose="02010600030101010101" pitchFamily="2" charset="-122"/>
                </a:rPr>
                <a:t>1</a:t>
              </a:r>
            </a:p>
          </p:txBody>
        </p:sp>
        <p:sp>
          <p:nvSpPr>
            <p:cNvPr id="18477" name="Text Box 126"/>
            <p:cNvSpPr txBox="1">
              <a:spLocks noChangeArrowheads="1"/>
            </p:cNvSpPr>
            <p:nvPr/>
          </p:nvSpPr>
          <p:spPr bwMode="auto">
            <a:xfrm>
              <a:off x="2993" y="1011"/>
              <a:ext cx="36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a:solidFill>
                    <a:srgbClr val="FF0000"/>
                  </a:solidFill>
                  <a:latin typeface="Times New Roman" panose="02020603050405020304" pitchFamily="18" charset="0"/>
                  <a:ea typeface="宋体" panose="02010600030101010101" pitchFamily="2" charset="-122"/>
                </a:rPr>
                <a:t>线程</a:t>
              </a:r>
              <a:r>
                <a:rPr kumimoji="0" lang="en-US" altLang="zh-CN" sz="1800" b="1">
                  <a:solidFill>
                    <a:srgbClr val="FF0000"/>
                  </a:solidFill>
                  <a:latin typeface="Times New Roman" panose="02020603050405020304" pitchFamily="18" charset="0"/>
                  <a:ea typeface="宋体" panose="02010600030101010101" pitchFamily="2" charset="-122"/>
                </a:rPr>
                <a:t>n</a:t>
              </a:r>
            </a:p>
          </p:txBody>
        </p:sp>
        <p:sp>
          <p:nvSpPr>
            <p:cNvPr id="18478" name="Line 127"/>
            <p:cNvSpPr>
              <a:spLocks noChangeShapeType="1"/>
            </p:cNvSpPr>
            <p:nvPr/>
          </p:nvSpPr>
          <p:spPr bwMode="auto">
            <a:xfrm>
              <a:off x="2219" y="2573"/>
              <a:ext cx="895" cy="295"/>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79" name="Line 128"/>
            <p:cNvSpPr>
              <a:spLocks noChangeShapeType="1"/>
            </p:cNvSpPr>
            <p:nvPr/>
          </p:nvSpPr>
          <p:spPr bwMode="auto">
            <a:xfrm>
              <a:off x="2680" y="2580"/>
              <a:ext cx="434"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0" name="Line 129"/>
            <p:cNvSpPr>
              <a:spLocks noChangeShapeType="1"/>
            </p:cNvSpPr>
            <p:nvPr/>
          </p:nvSpPr>
          <p:spPr bwMode="auto">
            <a:xfrm>
              <a:off x="3070" y="2580"/>
              <a:ext cx="48"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1" name="Line 130"/>
            <p:cNvSpPr>
              <a:spLocks noChangeShapeType="1"/>
            </p:cNvSpPr>
            <p:nvPr/>
          </p:nvSpPr>
          <p:spPr bwMode="auto">
            <a:xfrm flipH="1">
              <a:off x="2514" y="2871"/>
              <a:ext cx="603"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2" name="Line 131"/>
            <p:cNvSpPr>
              <a:spLocks noChangeShapeType="1"/>
            </p:cNvSpPr>
            <p:nvPr/>
          </p:nvSpPr>
          <p:spPr bwMode="auto">
            <a:xfrm flipH="1" flipV="1">
              <a:off x="3117" y="2871"/>
              <a:ext cx="675"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3" name="Line 132"/>
            <p:cNvSpPr>
              <a:spLocks noChangeShapeType="1"/>
            </p:cNvSpPr>
            <p:nvPr/>
          </p:nvSpPr>
          <p:spPr bwMode="auto">
            <a:xfrm flipV="1">
              <a:off x="3117" y="2871"/>
              <a:ext cx="0" cy="23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4" name="Line 133"/>
            <p:cNvSpPr>
              <a:spLocks noChangeShapeType="1"/>
            </p:cNvSpPr>
            <p:nvPr/>
          </p:nvSpPr>
          <p:spPr bwMode="auto">
            <a:xfrm flipH="1">
              <a:off x="3118" y="2580"/>
              <a:ext cx="1156"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5" name="Line 134"/>
            <p:cNvSpPr>
              <a:spLocks noChangeShapeType="1"/>
            </p:cNvSpPr>
            <p:nvPr/>
          </p:nvSpPr>
          <p:spPr bwMode="auto">
            <a:xfrm flipH="1">
              <a:off x="3114" y="2584"/>
              <a:ext cx="578" cy="288"/>
            </a:xfrm>
            <a:prstGeom prst="line">
              <a:avLst/>
            </a:prstGeom>
            <a:noFill/>
            <a:ln w="9525">
              <a:solidFill>
                <a:schemeClr val="tx1"/>
              </a:solidFill>
              <a:round/>
              <a:headEnd type="oval" w="med" len="me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86" name="Text Box 135"/>
            <p:cNvSpPr txBox="1">
              <a:spLocks noChangeArrowheads="1"/>
            </p:cNvSpPr>
            <p:nvPr/>
          </p:nvSpPr>
          <p:spPr bwMode="auto">
            <a:xfrm>
              <a:off x="4439" y="1827"/>
              <a:ext cx="727"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a:solidFill>
                    <a:srgbClr val="FF0000"/>
                  </a:solidFill>
                  <a:latin typeface="Times New Roman" panose="02020603050405020304" pitchFamily="18" charset="0"/>
                  <a:ea typeface="宋体" panose="02010600030101010101" pitchFamily="2" charset="-122"/>
                </a:rPr>
                <a:t>轻量级进程</a:t>
              </a:r>
              <a:r>
                <a:rPr kumimoji="0" lang="en-US" altLang="zh-CN" sz="1800" b="1">
                  <a:solidFill>
                    <a:srgbClr val="FF0000"/>
                  </a:solidFill>
                  <a:latin typeface="Times New Roman" panose="02020603050405020304" pitchFamily="18" charset="0"/>
                  <a:ea typeface="宋体" panose="02010600030101010101" pitchFamily="2" charset="-122"/>
                </a:rPr>
                <a:t>m</a:t>
              </a:r>
            </a:p>
          </p:txBody>
        </p:sp>
        <p:sp>
          <p:nvSpPr>
            <p:cNvPr id="18487" name="Text Box 136"/>
            <p:cNvSpPr txBox="1">
              <a:spLocks noChangeArrowheads="1"/>
            </p:cNvSpPr>
            <p:nvPr/>
          </p:nvSpPr>
          <p:spPr bwMode="auto">
            <a:xfrm>
              <a:off x="1408" y="1791"/>
              <a:ext cx="69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1800" b="1" dirty="0">
                  <a:solidFill>
                    <a:srgbClr val="FF0000"/>
                  </a:solidFill>
                  <a:highlight>
                    <a:srgbClr val="FFFF00"/>
                  </a:highlight>
                  <a:latin typeface="Times New Roman" panose="02020603050405020304" pitchFamily="18" charset="0"/>
                  <a:ea typeface="宋体" panose="02010600030101010101" pitchFamily="2" charset="-122"/>
                </a:rPr>
                <a:t>轻量级进程</a:t>
              </a:r>
              <a:r>
                <a:rPr kumimoji="0" lang="en-US" altLang="zh-CN" sz="1800" b="1" dirty="0">
                  <a:solidFill>
                    <a:srgbClr val="FF0000"/>
                  </a:solidFill>
                  <a:highlight>
                    <a:srgbClr val="FFFF00"/>
                  </a:highlight>
                  <a:latin typeface="Times New Roman" panose="02020603050405020304" pitchFamily="18" charset="0"/>
                  <a:ea typeface="宋体" panose="02010600030101010101" pitchFamily="2" charset="-122"/>
                </a:rPr>
                <a:t>1</a:t>
              </a:r>
            </a:p>
          </p:txBody>
        </p:sp>
        <p:sp>
          <p:nvSpPr>
            <p:cNvPr id="18488" name="AutoShape 139"/>
            <p:cNvSpPr>
              <a:spLocks noChangeArrowheads="1"/>
            </p:cNvSpPr>
            <p:nvPr/>
          </p:nvSpPr>
          <p:spPr bwMode="auto">
            <a:xfrm>
              <a:off x="4194" y="3222"/>
              <a:ext cx="1305" cy="486"/>
            </a:xfrm>
            <a:prstGeom prst="wedgeRectCallout">
              <a:avLst>
                <a:gd name="adj1" fmla="val -83718"/>
                <a:gd name="adj2" fmla="val -198560"/>
              </a:avLst>
            </a:prstGeom>
            <a:solidFill>
              <a:srgbClr val="FFFFFF"/>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dirty="0">
                  <a:highlight>
                    <a:srgbClr val="FFFF00"/>
                  </a:highlight>
                  <a:latin typeface="Verdana" panose="020B0604030504040204" pitchFamily="34" charset="0"/>
                  <a:ea typeface="宋体" panose="02010600030101010101" pitchFamily="2" charset="-122"/>
                </a:rPr>
                <a:t>完成某些内核任务的内核级线程</a:t>
              </a:r>
              <a:endParaRPr kumimoji="0" lang="zh-CN" altLang="en-US" sz="2000" dirty="0">
                <a:highlight>
                  <a:srgbClr val="FFFF00"/>
                </a:highlight>
                <a:latin typeface="Verdana" panose="020B0604030504040204" pitchFamily="34" charset="0"/>
                <a:ea typeface="宋体" panose="02010600030101010101" pitchFamily="2" charset="-122"/>
              </a:endParaRPr>
            </a:p>
          </p:txBody>
        </p:sp>
      </p:grpSp>
      <p:sp>
        <p:nvSpPr>
          <p:cNvPr id="2" name="矩形 1"/>
          <p:cNvSpPr/>
          <p:nvPr/>
        </p:nvSpPr>
        <p:spPr>
          <a:xfrm>
            <a:off x="1164183" y="5900093"/>
            <a:ext cx="7269939" cy="461665"/>
          </a:xfrm>
          <a:prstGeom prst="rect">
            <a:avLst/>
          </a:prstGeom>
        </p:spPr>
        <p:txBody>
          <a:bodyPr wrap="none">
            <a:spAutoFit/>
          </a:bodyPr>
          <a:lstStyle/>
          <a:p>
            <a:pPr eaLnBrk="1" hangingPunct="1">
              <a:spcBef>
                <a:spcPct val="50000"/>
              </a:spcBef>
              <a:buClrTx/>
              <a:buSzTx/>
              <a:buFontTx/>
              <a:buNone/>
            </a:pPr>
            <a:r>
              <a:rPr lang="zh-CN" altLang="en-US" sz="2400" b="1" dirty="0">
                <a:solidFill>
                  <a:srgbClr val="0070C0"/>
                </a:solidFill>
                <a:highlight>
                  <a:srgbClr val="FFFF00"/>
                </a:highlight>
                <a:ea typeface="宋体" panose="02010600030101010101" pitchFamily="2" charset="-122"/>
              </a:rPr>
              <a:t>用户线程与内核线程间增加</a:t>
            </a:r>
            <a:r>
              <a:rPr lang="zh-CN" altLang="en-US" sz="2400" b="1" dirty="0">
                <a:solidFill>
                  <a:srgbClr val="FF0000"/>
                </a:solidFill>
                <a:highlight>
                  <a:srgbClr val="FFFF00"/>
                </a:highlight>
                <a:ea typeface="宋体" panose="02010600030101010101" pitchFamily="2" charset="-122"/>
              </a:rPr>
              <a:t>映射管理（轻量级进程）</a:t>
            </a:r>
          </a:p>
        </p:txBody>
      </p:sp>
    </p:spTree>
  </p:cSld>
  <p:clrMapOvr>
    <a:masterClrMapping/>
  </p:clrMapOvr>
  <p:transition>
    <p:random/>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anose="02010609060101010101" pitchFamily="2" charset="-122"/>
                <a:ea typeface="黑体" panose="02010609060101010101" pitchFamily="2" charset="-122"/>
              </a:rPr>
              <a:t>4.2 </a:t>
            </a:r>
            <a:r>
              <a:rPr kumimoji="0" lang="zh-CN" altLang="en-US" sz="3200" b="1" dirty="0">
                <a:solidFill>
                  <a:srgbClr val="006699"/>
                </a:solidFill>
                <a:latin typeface="黑体" panose="02010609060101010101" pitchFamily="2" charset="-122"/>
                <a:ea typeface="黑体" panose="02010609060101010101" pitchFamily="2" charset="-122"/>
              </a:rPr>
              <a:t>多线程模型</a:t>
            </a:r>
          </a:p>
        </p:txBody>
      </p:sp>
      <p:sp>
        <p:nvSpPr>
          <p:cNvPr id="19459" name="Rectangle 4"/>
          <p:cNvSpPr>
            <a:spLocks noChangeArrowheads="1"/>
          </p:cNvSpPr>
          <p:nvPr/>
        </p:nvSpPr>
        <p:spPr bwMode="auto">
          <a:xfrm>
            <a:off x="-158730" y="1076325"/>
            <a:ext cx="4425375"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u="sng">
                <a:solidFill>
                  <a:srgbClr val="006699"/>
                </a:solidFill>
                <a:latin typeface="宋体" panose="02010600030101010101" pitchFamily="2" charset="-122"/>
                <a:ea typeface="宋体" panose="02010600030101010101" pitchFamily="2" charset="-122"/>
              </a:rPr>
              <a:t>4.2.3 </a:t>
            </a:r>
            <a:r>
              <a:rPr kumimoji="0" lang="zh-CN" altLang="en-US" sz="2000" b="1" u="sng">
                <a:solidFill>
                  <a:srgbClr val="006699"/>
                </a:solidFill>
                <a:latin typeface="宋体" panose="02010600030101010101" pitchFamily="2" charset="-122"/>
                <a:ea typeface="宋体" panose="02010600030101010101" pitchFamily="2" charset="-122"/>
              </a:rPr>
              <a:t>多对多模型</a:t>
            </a:r>
            <a:br>
              <a:rPr kumimoji="0" lang="zh-CN" altLang="en-US" sz="2000" b="1" u="sng">
                <a:solidFill>
                  <a:srgbClr val="006699"/>
                </a:solidFill>
                <a:latin typeface="宋体" panose="02010600030101010101" pitchFamily="2" charset="-122"/>
                <a:ea typeface="宋体" panose="02010600030101010101" pitchFamily="2" charset="-122"/>
              </a:rPr>
            </a:br>
            <a:r>
              <a:rPr kumimoji="0" lang="zh-CN" altLang="en-US" sz="2000" b="1">
                <a:latin typeface="宋体" panose="02010600030101010101" pitchFamily="2" charset="-122"/>
                <a:ea typeface="宋体" panose="02010600030101010101" pitchFamily="2" charset="-122"/>
              </a:rPr>
              <a:t>混合线程模型</a:t>
            </a:r>
          </a:p>
        </p:txBody>
      </p:sp>
      <p:grpSp>
        <p:nvGrpSpPr>
          <p:cNvPr id="19460" name="Group 130"/>
          <p:cNvGrpSpPr/>
          <p:nvPr/>
        </p:nvGrpSpPr>
        <p:grpSpPr bwMode="auto">
          <a:xfrm>
            <a:off x="1875123" y="1824039"/>
            <a:ext cx="8939636" cy="4067175"/>
            <a:chOff x="913" y="1194"/>
            <a:chExt cx="4224" cy="2562"/>
          </a:xfrm>
        </p:grpSpPr>
        <p:sp>
          <p:nvSpPr>
            <p:cNvPr id="19462" name="Rectangle 127" descr="浅色横线"/>
            <p:cNvSpPr>
              <a:spLocks noChangeArrowheads="1"/>
            </p:cNvSpPr>
            <p:nvPr/>
          </p:nvSpPr>
          <p:spPr bwMode="auto">
            <a:xfrm>
              <a:off x="3728" y="2632"/>
              <a:ext cx="215" cy="329"/>
            </a:xfrm>
            <a:prstGeom prst="rect">
              <a:avLst/>
            </a:prstGeom>
            <a:pattFill prst="ltHorz">
              <a:fgClr>
                <a:schemeClr val="tx1"/>
              </a:fgClr>
              <a:bgClr>
                <a:srgbClr val="FFFFFF"/>
              </a:bgClr>
            </a:pattFill>
            <a:ln w="15875">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9463" name="Rectangle 125" descr="浅色横线"/>
            <p:cNvSpPr>
              <a:spLocks noChangeArrowheads="1"/>
            </p:cNvSpPr>
            <p:nvPr/>
          </p:nvSpPr>
          <p:spPr bwMode="auto">
            <a:xfrm>
              <a:off x="3081" y="2705"/>
              <a:ext cx="431" cy="166"/>
            </a:xfrm>
            <a:prstGeom prst="rect">
              <a:avLst/>
            </a:prstGeom>
            <a:blipFill dpi="0" rotWithShape="0">
              <a:blip r:embed="rId2"/>
              <a:srcRect/>
              <a:tile tx="0" ty="0" sx="100000" sy="100000" flip="none" algn="tl"/>
            </a:blipFill>
            <a:ln w="19050">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9464" name="Oval 81"/>
            <p:cNvSpPr>
              <a:spLocks noChangeAspect="1" noChangeArrowheads="1"/>
            </p:cNvSpPr>
            <p:nvPr/>
          </p:nvSpPr>
          <p:spPr bwMode="auto">
            <a:xfrm>
              <a:off x="3169" y="1301"/>
              <a:ext cx="964" cy="1128"/>
            </a:xfrm>
            <a:prstGeom prst="ellipse">
              <a:avLst/>
            </a:prstGeom>
            <a:solidFill>
              <a:srgbClr val="FFFFFF"/>
            </a:solidFill>
            <a:ln w="19050">
              <a:solidFill>
                <a:srgbClr val="00000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9465" name="Oval 82"/>
            <p:cNvSpPr>
              <a:spLocks noChangeAspect="1" noChangeArrowheads="1"/>
            </p:cNvSpPr>
            <p:nvPr/>
          </p:nvSpPr>
          <p:spPr bwMode="auto">
            <a:xfrm>
              <a:off x="2023" y="1331"/>
              <a:ext cx="964" cy="1128"/>
            </a:xfrm>
            <a:prstGeom prst="ellipse">
              <a:avLst/>
            </a:prstGeom>
            <a:solidFill>
              <a:srgbClr val="FFFFFF"/>
            </a:solidFill>
            <a:ln w="19050">
              <a:solidFill>
                <a:srgbClr val="00000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9466" name="Line 84"/>
            <p:cNvSpPr>
              <a:spLocks noChangeShapeType="1"/>
            </p:cNvSpPr>
            <p:nvPr/>
          </p:nvSpPr>
          <p:spPr bwMode="auto">
            <a:xfrm>
              <a:off x="1362" y="1366"/>
              <a:ext cx="745" cy="12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7" name="Rectangle 85"/>
            <p:cNvSpPr>
              <a:spLocks noChangeArrowheads="1"/>
            </p:cNvSpPr>
            <p:nvPr/>
          </p:nvSpPr>
          <p:spPr bwMode="auto">
            <a:xfrm>
              <a:off x="913" y="1225"/>
              <a:ext cx="64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进程</a:t>
              </a:r>
              <a:endParaRPr kumimoji="0" lang="zh-CN" altLang="en-US" sz="2000">
                <a:latin typeface="Verdana" panose="020B0604030504040204" pitchFamily="34" charset="0"/>
                <a:ea typeface="宋体" panose="02010600030101010101" pitchFamily="2" charset="-122"/>
              </a:endParaRPr>
            </a:p>
          </p:txBody>
        </p:sp>
        <p:sp>
          <p:nvSpPr>
            <p:cNvPr id="19468" name="Line 87"/>
            <p:cNvSpPr>
              <a:spLocks noChangeShapeType="1"/>
            </p:cNvSpPr>
            <p:nvPr/>
          </p:nvSpPr>
          <p:spPr bwMode="auto">
            <a:xfrm flipV="1">
              <a:off x="3288" y="2897"/>
              <a:ext cx="1" cy="486"/>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69" name="Rectangle 88"/>
            <p:cNvSpPr>
              <a:spLocks noChangeArrowheads="1"/>
            </p:cNvSpPr>
            <p:nvPr/>
          </p:nvSpPr>
          <p:spPr bwMode="auto">
            <a:xfrm>
              <a:off x="2967" y="3390"/>
              <a:ext cx="64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进程表</a:t>
              </a:r>
              <a:endParaRPr kumimoji="0" lang="zh-CN" altLang="en-US" sz="2000">
                <a:latin typeface="Verdana" panose="020B0604030504040204" pitchFamily="34" charset="0"/>
                <a:ea typeface="宋体" panose="02010600030101010101" pitchFamily="2" charset="-122"/>
              </a:endParaRPr>
            </a:p>
          </p:txBody>
        </p:sp>
        <p:sp>
          <p:nvSpPr>
            <p:cNvPr id="19470" name="Line 90"/>
            <p:cNvSpPr>
              <a:spLocks noChangeShapeType="1"/>
            </p:cNvSpPr>
            <p:nvPr/>
          </p:nvSpPr>
          <p:spPr bwMode="auto">
            <a:xfrm flipV="1">
              <a:off x="1673" y="2000"/>
              <a:ext cx="647" cy="22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71" name="Rectangle 91"/>
            <p:cNvSpPr>
              <a:spLocks noChangeArrowheads="1"/>
            </p:cNvSpPr>
            <p:nvPr/>
          </p:nvSpPr>
          <p:spPr bwMode="auto">
            <a:xfrm>
              <a:off x="919" y="2109"/>
              <a:ext cx="80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用户线程</a:t>
              </a:r>
              <a:endParaRPr kumimoji="0" lang="zh-CN" altLang="en-US" sz="2000">
                <a:latin typeface="Verdana" panose="020B0604030504040204" pitchFamily="34" charset="0"/>
                <a:ea typeface="宋体" panose="02010600030101010101" pitchFamily="2" charset="-122"/>
              </a:endParaRPr>
            </a:p>
          </p:txBody>
        </p:sp>
        <p:sp>
          <p:nvSpPr>
            <p:cNvPr id="19472" name="AutoShape 93"/>
            <p:cNvSpPr/>
            <p:nvPr/>
          </p:nvSpPr>
          <p:spPr bwMode="auto">
            <a:xfrm>
              <a:off x="4260" y="2549"/>
              <a:ext cx="108" cy="537"/>
            </a:xfrm>
            <a:prstGeom prst="rightBrace">
              <a:avLst>
                <a:gd name="adj1" fmla="val 41435"/>
                <a:gd name="adj2" fmla="val 50000"/>
              </a:avLst>
            </a:pr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9473" name="Rectangle 94"/>
            <p:cNvSpPr>
              <a:spLocks noChangeArrowheads="1"/>
            </p:cNvSpPr>
            <p:nvPr/>
          </p:nvSpPr>
          <p:spPr bwMode="auto">
            <a:xfrm>
              <a:off x="4344" y="2642"/>
              <a:ext cx="7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内核空间</a:t>
              </a:r>
              <a:endParaRPr kumimoji="0" lang="zh-CN" altLang="en-US" sz="2000">
                <a:latin typeface="Verdana" panose="020B0604030504040204" pitchFamily="34" charset="0"/>
                <a:ea typeface="宋体" panose="02010600030101010101" pitchFamily="2" charset="-122"/>
              </a:endParaRPr>
            </a:p>
          </p:txBody>
        </p:sp>
        <p:sp>
          <p:nvSpPr>
            <p:cNvPr id="19474" name="AutoShape 96"/>
            <p:cNvSpPr/>
            <p:nvPr/>
          </p:nvSpPr>
          <p:spPr bwMode="auto">
            <a:xfrm>
              <a:off x="4268" y="1208"/>
              <a:ext cx="107" cy="1251"/>
            </a:xfrm>
            <a:prstGeom prst="rightBrace">
              <a:avLst>
                <a:gd name="adj1" fmla="val 97430"/>
                <a:gd name="adj2" fmla="val 50000"/>
              </a:avLst>
            </a:pr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9475" name="Rectangle 97"/>
            <p:cNvSpPr>
              <a:spLocks noChangeArrowheads="1"/>
            </p:cNvSpPr>
            <p:nvPr/>
          </p:nvSpPr>
          <p:spPr bwMode="auto">
            <a:xfrm>
              <a:off x="4363" y="1674"/>
              <a:ext cx="774"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用户空间</a:t>
              </a:r>
              <a:endParaRPr kumimoji="0" lang="zh-CN" altLang="en-US" sz="2000">
                <a:latin typeface="Verdana" panose="020B0604030504040204" pitchFamily="34" charset="0"/>
                <a:ea typeface="宋体" panose="02010600030101010101" pitchFamily="2" charset="-122"/>
              </a:endParaRPr>
            </a:p>
          </p:txBody>
        </p:sp>
        <p:sp>
          <p:nvSpPr>
            <p:cNvPr id="19476" name="Rectangle 99"/>
            <p:cNvSpPr>
              <a:spLocks noChangeArrowheads="1"/>
            </p:cNvSpPr>
            <p:nvPr/>
          </p:nvSpPr>
          <p:spPr bwMode="auto">
            <a:xfrm>
              <a:off x="2483" y="2765"/>
              <a:ext cx="64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solidFill>
                    <a:srgbClr val="800080"/>
                  </a:solidFill>
                  <a:latin typeface="Times New Roman" panose="02020603050405020304" pitchFamily="18" charset="0"/>
                  <a:ea typeface="宋体" panose="02010600030101010101" pitchFamily="2" charset="-122"/>
                </a:rPr>
                <a:t>内 核</a:t>
              </a:r>
              <a:endParaRPr kumimoji="0" lang="zh-CN" altLang="en-US" sz="2000">
                <a:latin typeface="Verdana" panose="020B0604030504040204" pitchFamily="34" charset="0"/>
                <a:ea typeface="宋体" panose="02010600030101010101" pitchFamily="2" charset="-122"/>
              </a:endParaRPr>
            </a:p>
          </p:txBody>
        </p:sp>
        <p:sp>
          <p:nvSpPr>
            <p:cNvPr id="19477" name="Rectangle 100"/>
            <p:cNvSpPr>
              <a:spLocks noChangeArrowheads="1"/>
            </p:cNvSpPr>
            <p:nvPr/>
          </p:nvSpPr>
          <p:spPr bwMode="auto">
            <a:xfrm>
              <a:off x="1916" y="1194"/>
              <a:ext cx="2287" cy="1902"/>
            </a:xfrm>
            <a:prstGeom prst="rect">
              <a:avLst/>
            </a:prstGeom>
            <a:noFill/>
            <a:ln w="19050">
              <a:solidFill>
                <a:srgbClr val="000000"/>
              </a:solidFill>
              <a:miter lim="800000"/>
            </a:ln>
            <a:extLst>
              <a:ext uri="{909E8E84-426E-40DD-AFC4-6F175D3DCCD1}">
                <a14:hiddenFill xmlns:a14="http://schemas.microsoft.com/office/drawing/2010/main">
                  <a:solidFill>
                    <a:srgbClr val="FFFFFF"/>
                  </a:solidFill>
                </a14:hiddenFill>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9478" name="Line 102"/>
            <p:cNvSpPr>
              <a:spLocks noChangeShapeType="1"/>
            </p:cNvSpPr>
            <p:nvPr/>
          </p:nvSpPr>
          <p:spPr bwMode="auto">
            <a:xfrm flipV="1">
              <a:off x="1673" y="2658"/>
              <a:ext cx="647" cy="22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79" name="Rectangle 103"/>
            <p:cNvSpPr>
              <a:spLocks noChangeArrowheads="1"/>
            </p:cNvSpPr>
            <p:nvPr/>
          </p:nvSpPr>
          <p:spPr bwMode="auto">
            <a:xfrm>
              <a:off x="919" y="2769"/>
              <a:ext cx="81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000000"/>
                  </a:solidFill>
                  <a:latin typeface="Times New Roman" panose="02020603050405020304" pitchFamily="18" charset="0"/>
                  <a:ea typeface="宋体" panose="02010600030101010101" pitchFamily="2" charset="-122"/>
                </a:rPr>
                <a:t>内核线程</a:t>
              </a:r>
              <a:endParaRPr kumimoji="0" lang="zh-CN" altLang="en-US" sz="2000">
                <a:latin typeface="Verdana" panose="020B0604030504040204" pitchFamily="34" charset="0"/>
                <a:ea typeface="宋体" panose="02010600030101010101" pitchFamily="2" charset="-122"/>
              </a:endParaRPr>
            </a:p>
          </p:txBody>
        </p:sp>
        <p:sp>
          <p:nvSpPr>
            <p:cNvPr id="19480" name="Rectangle 105"/>
            <p:cNvSpPr>
              <a:spLocks noChangeArrowheads="1"/>
            </p:cNvSpPr>
            <p:nvPr/>
          </p:nvSpPr>
          <p:spPr bwMode="auto">
            <a:xfrm>
              <a:off x="3523" y="3408"/>
              <a:ext cx="852"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dirty="0">
                  <a:solidFill>
                    <a:srgbClr val="000000"/>
                  </a:solidFill>
                  <a:latin typeface="Times New Roman" panose="02020603050405020304" pitchFamily="18" charset="0"/>
                  <a:ea typeface="宋体" panose="02010600030101010101" pitchFamily="2" charset="-122"/>
                </a:rPr>
                <a:t>内核线程表</a:t>
              </a:r>
              <a:endParaRPr kumimoji="0" lang="zh-CN" altLang="en-US" sz="2000" dirty="0">
                <a:latin typeface="Verdana" panose="020B0604030504040204" pitchFamily="34" charset="0"/>
                <a:ea typeface="宋体" panose="02010600030101010101" pitchFamily="2" charset="-122"/>
              </a:endParaRPr>
            </a:p>
          </p:txBody>
        </p:sp>
        <p:sp>
          <p:nvSpPr>
            <p:cNvPr id="19481" name="Line 106"/>
            <p:cNvSpPr>
              <a:spLocks noChangeShapeType="1"/>
            </p:cNvSpPr>
            <p:nvPr/>
          </p:nvSpPr>
          <p:spPr bwMode="auto">
            <a:xfrm flipH="1" flipV="1">
              <a:off x="3828" y="2987"/>
              <a:ext cx="0" cy="44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482" name="Line 110"/>
            <p:cNvSpPr>
              <a:spLocks noChangeShapeType="1"/>
            </p:cNvSpPr>
            <p:nvPr/>
          </p:nvSpPr>
          <p:spPr bwMode="auto">
            <a:xfrm>
              <a:off x="1922" y="2519"/>
              <a:ext cx="2280" cy="0"/>
            </a:xfrm>
            <a:prstGeom prst="line">
              <a:avLst/>
            </a:prstGeom>
            <a:noFill/>
            <a:ln w="127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483" name="Freeform 111"/>
            <p:cNvSpPr/>
            <p:nvPr/>
          </p:nvSpPr>
          <p:spPr bwMode="auto">
            <a:xfrm rot="-1620000">
              <a:off x="3394" y="1657"/>
              <a:ext cx="40" cy="438"/>
            </a:xfrm>
            <a:custGeom>
              <a:avLst/>
              <a:gdLst>
                <a:gd name="T0" fmla="*/ 9 w 180"/>
                <a:gd name="T1" fmla="*/ 0 h 1560"/>
                <a:gd name="T2" fmla="*/ 0 w 180"/>
                <a:gd name="T3" fmla="*/ 25 h 1560"/>
                <a:gd name="T4" fmla="*/ 9 w 180"/>
                <a:gd name="T5" fmla="*/ 49 h 1560"/>
                <a:gd name="T6" fmla="*/ 0 w 180"/>
                <a:gd name="T7" fmla="*/ 74 h 1560"/>
                <a:gd name="T8" fmla="*/ 9 w 180"/>
                <a:gd name="T9" fmla="*/ 98 h 1560"/>
                <a:gd name="T10" fmla="*/ 0 w 180"/>
                <a:gd name="T11" fmla="*/ 123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4" name="Freeform 112"/>
            <p:cNvSpPr/>
            <p:nvPr/>
          </p:nvSpPr>
          <p:spPr bwMode="auto">
            <a:xfrm rot="1440000">
              <a:off x="3576" y="1665"/>
              <a:ext cx="41"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5" name="Freeform 113"/>
            <p:cNvSpPr/>
            <p:nvPr/>
          </p:nvSpPr>
          <p:spPr bwMode="auto">
            <a:xfrm rot="-960000">
              <a:off x="3772" y="1651"/>
              <a:ext cx="41"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6" name="Freeform 114"/>
            <p:cNvSpPr/>
            <p:nvPr/>
          </p:nvSpPr>
          <p:spPr bwMode="auto">
            <a:xfrm rot="1080000">
              <a:off x="3894" y="1651"/>
              <a:ext cx="40"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7" name="Freeform 115"/>
            <p:cNvSpPr/>
            <p:nvPr/>
          </p:nvSpPr>
          <p:spPr bwMode="auto">
            <a:xfrm rot="-1680000">
              <a:off x="2303" y="1665"/>
              <a:ext cx="40"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8" name="Freeform 116"/>
            <p:cNvSpPr/>
            <p:nvPr/>
          </p:nvSpPr>
          <p:spPr bwMode="auto">
            <a:xfrm rot="960000">
              <a:off x="2453" y="1664"/>
              <a:ext cx="40" cy="438"/>
            </a:xfrm>
            <a:custGeom>
              <a:avLst/>
              <a:gdLst>
                <a:gd name="T0" fmla="*/ 9 w 180"/>
                <a:gd name="T1" fmla="*/ 0 h 1560"/>
                <a:gd name="T2" fmla="*/ 0 w 180"/>
                <a:gd name="T3" fmla="*/ 25 h 1560"/>
                <a:gd name="T4" fmla="*/ 9 w 180"/>
                <a:gd name="T5" fmla="*/ 49 h 1560"/>
                <a:gd name="T6" fmla="*/ 0 w 180"/>
                <a:gd name="T7" fmla="*/ 74 h 1560"/>
                <a:gd name="T8" fmla="*/ 9 w 180"/>
                <a:gd name="T9" fmla="*/ 98 h 1560"/>
                <a:gd name="T10" fmla="*/ 0 w 180"/>
                <a:gd name="T11" fmla="*/ 123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89" name="Freeform 117"/>
            <p:cNvSpPr/>
            <p:nvPr/>
          </p:nvSpPr>
          <p:spPr bwMode="auto">
            <a:xfrm>
              <a:off x="2679" y="1651"/>
              <a:ext cx="40" cy="440"/>
            </a:xfrm>
            <a:custGeom>
              <a:avLst/>
              <a:gdLst>
                <a:gd name="T0" fmla="*/ 9 w 180"/>
                <a:gd name="T1" fmla="*/ 0 h 1560"/>
                <a:gd name="T2" fmla="*/ 0 w 180"/>
                <a:gd name="T3" fmla="*/ 25 h 1560"/>
                <a:gd name="T4" fmla="*/ 9 w 180"/>
                <a:gd name="T5" fmla="*/ 50 h 1560"/>
                <a:gd name="T6" fmla="*/ 0 w 180"/>
                <a:gd name="T7" fmla="*/ 74 h 1560"/>
                <a:gd name="T8" fmla="*/ 9 w 180"/>
                <a:gd name="T9" fmla="*/ 99 h 1560"/>
                <a:gd name="T10" fmla="*/ 0 w 180"/>
                <a:gd name="T11" fmla="*/ 124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0" name="Freeform 119"/>
            <p:cNvSpPr/>
            <p:nvPr/>
          </p:nvSpPr>
          <p:spPr bwMode="auto">
            <a:xfrm>
              <a:off x="2317" y="2097"/>
              <a:ext cx="80" cy="658"/>
            </a:xfrm>
            <a:custGeom>
              <a:avLst/>
              <a:gdLst>
                <a:gd name="T0" fmla="*/ 36 w 180"/>
                <a:gd name="T1" fmla="*/ 0 h 1560"/>
                <a:gd name="T2" fmla="*/ 0 w 180"/>
                <a:gd name="T3" fmla="*/ 56 h 1560"/>
                <a:gd name="T4" fmla="*/ 36 w 180"/>
                <a:gd name="T5" fmla="*/ 111 h 1560"/>
                <a:gd name="T6" fmla="*/ 0 w 180"/>
                <a:gd name="T7" fmla="*/ 167 h 1560"/>
                <a:gd name="T8" fmla="*/ 36 w 180"/>
                <a:gd name="T9" fmla="*/ 222 h 1560"/>
                <a:gd name="T10" fmla="*/ 0 w 180"/>
                <a:gd name="T11" fmla="*/ 278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0000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1" name="Freeform 120"/>
            <p:cNvSpPr/>
            <p:nvPr/>
          </p:nvSpPr>
          <p:spPr bwMode="auto">
            <a:xfrm>
              <a:off x="2601" y="2097"/>
              <a:ext cx="81" cy="658"/>
            </a:xfrm>
            <a:custGeom>
              <a:avLst/>
              <a:gdLst>
                <a:gd name="T0" fmla="*/ 36 w 180"/>
                <a:gd name="T1" fmla="*/ 0 h 1560"/>
                <a:gd name="T2" fmla="*/ 0 w 180"/>
                <a:gd name="T3" fmla="*/ 56 h 1560"/>
                <a:gd name="T4" fmla="*/ 36 w 180"/>
                <a:gd name="T5" fmla="*/ 111 h 1560"/>
                <a:gd name="T6" fmla="*/ 0 w 180"/>
                <a:gd name="T7" fmla="*/ 167 h 1560"/>
                <a:gd name="T8" fmla="*/ 36 w 180"/>
                <a:gd name="T9" fmla="*/ 222 h 1560"/>
                <a:gd name="T10" fmla="*/ 0 w 180"/>
                <a:gd name="T11" fmla="*/ 278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0000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2" name="Freeform 121"/>
            <p:cNvSpPr/>
            <p:nvPr/>
          </p:nvSpPr>
          <p:spPr bwMode="auto">
            <a:xfrm>
              <a:off x="3410" y="2086"/>
              <a:ext cx="81" cy="658"/>
            </a:xfrm>
            <a:custGeom>
              <a:avLst/>
              <a:gdLst>
                <a:gd name="T0" fmla="*/ 36 w 180"/>
                <a:gd name="T1" fmla="*/ 0 h 1560"/>
                <a:gd name="T2" fmla="*/ 0 w 180"/>
                <a:gd name="T3" fmla="*/ 56 h 1560"/>
                <a:gd name="T4" fmla="*/ 36 w 180"/>
                <a:gd name="T5" fmla="*/ 111 h 1560"/>
                <a:gd name="T6" fmla="*/ 0 w 180"/>
                <a:gd name="T7" fmla="*/ 167 h 1560"/>
                <a:gd name="T8" fmla="*/ 36 w 180"/>
                <a:gd name="T9" fmla="*/ 222 h 1560"/>
                <a:gd name="T10" fmla="*/ 0 w 180"/>
                <a:gd name="T11" fmla="*/ 278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0000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3" name="Freeform 122"/>
            <p:cNvSpPr/>
            <p:nvPr/>
          </p:nvSpPr>
          <p:spPr bwMode="auto">
            <a:xfrm>
              <a:off x="3753" y="2086"/>
              <a:ext cx="81" cy="658"/>
            </a:xfrm>
            <a:custGeom>
              <a:avLst/>
              <a:gdLst>
                <a:gd name="T0" fmla="*/ 36 w 180"/>
                <a:gd name="T1" fmla="*/ 0 h 1560"/>
                <a:gd name="T2" fmla="*/ 0 w 180"/>
                <a:gd name="T3" fmla="*/ 56 h 1560"/>
                <a:gd name="T4" fmla="*/ 36 w 180"/>
                <a:gd name="T5" fmla="*/ 111 h 1560"/>
                <a:gd name="T6" fmla="*/ 0 w 180"/>
                <a:gd name="T7" fmla="*/ 167 h 1560"/>
                <a:gd name="T8" fmla="*/ 36 w 180"/>
                <a:gd name="T9" fmla="*/ 222 h 1560"/>
                <a:gd name="T10" fmla="*/ 0 w 180"/>
                <a:gd name="T11" fmla="*/ 278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000099"/>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4" name="Freeform 123"/>
            <p:cNvSpPr/>
            <p:nvPr/>
          </p:nvSpPr>
          <p:spPr bwMode="auto">
            <a:xfrm>
              <a:off x="3493" y="1657"/>
              <a:ext cx="41" cy="438"/>
            </a:xfrm>
            <a:custGeom>
              <a:avLst/>
              <a:gdLst>
                <a:gd name="T0" fmla="*/ 9 w 180"/>
                <a:gd name="T1" fmla="*/ 0 h 1560"/>
                <a:gd name="T2" fmla="*/ 0 w 180"/>
                <a:gd name="T3" fmla="*/ 25 h 1560"/>
                <a:gd name="T4" fmla="*/ 9 w 180"/>
                <a:gd name="T5" fmla="*/ 49 h 1560"/>
                <a:gd name="T6" fmla="*/ 0 w 180"/>
                <a:gd name="T7" fmla="*/ 74 h 1560"/>
                <a:gd name="T8" fmla="*/ 9 w 180"/>
                <a:gd name="T9" fmla="*/ 98 h 1560"/>
                <a:gd name="T10" fmla="*/ 0 w 180"/>
                <a:gd name="T11" fmla="*/ 123 h 1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80" h="1560">
                  <a:moveTo>
                    <a:pt x="180" y="0"/>
                  </a:moveTo>
                  <a:cubicBezTo>
                    <a:pt x="90" y="104"/>
                    <a:pt x="0" y="208"/>
                    <a:pt x="0" y="312"/>
                  </a:cubicBezTo>
                  <a:cubicBezTo>
                    <a:pt x="0" y="416"/>
                    <a:pt x="180" y="520"/>
                    <a:pt x="180" y="624"/>
                  </a:cubicBezTo>
                  <a:cubicBezTo>
                    <a:pt x="180" y="728"/>
                    <a:pt x="0" y="832"/>
                    <a:pt x="0" y="936"/>
                  </a:cubicBezTo>
                  <a:cubicBezTo>
                    <a:pt x="0" y="1040"/>
                    <a:pt x="180" y="1144"/>
                    <a:pt x="180" y="1248"/>
                  </a:cubicBezTo>
                  <a:cubicBezTo>
                    <a:pt x="180" y="1352"/>
                    <a:pt x="90" y="1456"/>
                    <a:pt x="0" y="1560"/>
                  </a:cubicBezTo>
                </a:path>
              </a:pathLst>
            </a:custGeom>
            <a:noFill/>
            <a:ln w="19050">
              <a:solidFill>
                <a:srgbClr val="8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9495" name="Line 126"/>
            <p:cNvSpPr>
              <a:spLocks noChangeShapeType="1"/>
            </p:cNvSpPr>
            <p:nvPr/>
          </p:nvSpPr>
          <p:spPr bwMode="auto">
            <a:xfrm>
              <a:off x="3074" y="2785"/>
              <a:ext cx="431"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sp>
        <p:nvSpPr>
          <p:cNvPr id="19461" name="Rectangle 131"/>
          <p:cNvSpPr>
            <a:spLocks noChangeArrowheads="1"/>
          </p:cNvSpPr>
          <p:nvPr/>
        </p:nvSpPr>
        <p:spPr bwMode="auto">
          <a:xfrm>
            <a:off x="4196804" y="6026150"/>
            <a:ext cx="4425373"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dirty="0">
                <a:solidFill>
                  <a:srgbClr val="000099"/>
                </a:solidFill>
                <a:latin typeface="宋体" panose="02010600030101010101" pitchFamily="2" charset="-122"/>
                <a:ea typeface="宋体" panose="02010600030101010101" pitchFamily="2" charset="-122"/>
              </a:rPr>
              <a:t>混合线程实现</a:t>
            </a:r>
          </a:p>
        </p:txBody>
      </p:sp>
    </p:spTree>
  </p:cSld>
  <p:clrMapOvr>
    <a:masterClrMapping/>
  </p:clrMapOvr>
  <p:transition>
    <p:random/>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latin typeface="黑体" panose="02010609060101010101" pitchFamily="2" charset="-122"/>
                <a:ea typeface="黑体" panose="02010609060101010101" pitchFamily="2" charset="-122"/>
              </a:rPr>
              <a:t>4.3 </a:t>
            </a:r>
            <a:r>
              <a:rPr lang="zh-CN" altLang="en-US" dirty="0">
                <a:latin typeface="黑体" panose="02010609060101010101" pitchFamily="2" charset="-122"/>
                <a:ea typeface="黑体" panose="02010609060101010101" pitchFamily="2" charset="-122"/>
              </a:rPr>
              <a:t>两种线程模型的比较</a:t>
            </a:r>
            <a:endParaRPr lang="zh-CN" altLang="en-US" dirty="0"/>
          </a:p>
        </p:txBody>
      </p:sp>
      <p:sp>
        <p:nvSpPr>
          <p:cNvPr id="14339" name="Line 45"/>
          <p:cNvSpPr>
            <a:spLocks noChangeShapeType="1"/>
          </p:cNvSpPr>
          <p:nvPr/>
        </p:nvSpPr>
        <p:spPr bwMode="auto">
          <a:xfrm>
            <a:off x="1705311" y="1553034"/>
            <a:ext cx="7771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0" name="Line 46"/>
          <p:cNvSpPr>
            <a:spLocks noChangeShapeType="1"/>
          </p:cNvSpPr>
          <p:nvPr/>
        </p:nvSpPr>
        <p:spPr bwMode="auto">
          <a:xfrm>
            <a:off x="3381493" y="943433"/>
            <a:ext cx="0" cy="5714999"/>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1" name="Line 47"/>
          <p:cNvSpPr>
            <a:spLocks noChangeShapeType="1"/>
          </p:cNvSpPr>
          <p:nvPr/>
        </p:nvSpPr>
        <p:spPr bwMode="auto">
          <a:xfrm>
            <a:off x="5438625" y="943434"/>
            <a:ext cx="0" cy="571499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2" name="Line 48"/>
          <p:cNvSpPr>
            <a:spLocks noChangeShapeType="1"/>
          </p:cNvSpPr>
          <p:nvPr/>
        </p:nvSpPr>
        <p:spPr bwMode="auto">
          <a:xfrm>
            <a:off x="7495757" y="943434"/>
            <a:ext cx="0" cy="5714998"/>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3" name="Line 50"/>
          <p:cNvSpPr>
            <a:spLocks noChangeShapeType="1"/>
          </p:cNvSpPr>
          <p:nvPr/>
        </p:nvSpPr>
        <p:spPr bwMode="auto">
          <a:xfrm>
            <a:off x="1705311" y="5439234"/>
            <a:ext cx="7771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4" name="Line 51"/>
          <p:cNvSpPr>
            <a:spLocks noChangeShapeType="1"/>
          </p:cNvSpPr>
          <p:nvPr/>
        </p:nvSpPr>
        <p:spPr bwMode="auto">
          <a:xfrm>
            <a:off x="9519131" y="1048208"/>
            <a:ext cx="0" cy="5610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5" name="Line 52"/>
          <p:cNvSpPr>
            <a:spLocks noChangeShapeType="1"/>
          </p:cNvSpPr>
          <p:nvPr/>
        </p:nvSpPr>
        <p:spPr bwMode="auto">
          <a:xfrm>
            <a:off x="1705311" y="4220034"/>
            <a:ext cx="7771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46" name="Text Box 53"/>
          <p:cNvSpPr txBox="1">
            <a:spLocks noChangeArrowheads="1"/>
          </p:cNvSpPr>
          <p:nvPr/>
        </p:nvSpPr>
        <p:spPr bwMode="auto">
          <a:xfrm>
            <a:off x="3533873" y="1019634"/>
            <a:ext cx="190475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FF0000"/>
                </a:solidFill>
              </a:rPr>
              <a:t>用户级线程</a:t>
            </a:r>
          </a:p>
        </p:txBody>
      </p:sp>
      <p:sp>
        <p:nvSpPr>
          <p:cNvPr id="14347" name="Text Box 54"/>
          <p:cNvSpPr txBox="1">
            <a:spLocks noChangeArrowheads="1"/>
          </p:cNvSpPr>
          <p:nvPr/>
        </p:nvSpPr>
        <p:spPr bwMode="auto">
          <a:xfrm>
            <a:off x="5591005" y="1019634"/>
            <a:ext cx="190475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FF0000"/>
                </a:solidFill>
              </a:rPr>
              <a:t>核心级线程</a:t>
            </a:r>
          </a:p>
        </p:txBody>
      </p:sp>
      <p:sp>
        <p:nvSpPr>
          <p:cNvPr id="14348" name="Text Box 55"/>
          <p:cNvSpPr txBox="1">
            <a:spLocks noChangeArrowheads="1"/>
          </p:cNvSpPr>
          <p:nvPr/>
        </p:nvSpPr>
        <p:spPr bwMode="auto">
          <a:xfrm>
            <a:off x="7495757" y="1048209"/>
            <a:ext cx="190475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solidFill>
                  <a:srgbClr val="FF0000"/>
                </a:solidFill>
              </a:rPr>
              <a:t>用户</a:t>
            </a:r>
            <a:r>
              <a:rPr lang="en-US" altLang="zh-CN" sz="2400">
                <a:solidFill>
                  <a:srgbClr val="FF0000"/>
                </a:solidFill>
              </a:rPr>
              <a:t>+</a:t>
            </a:r>
            <a:r>
              <a:rPr lang="zh-CN" altLang="en-US" sz="2400">
                <a:solidFill>
                  <a:srgbClr val="FF0000"/>
                </a:solidFill>
              </a:rPr>
              <a:t>核心级</a:t>
            </a:r>
          </a:p>
        </p:txBody>
      </p:sp>
      <p:sp>
        <p:nvSpPr>
          <p:cNvPr id="14349" name="Text Box 56"/>
          <p:cNvSpPr txBox="1">
            <a:spLocks noChangeArrowheads="1"/>
          </p:cNvSpPr>
          <p:nvPr/>
        </p:nvSpPr>
        <p:spPr bwMode="auto">
          <a:xfrm>
            <a:off x="1886262" y="3686634"/>
            <a:ext cx="12952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并发度</a:t>
            </a:r>
          </a:p>
        </p:txBody>
      </p:sp>
      <p:sp>
        <p:nvSpPr>
          <p:cNvPr id="14350" name="Text Box 57"/>
          <p:cNvSpPr txBox="1">
            <a:spLocks noChangeArrowheads="1"/>
          </p:cNvSpPr>
          <p:nvPr/>
        </p:nvSpPr>
        <p:spPr bwMode="auto">
          <a:xfrm>
            <a:off x="4143393" y="36866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低</a:t>
            </a:r>
          </a:p>
        </p:txBody>
      </p:sp>
      <p:sp>
        <p:nvSpPr>
          <p:cNvPr id="14351" name="Text Box 59"/>
          <p:cNvSpPr txBox="1">
            <a:spLocks noChangeArrowheads="1"/>
          </p:cNvSpPr>
          <p:nvPr/>
        </p:nvSpPr>
        <p:spPr bwMode="auto">
          <a:xfrm>
            <a:off x="6200525" y="36866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高</a:t>
            </a:r>
          </a:p>
        </p:txBody>
      </p:sp>
      <p:sp>
        <p:nvSpPr>
          <p:cNvPr id="14352" name="Text Box 60"/>
          <p:cNvSpPr txBox="1">
            <a:spLocks noChangeArrowheads="1"/>
          </p:cNvSpPr>
          <p:nvPr/>
        </p:nvSpPr>
        <p:spPr bwMode="auto">
          <a:xfrm>
            <a:off x="8257658" y="36866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高</a:t>
            </a:r>
          </a:p>
        </p:txBody>
      </p:sp>
      <p:sp>
        <p:nvSpPr>
          <p:cNvPr id="14353" name="Text Box 61"/>
          <p:cNvSpPr txBox="1">
            <a:spLocks noChangeArrowheads="1"/>
          </p:cNvSpPr>
          <p:nvPr/>
        </p:nvSpPr>
        <p:spPr bwMode="auto">
          <a:xfrm>
            <a:off x="1718516" y="4291769"/>
            <a:ext cx="14138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dirty="0"/>
              <a:t>切换代价</a:t>
            </a:r>
          </a:p>
        </p:txBody>
      </p:sp>
      <p:sp>
        <p:nvSpPr>
          <p:cNvPr id="14354" name="Text Box 62"/>
          <p:cNvSpPr txBox="1">
            <a:spLocks noChangeArrowheads="1"/>
          </p:cNvSpPr>
          <p:nvPr/>
        </p:nvSpPr>
        <p:spPr bwMode="auto">
          <a:xfrm>
            <a:off x="4143393" y="42962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小</a:t>
            </a:r>
          </a:p>
        </p:txBody>
      </p:sp>
      <p:sp>
        <p:nvSpPr>
          <p:cNvPr id="14355" name="Text Box 63"/>
          <p:cNvSpPr txBox="1">
            <a:spLocks noChangeArrowheads="1"/>
          </p:cNvSpPr>
          <p:nvPr/>
        </p:nvSpPr>
        <p:spPr bwMode="auto">
          <a:xfrm>
            <a:off x="6200525" y="42962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大</a:t>
            </a:r>
          </a:p>
        </p:txBody>
      </p:sp>
      <p:sp>
        <p:nvSpPr>
          <p:cNvPr id="14356" name="Text Box 64"/>
          <p:cNvSpPr txBox="1">
            <a:spLocks noChangeArrowheads="1"/>
          </p:cNvSpPr>
          <p:nvPr/>
        </p:nvSpPr>
        <p:spPr bwMode="auto">
          <a:xfrm>
            <a:off x="8257658" y="42962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中</a:t>
            </a:r>
          </a:p>
        </p:txBody>
      </p:sp>
      <p:sp>
        <p:nvSpPr>
          <p:cNvPr id="14357" name="Line 65"/>
          <p:cNvSpPr>
            <a:spLocks noChangeShapeType="1"/>
          </p:cNvSpPr>
          <p:nvPr/>
        </p:nvSpPr>
        <p:spPr bwMode="auto">
          <a:xfrm>
            <a:off x="1705311" y="4829634"/>
            <a:ext cx="7771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58" name="Text Box 67"/>
          <p:cNvSpPr txBox="1">
            <a:spLocks noChangeArrowheads="1"/>
          </p:cNvSpPr>
          <p:nvPr/>
        </p:nvSpPr>
        <p:spPr bwMode="auto">
          <a:xfrm>
            <a:off x="1415839" y="4905834"/>
            <a:ext cx="21106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dirty="0"/>
              <a:t>OS</a:t>
            </a:r>
            <a:r>
              <a:rPr lang="zh-CN" altLang="en-US" sz="2400" dirty="0"/>
              <a:t>代码</a:t>
            </a:r>
          </a:p>
        </p:txBody>
      </p:sp>
      <p:sp>
        <p:nvSpPr>
          <p:cNvPr id="14359" name="Text Box 68"/>
          <p:cNvSpPr txBox="1">
            <a:spLocks noChangeArrowheads="1"/>
          </p:cNvSpPr>
          <p:nvPr/>
        </p:nvSpPr>
        <p:spPr bwMode="auto">
          <a:xfrm>
            <a:off x="4143393" y="49058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无</a:t>
            </a:r>
          </a:p>
        </p:txBody>
      </p:sp>
      <p:sp>
        <p:nvSpPr>
          <p:cNvPr id="14360" name="Text Box 69"/>
          <p:cNvSpPr txBox="1">
            <a:spLocks noChangeArrowheads="1"/>
          </p:cNvSpPr>
          <p:nvPr/>
        </p:nvSpPr>
        <p:spPr bwMode="auto">
          <a:xfrm>
            <a:off x="6200525" y="49058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大</a:t>
            </a:r>
          </a:p>
        </p:txBody>
      </p:sp>
      <p:sp>
        <p:nvSpPr>
          <p:cNvPr id="14361" name="Text Box 70"/>
          <p:cNvSpPr txBox="1">
            <a:spLocks noChangeArrowheads="1"/>
          </p:cNvSpPr>
          <p:nvPr/>
        </p:nvSpPr>
        <p:spPr bwMode="auto">
          <a:xfrm>
            <a:off x="8257658" y="49058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大</a:t>
            </a:r>
          </a:p>
        </p:txBody>
      </p:sp>
      <p:sp>
        <p:nvSpPr>
          <p:cNvPr id="14362" name="Line 71"/>
          <p:cNvSpPr>
            <a:spLocks noChangeShapeType="1"/>
          </p:cNvSpPr>
          <p:nvPr/>
        </p:nvSpPr>
        <p:spPr bwMode="auto">
          <a:xfrm>
            <a:off x="1705311" y="3000834"/>
            <a:ext cx="7771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63" name="Text Box 72"/>
          <p:cNvSpPr txBox="1">
            <a:spLocks noChangeArrowheads="1"/>
          </p:cNvSpPr>
          <p:nvPr/>
        </p:nvSpPr>
        <p:spPr bwMode="auto">
          <a:xfrm>
            <a:off x="1857692" y="2086434"/>
            <a:ext cx="143332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t>实现模型</a:t>
            </a:r>
          </a:p>
        </p:txBody>
      </p:sp>
      <p:sp>
        <p:nvSpPr>
          <p:cNvPr id="14364" name="Freeform 73"/>
          <p:cNvSpPr/>
          <p:nvPr/>
        </p:nvSpPr>
        <p:spPr bwMode="auto">
          <a:xfrm>
            <a:off x="3686253"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4365" name="Group 74"/>
          <p:cNvGrpSpPr/>
          <p:nvPr/>
        </p:nvGrpSpPr>
        <p:grpSpPr bwMode="auto">
          <a:xfrm>
            <a:off x="4219584" y="2515059"/>
            <a:ext cx="457140" cy="457200"/>
            <a:chOff x="832" y="2920"/>
            <a:chExt cx="288" cy="288"/>
          </a:xfrm>
        </p:grpSpPr>
        <p:sp>
          <p:nvSpPr>
            <p:cNvPr id="14415" name="Oval 75"/>
            <p:cNvSpPr>
              <a:spLocks noChangeArrowheads="1"/>
            </p:cNvSpPr>
            <p:nvPr/>
          </p:nvSpPr>
          <p:spPr bwMode="auto">
            <a:xfrm>
              <a:off x="832" y="2920"/>
              <a:ext cx="288" cy="288"/>
            </a:xfrm>
            <a:prstGeom prst="ellipse">
              <a:avLst/>
            </a:prstGeom>
            <a:solidFill>
              <a:srgbClr val="990033"/>
            </a:solidFill>
            <a:ln w="9525">
              <a:solidFill>
                <a:schemeClr val="tx1"/>
              </a:solidFill>
              <a:round/>
            </a:ln>
          </p:spPr>
          <p:txBody>
            <a:bodyPr wrap="none" anchor="ctr"/>
            <a:lstStyle/>
            <a:p>
              <a:pPr eaLnBrk="1" hangingPunct="1"/>
              <a:endParaRPr lang="zh-CN" altLang="en-US"/>
            </a:p>
          </p:txBody>
        </p:sp>
        <p:sp>
          <p:nvSpPr>
            <p:cNvPr id="14416" name="Freeform 76"/>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66" name="Freeform 77"/>
          <p:cNvSpPr/>
          <p:nvPr/>
        </p:nvSpPr>
        <p:spPr bwMode="auto">
          <a:xfrm>
            <a:off x="4143393"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67" name="Freeform 78"/>
          <p:cNvSpPr/>
          <p:nvPr/>
        </p:nvSpPr>
        <p:spPr bwMode="auto">
          <a:xfrm>
            <a:off x="4600534"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68" name="Freeform 79"/>
          <p:cNvSpPr/>
          <p:nvPr/>
        </p:nvSpPr>
        <p:spPr bwMode="auto">
          <a:xfrm>
            <a:off x="5133865"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69" name="Line 80"/>
          <p:cNvSpPr>
            <a:spLocks noChangeShapeType="1"/>
          </p:cNvSpPr>
          <p:nvPr/>
        </p:nvSpPr>
        <p:spPr bwMode="auto">
          <a:xfrm>
            <a:off x="3686253" y="1981659"/>
            <a:ext cx="761901"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0" name="Line 81"/>
          <p:cNvSpPr>
            <a:spLocks noChangeShapeType="1"/>
          </p:cNvSpPr>
          <p:nvPr/>
        </p:nvSpPr>
        <p:spPr bwMode="auto">
          <a:xfrm>
            <a:off x="4143394" y="1981659"/>
            <a:ext cx="304760"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1" name="Line 82"/>
          <p:cNvSpPr>
            <a:spLocks noChangeShapeType="1"/>
          </p:cNvSpPr>
          <p:nvPr/>
        </p:nvSpPr>
        <p:spPr bwMode="auto">
          <a:xfrm flipH="1">
            <a:off x="4448154" y="1981659"/>
            <a:ext cx="152380"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2" name="Line 83"/>
          <p:cNvSpPr>
            <a:spLocks noChangeShapeType="1"/>
          </p:cNvSpPr>
          <p:nvPr/>
        </p:nvSpPr>
        <p:spPr bwMode="auto">
          <a:xfrm flipH="1">
            <a:off x="4448154" y="1981659"/>
            <a:ext cx="685711"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3" name="Line 84"/>
          <p:cNvSpPr>
            <a:spLocks noChangeShapeType="1"/>
          </p:cNvSpPr>
          <p:nvPr/>
        </p:nvSpPr>
        <p:spPr bwMode="auto">
          <a:xfrm flipH="1">
            <a:off x="4448154" y="2286459"/>
            <a:ext cx="0" cy="2286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74" name="Group 86"/>
          <p:cNvGrpSpPr/>
          <p:nvPr/>
        </p:nvGrpSpPr>
        <p:grpSpPr bwMode="auto">
          <a:xfrm>
            <a:off x="6229097" y="2500772"/>
            <a:ext cx="457140" cy="457200"/>
            <a:chOff x="832" y="2920"/>
            <a:chExt cx="288" cy="288"/>
          </a:xfrm>
        </p:grpSpPr>
        <p:sp>
          <p:nvSpPr>
            <p:cNvPr id="14413" name="Oval 87"/>
            <p:cNvSpPr>
              <a:spLocks noChangeArrowheads="1"/>
            </p:cNvSpPr>
            <p:nvPr/>
          </p:nvSpPr>
          <p:spPr bwMode="auto">
            <a:xfrm>
              <a:off x="832" y="2920"/>
              <a:ext cx="288" cy="288"/>
            </a:xfrm>
            <a:prstGeom prst="ellipse">
              <a:avLst/>
            </a:prstGeom>
            <a:solidFill>
              <a:srgbClr val="990033"/>
            </a:solidFill>
            <a:ln w="9525">
              <a:solidFill>
                <a:schemeClr val="tx1"/>
              </a:solidFill>
              <a:round/>
            </a:ln>
          </p:spPr>
          <p:txBody>
            <a:bodyPr wrap="none" anchor="ctr"/>
            <a:lstStyle/>
            <a:p>
              <a:pPr eaLnBrk="1" hangingPunct="1"/>
              <a:endParaRPr lang="zh-CN" altLang="en-US"/>
            </a:p>
          </p:txBody>
        </p:sp>
        <p:sp>
          <p:nvSpPr>
            <p:cNvPr id="14414" name="Freeform 88"/>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75" name="Freeform 89"/>
          <p:cNvSpPr/>
          <p:nvPr/>
        </p:nvSpPr>
        <p:spPr bwMode="auto">
          <a:xfrm>
            <a:off x="5924337"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76" name="Line 93"/>
          <p:cNvSpPr>
            <a:spLocks noChangeShapeType="1"/>
          </p:cNvSpPr>
          <p:nvPr/>
        </p:nvSpPr>
        <p:spPr bwMode="auto">
          <a:xfrm>
            <a:off x="5924337" y="2010234"/>
            <a:ext cx="0" cy="457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77" name="Freeform 97"/>
          <p:cNvSpPr/>
          <p:nvPr/>
        </p:nvSpPr>
        <p:spPr bwMode="auto">
          <a:xfrm>
            <a:off x="7724327"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nvGrpSpPr>
          <p:cNvPr id="14378" name="Group 98"/>
          <p:cNvGrpSpPr/>
          <p:nvPr/>
        </p:nvGrpSpPr>
        <p:grpSpPr bwMode="auto">
          <a:xfrm>
            <a:off x="7876708" y="2505534"/>
            <a:ext cx="457140" cy="457200"/>
            <a:chOff x="832" y="2920"/>
            <a:chExt cx="288" cy="288"/>
          </a:xfrm>
        </p:grpSpPr>
        <p:sp>
          <p:nvSpPr>
            <p:cNvPr id="14411" name="Oval 99"/>
            <p:cNvSpPr>
              <a:spLocks noChangeArrowheads="1"/>
            </p:cNvSpPr>
            <p:nvPr/>
          </p:nvSpPr>
          <p:spPr bwMode="auto">
            <a:xfrm>
              <a:off x="832" y="2920"/>
              <a:ext cx="288" cy="288"/>
            </a:xfrm>
            <a:prstGeom prst="ellipse">
              <a:avLst/>
            </a:prstGeom>
            <a:solidFill>
              <a:srgbClr val="990033"/>
            </a:solidFill>
            <a:ln w="9525">
              <a:solidFill>
                <a:schemeClr val="tx1"/>
              </a:solidFill>
              <a:round/>
            </a:ln>
          </p:spPr>
          <p:txBody>
            <a:bodyPr wrap="none" anchor="ctr"/>
            <a:lstStyle/>
            <a:p>
              <a:pPr eaLnBrk="1" hangingPunct="1"/>
              <a:endParaRPr lang="zh-CN" altLang="en-US"/>
            </a:p>
          </p:txBody>
        </p:sp>
        <p:sp>
          <p:nvSpPr>
            <p:cNvPr id="14412" name="Freeform 100"/>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79" name="Freeform 101"/>
          <p:cNvSpPr/>
          <p:nvPr/>
        </p:nvSpPr>
        <p:spPr bwMode="auto">
          <a:xfrm>
            <a:off x="8181468"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0" name="Freeform 102"/>
          <p:cNvSpPr/>
          <p:nvPr/>
        </p:nvSpPr>
        <p:spPr bwMode="auto">
          <a:xfrm>
            <a:off x="8638608"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1" name="Freeform 103"/>
          <p:cNvSpPr/>
          <p:nvPr/>
        </p:nvSpPr>
        <p:spPr bwMode="auto">
          <a:xfrm>
            <a:off x="9171939"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82" name="Line 104"/>
          <p:cNvSpPr>
            <a:spLocks noChangeShapeType="1"/>
          </p:cNvSpPr>
          <p:nvPr/>
        </p:nvSpPr>
        <p:spPr bwMode="auto">
          <a:xfrm>
            <a:off x="7724327" y="1981659"/>
            <a:ext cx="761901"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83" name="Line 105"/>
          <p:cNvSpPr>
            <a:spLocks noChangeShapeType="1"/>
          </p:cNvSpPr>
          <p:nvPr/>
        </p:nvSpPr>
        <p:spPr bwMode="auto">
          <a:xfrm>
            <a:off x="8181468" y="1981659"/>
            <a:ext cx="304760"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84" name="Line 106"/>
          <p:cNvSpPr>
            <a:spLocks noChangeShapeType="1"/>
          </p:cNvSpPr>
          <p:nvPr/>
        </p:nvSpPr>
        <p:spPr bwMode="auto">
          <a:xfrm flipH="1">
            <a:off x="8486228" y="1981659"/>
            <a:ext cx="152380"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85" name="Line 107"/>
          <p:cNvSpPr>
            <a:spLocks noChangeShapeType="1"/>
          </p:cNvSpPr>
          <p:nvPr/>
        </p:nvSpPr>
        <p:spPr bwMode="auto">
          <a:xfrm flipH="1">
            <a:off x="8486228" y="1981659"/>
            <a:ext cx="685711" cy="3048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86" name="Line 108"/>
          <p:cNvSpPr>
            <a:spLocks noChangeShapeType="1"/>
          </p:cNvSpPr>
          <p:nvPr/>
        </p:nvSpPr>
        <p:spPr bwMode="auto">
          <a:xfrm flipH="1">
            <a:off x="8105278" y="2286460"/>
            <a:ext cx="380950" cy="180975"/>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87" name="Group 115"/>
          <p:cNvGrpSpPr/>
          <p:nvPr/>
        </p:nvGrpSpPr>
        <p:grpSpPr bwMode="auto">
          <a:xfrm>
            <a:off x="8638608" y="2510297"/>
            <a:ext cx="457140" cy="457200"/>
            <a:chOff x="832" y="2920"/>
            <a:chExt cx="288" cy="288"/>
          </a:xfrm>
        </p:grpSpPr>
        <p:sp>
          <p:nvSpPr>
            <p:cNvPr id="14409" name="Oval 116"/>
            <p:cNvSpPr>
              <a:spLocks noChangeArrowheads="1"/>
            </p:cNvSpPr>
            <p:nvPr/>
          </p:nvSpPr>
          <p:spPr bwMode="auto">
            <a:xfrm>
              <a:off x="832" y="2920"/>
              <a:ext cx="288" cy="288"/>
            </a:xfrm>
            <a:prstGeom prst="ellipse">
              <a:avLst/>
            </a:prstGeom>
            <a:solidFill>
              <a:srgbClr val="990033"/>
            </a:solidFill>
            <a:ln w="9525">
              <a:solidFill>
                <a:schemeClr val="tx1"/>
              </a:solidFill>
              <a:round/>
            </a:ln>
          </p:spPr>
          <p:txBody>
            <a:bodyPr wrap="none" anchor="ctr"/>
            <a:lstStyle/>
            <a:p>
              <a:pPr eaLnBrk="1" hangingPunct="1"/>
              <a:endParaRPr lang="zh-CN" altLang="en-US"/>
            </a:p>
          </p:txBody>
        </p:sp>
        <p:sp>
          <p:nvSpPr>
            <p:cNvPr id="14410" name="Freeform 117"/>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88" name="Line 118"/>
          <p:cNvSpPr>
            <a:spLocks noChangeShapeType="1"/>
          </p:cNvSpPr>
          <p:nvPr/>
        </p:nvSpPr>
        <p:spPr bwMode="auto">
          <a:xfrm>
            <a:off x="8486228" y="2280110"/>
            <a:ext cx="380950" cy="187325"/>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89" name="Group 119"/>
          <p:cNvGrpSpPr/>
          <p:nvPr/>
        </p:nvGrpSpPr>
        <p:grpSpPr bwMode="auto">
          <a:xfrm>
            <a:off x="5695767" y="2500772"/>
            <a:ext cx="457140" cy="457200"/>
            <a:chOff x="832" y="2920"/>
            <a:chExt cx="288" cy="288"/>
          </a:xfrm>
        </p:grpSpPr>
        <p:sp>
          <p:nvSpPr>
            <p:cNvPr id="14407" name="Oval 120"/>
            <p:cNvSpPr>
              <a:spLocks noChangeArrowheads="1"/>
            </p:cNvSpPr>
            <p:nvPr/>
          </p:nvSpPr>
          <p:spPr bwMode="auto">
            <a:xfrm>
              <a:off x="832" y="2920"/>
              <a:ext cx="288" cy="288"/>
            </a:xfrm>
            <a:prstGeom prst="ellipse">
              <a:avLst/>
            </a:prstGeom>
            <a:solidFill>
              <a:srgbClr val="990033"/>
            </a:solidFill>
            <a:ln w="9525">
              <a:solidFill>
                <a:schemeClr val="tx1"/>
              </a:solidFill>
              <a:round/>
            </a:ln>
          </p:spPr>
          <p:txBody>
            <a:bodyPr wrap="none" anchor="ctr"/>
            <a:lstStyle/>
            <a:p>
              <a:pPr eaLnBrk="1" hangingPunct="1"/>
              <a:endParaRPr lang="zh-CN" altLang="en-US"/>
            </a:p>
          </p:txBody>
        </p:sp>
        <p:sp>
          <p:nvSpPr>
            <p:cNvPr id="14408" name="Freeform 121"/>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90" name="Freeform 122"/>
          <p:cNvSpPr/>
          <p:nvPr/>
        </p:nvSpPr>
        <p:spPr bwMode="auto">
          <a:xfrm>
            <a:off x="6457667" y="1614947"/>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91" name="Line 123"/>
          <p:cNvSpPr>
            <a:spLocks noChangeShapeType="1"/>
          </p:cNvSpPr>
          <p:nvPr/>
        </p:nvSpPr>
        <p:spPr bwMode="auto">
          <a:xfrm>
            <a:off x="6457667" y="2024522"/>
            <a:ext cx="0" cy="457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grpSp>
        <p:nvGrpSpPr>
          <p:cNvPr id="14392" name="Group 124"/>
          <p:cNvGrpSpPr/>
          <p:nvPr/>
        </p:nvGrpSpPr>
        <p:grpSpPr bwMode="auto">
          <a:xfrm>
            <a:off x="6762428" y="2496009"/>
            <a:ext cx="457140" cy="457200"/>
            <a:chOff x="832" y="2920"/>
            <a:chExt cx="288" cy="288"/>
          </a:xfrm>
        </p:grpSpPr>
        <p:sp>
          <p:nvSpPr>
            <p:cNvPr id="14405" name="Oval 125"/>
            <p:cNvSpPr>
              <a:spLocks noChangeArrowheads="1"/>
            </p:cNvSpPr>
            <p:nvPr/>
          </p:nvSpPr>
          <p:spPr bwMode="auto">
            <a:xfrm>
              <a:off x="832" y="2920"/>
              <a:ext cx="288" cy="288"/>
            </a:xfrm>
            <a:prstGeom prst="ellipse">
              <a:avLst/>
            </a:prstGeom>
            <a:solidFill>
              <a:srgbClr val="990033"/>
            </a:solidFill>
            <a:ln w="9525">
              <a:solidFill>
                <a:schemeClr val="tx1"/>
              </a:solidFill>
              <a:round/>
            </a:ln>
          </p:spPr>
          <p:txBody>
            <a:bodyPr wrap="none" anchor="ctr"/>
            <a:lstStyle/>
            <a:p>
              <a:pPr eaLnBrk="1" hangingPunct="1"/>
              <a:endParaRPr lang="zh-CN" altLang="en-US"/>
            </a:p>
          </p:txBody>
        </p:sp>
        <p:sp>
          <p:nvSpPr>
            <p:cNvPr id="14406" name="Freeform 126"/>
            <p:cNvSpPr/>
            <p:nvPr/>
          </p:nvSpPr>
          <p:spPr bwMode="auto">
            <a:xfrm>
              <a:off x="960" y="2944"/>
              <a:ext cx="48" cy="240"/>
            </a:xfrm>
            <a:custGeom>
              <a:avLst/>
              <a:gdLst>
                <a:gd name="T0" fmla="*/ 0 w 104"/>
                <a:gd name="T1" fmla="*/ 0 h 192"/>
                <a:gd name="T2" fmla="*/ 0 w 104"/>
                <a:gd name="T3" fmla="*/ 231 h 192"/>
                <a:gd name="T4" fmla="*/ 0 w 104"/>
                <a:gd name="T5" fmla="*/ 460 h 192"/>
                <a:gd name="T6" fmla="*/ 0 w 104"/>
                <a:gd name="T7" fmla="*/ 686 h 192"/>
                <a:gd name="T8" fmla="*/ 0 w 104"/>
                <a:gd name="T9" fmla="*/ 91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19050">
              <a:solidFill>
                <a:srgbClr val="FFFFFF"/>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14393" name="Freeform 127"/>
          <p:cNvSpPr/>
          <p:nvPr/>
        </p:nvSpPr>
        <p:spPr bwMode="auto">
          <a:xfrm>
            <a:off x="6976713" y="1600659"/>
            <a:ext cx="76190" cy="381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 name="T15" fmla="*/ 0 w 104"/>
              <a:gd name="T16" fmla="*/ 0 h 192"/>
              <a:gd name="T17" fmla="*/ 104 w 104"/>
              <a:gd name="T18" fmla="*/ 192 h 192"/>
            </a:gdLst>
            <a:ahLst/>
            <a:cxnLst>
              <a:cxn ang="T10">
                <a:pos x="T0" y="T1"/>
              </a:cxn>
              <a:cxn ang="T11">
                <a:pos x="T2" y="T3"/>
              </a:cxn>
              <a:cxn ang="T12">
                <a:pos x="T4" y="T5"/>
              </a:cxn>
              <a:cxn ang="T13">
                <a:pos x="T6" y="T7"/>
              </a:cxn>
              <a:cxn ang="T14">
                <a:pos x="T8" y="T9"/>
              </a:cxn>
            </a:cxnLst>
            <a:rect l="T15" t="T16" r="T17" b="T18"/>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9525">
            <a:solidFill>
              <a:schemeClr val="tx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394" name="Line 128"/>
          <p:cNvSpPr>
            <a:spLocks noChangeShapeType="1"/>
          </p:cNvSpPr>
          <p:nvPr/>
        </p:nvSpPr>
        <p:spPr bwMode="auto">
          <a:xfrm>
            <a:off x="6976713" y="2010234"/>
            <a:ext cx="0" cy="457200"/>
          </a:xfrm>
          <a:prstGeom prst="line">
            <a:avLst/>
          </a:prstGeom>
          <a:noFill/>
          <a:ln w="9525">
            <a:solidFill>
              <a:schemeClr val="tx1"/>
            </a:solidFill>
            <a:round/>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p>
        </p:txBody>
      </p:sp>
      <p:sp>
        <p:nvSpPr>
          <p:cNvPr id="14395" name="Line 129"/>
          <p:cNvSpPr>
            <a:spLocks noChangeShapeType="1"/>
          </p:cNvSpPr>
          <p:nvPr/>
        </p:nvSpPr>
        <p:spPr bwMode="auto">
          <a:xfrm>
            <a:off x="1705311" y="6048834"/>
            <a:ext cx="7771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396" name="Text Box 131"/>
          <p:cNvSpPr txBox="1">
            <a:spLocks noChangeArrowheads="1"/>
          </p:cNvSpPr>
          <p:nvPr/>
        </p:nvSpPr>
        <p:spPr bwMode="auto">
          <a:xfrm>
            <a:off x="1476741" y="5515434"/>
            <a:ext cx="1828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400"/>
              <a:t>用户灵活性</a:t>
            </a:r>
          </a:p>
        </p:txBody>
      </p:sp>
      <p:sp>
        <p:nvSpPr>
          <p:cNvPr id="14397" name="Text Box 132"/>
          <p:cNvSpPr txBox="1">
            <a:spLocks noChangeArrowheads="1"/>
          </p:cNvSpPr>
          <p:nvPr/>
        </p:nvSpPr>
        <p:spPr bwMode="auto">
          <a:xfrm>
            <a:off x="4143393" y="55154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大</a:t>
            </a:r>
          </a:p>
        </p:txBody>
      </p:sp>
      <p:sp>
        <p:nvSpPr>
          <p:cNvPr id="14398" name="Text Box 133"/>
          <p:cNvSpPr txBox="1">
            <a:spLocks noChangeArrowheads="1"/>
          </p:cNvSpPr>
          <p:nvPr/>
        </p:nvSpPr>
        <p:spPr bwMode="auto">
          <a:xfrm>
            <a:off x="6200525" y="55154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小</a:t>
            </a:r>
          </a:p>
        </p:txBody>
      </p:sp>
      <p:sp>
        <p:nvSpPr>
          <p:cNvPr id="14399" name="Text Box 134"/>
          <p:cNvSpPr txBox="1">
            <a:spLocks noChangeArrowheads="1"/>
          </p:cNvSpPr>
          <p:nvPr/>
        </p:nvSpPr>
        <p:spPr bwMode="auto">
          <a:xfrm>
            <a:off x="8257658" y="55154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大</a:t>
            </a:r>
          </a:p>
        </p:txBody>
      </p:sp>
      <p:sp>
        <p:nvSpPr>
          <p:cNvPr id="14400" name="Line 135"/>
          <p:cNvSpPr>
            <a:spLocks noChangeShapeType="1"/>
          </p:cNvSpPr>
          <p:nvPr/>
        </p:nvSpPr>
        <p:spPr bwMode="auto">
          <a:xfrm>
            <a:off x="1705311" y="3610434"/>
            <a:ext cx="7771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401" name="Text Box 136"/>
          <p:cNvSpPr txBox="1">
            <a:spLocks noChangeArrowheads="1"/>
          </p:cNvSpPr>
          <p:nvPr/>
        </p:nvSpPr>
        <p:spPr bwMode="auto">
          <a:xfrm>
            <a:off x="1781501" y="3077034"/>
            <a:ext cx="1828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t>利用多核</a:t>
            </a:r>
            <a:endParaRPr lang="en-US" altLang="zh-CN" sz="2400" dirty="0"/>
          </a:p>
        </p:txBody>
      </p:sp>
      <p:sp>
        <p:nvSpPr>
          <p:cNvPr id="14402" name="Text Box 137"/>
          <p:cNvSpPr txBox="1">
            <a:spLocks noChangeArrowheads="1"/>
          </p:cNvSpPr>
          <p:nvPr/>
        </p:nvSpPr>
        <p:spPr bwMode="auto">
          <a:xfrm>
            <a:off x="4143393" y="30770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t>差</a:t>
            </a:r>
          </a:p>
        </p:txBody>
      </p:sp>
      <p:sp>
        <p:nvSpPr>
          <p:cNvPr id="14403" name="Text Box 138"/>
          <p:cNvSpPr txBox="1">
            <a:spLocks noChangeArrowheads="1"/>
          </p:cNvSpPr>
          <p:nvPr/>
        </p:nvSpPr>
        <p:spPr bwMode="auto">
          <a:xfrm>
            <a:off x="6200525" y="30770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好</a:t>
            </a:r>
          </a:p>
        </p:txBody>
      </p:sp>
      <p:sp>
        <p:nvSpPr>
          <p:cNvPr id="14404" name="Text Box 139"/>
          <p:cNvSpPr txBox="1">
            <a:spLocks noChangeArrowheads="1"/>
          </p:cNvSpPr>
          <p:nvPr/>
        </p:nvSpPr>
        <p:spPr bwMode="auto">
          <a:xfrm>
            <a:off x="8257658" y="3077034"/>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a:t>好</a:t>
            </a:r>
          </a:p>
        </p:txBody>
      </p:sp>
      <p:sp>
        <p:nvSpPr>
          <p:cNvPr id="81" name="Line 50"/>
          <p:cNvSpPr>
            <a:spLocks noChangeShapeType="1"/>
          </p:cNvSpPr>
          <p:nvPr/>
        </p:nvSpPr>
        <p:spPr bwMode="auto">
          <a:xfrm>
            <a:off x="1740144" y="6048833"/>
            <a:ext cx="7771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2" name="Line 129"/>
          <p:cNvSpPr>
            <a:spLocks noChangeShapeType="1"/>
          </p:cNvSpPr>
          <p:nvPr/>
        </p:nvSpPr>
        <p:spPr bwMode="auto">
          <a:xfrm>
            <a:off x="1740144" y="6658433"/>
            <a:ext cx="777138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83" name="Text Box 131"/>
          <p:cNvSpPr txBox="1">
            <a:spLocks noChangeArrowheads="1"/>
          </p:cNvSpPr>
          <p:nvPr/>
        </p:nvSpPr>
        <p:spPr bwMode="auto">
          <a:xfrm>
            <a:off x="1240972" y="6125033"/>
            <a:ext cx="21775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2400" dirty="0"/>
              <a:t>CPU</a:t>
            </a:r>
            <a:r>
              <a:rPr lang="zh-CN" altLang="en-US" sz="2400" dirty="0"/>
              <a:t>资源分配</a:t>
            </a:r>
          </a:p>
        </p:txBody>
      </p:sp>
      <p:sp>
        <p:nvSpPr>
          <p:cNvPr id="84" name="Text Box 132"/>
          <p:cNvSpPr txBox="1">
            <a:spLocks noChangeArrowheads="1"/>
          </p:cNvSpPr>
          <p:nvPr/>
        </p:nvSpPr>
        <p:spPr bwMode="auto">
          <a:xfrm>
            <a:off x="4178226" y="6125033"/>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t>少</a:t>
            </a:r>
          </a:p>
        </p:txBody>
      </p:sp>
      <p:sp>
        <p:nvSpPr>
          <p:cNvPr id="85" name="Text Box 133"/>
          <p:cNvSpPr txBox="1">
            <a:spLocks noChangeArrowheads="1"/>
          </p:cNvSpPr>
          <p:nvPr/>
        </p:nvSpPr>
        <p:spPr bwMode="auto">
          <a:xfrm>
            <a:off x="6235358" y="6125033"/>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t>多</a:t>
            </a:r>
          </a:p>
        </p:txBody>
      </p:sp>
      <p:sp>
        <p:nvSpPr>
          <p:cNvPr id="86" name="Text Box 134"/>
          <p:cNvSpPr txBox="1">
            <a:spLocks noChangeArrowheads="1"/>
          </p:cNvSpPr>
          <p:nvPr/>
        </p:nvSpPr>
        <p:spPr bwMode="auto">
          <a:xfrm>
            <a:off x="8292491" y="6125033"/>
            <a:ext cx="5333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6pPr>
            <a:lvl7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7pPr>
            <a:lvl8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8pPr>
            <a:lvl9pPr eaLnBrk="0" hangingPunct="0">
              <a:buFont typeface="Times New Roman" panose="02020603050405020304" pitchFamily="18"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dirty="0"/>
              <a:t>中</a:t>
            </a:r>
          </a:p>
        </p:txBody>
      </p:sp>
      <p:sp>
        <p:nvSpPr>
          <p:cNvPr id="3" name="文本框 2">
            <a:extLst>
              <a:ext uri="{FF2B5EF4-FFF2-40B4-BE49-F238E27FC236}">
                <a16:creationId xmlns:a16="http://schemas.microsoft.com/office/drawing/2014/main" id="{AA006E68-AB31-4824-55EB-0C40E3CB246F}"/>
              </a:ext>
            </a:extLst>
          </p:cNvPr>
          <p:cNvSpPr txBox="1"/>
          <p:nvPr/>
        </p:nvSpPr>
        <p:spPr>
          <a:xfrm>
            <a:off x="9790369" y="1645637"/>
            <a:ext cx="2371576" cy="3785652"/>
          </a:xfrm>
          <a:prstGeom prst="rect">
            <a:avLst/>
          </a:prstGeom>
          <a:noFill/>
        </p:spPr>
        <p:txBody>
          <a:bodyPr wrap="square">
            <a:spAutoFit/>
          </a:bodyPr>
          <a:lstStyle/>
          <a:p>
            <a:r>
              <a:rPr lang="zh-CN" altLang="en-US" sz="2000" b="1" dirty="0">
                <a:latin typeface="宋体" panose="02010600030101010101" pitchFamily="2" charset="-122"/>
                <a:ea typeface="宋体" panose="02010600030101010101" pitchFamily="2" charset="-122"/>
              </a:rPr>
              <a:t>代价：线程切换的代价，是否发生用户态与核心态切换（系统调用）。</a:t>
            </a:r>
            <a:endParaRPr lang="en-US" altLang="zh-CN" sz="2000" b="1" dirty="0">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内核改动：如果原来内核不支持多线程，则添加多线程管理时的内核改动工作量。</a:t>
            </a:r>
            <a:endParaRPr lang="en-US" altLang="zh-CN" sz="2000" b="1" dirty="0">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用户灵活性：是否可以自己添加调度算法。</a:t>
            </a:r>
          </a:p>
        </p:txBody>
      </p:sp>
    </p:spTree>
  </p:cSld>
  <p:clrMapOvr>
    <a:masterClrMapping/>
  </p:clrMapOvr>
  <p:transition>
    <p:rand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anose="02010609060101010101" pitchFamily="2" charset="-122"/>
                <a:ea typeface="黑体" panose="02010609060101010101" pitchFamily="2" charset="-122"/>
              </a:rPr>
              <a:t>4.4 </a:t>
            </a:r>
            <a:r>
              <a:rPr kumimoji="0" lang="zh-CN" altLang="en-US" sz="3200" b="1" dirty="0">
                <a:solidFill>
                  <a:srgbClr val="006699"/>
                </a:solidFill>
                <a:latin typeface="黑体" panose="02010609060101010101" pitchFamily="2" charset="-122"/>
                <a:ea typeface="黑体" panose="02010609060101010101" pitchFamily="2" charset="-122"/>
              </a:rPr>
              <a:t>线程库</a:t>
            </a:r>
          </a:p>
        </p:txBody>
      </p:sp>
      <p:sp>
        <p:nvSpPr>
          <p:cNvPr id="357419" name="Rectangle 43"/>
          <p:cNvSpPr>
            <a:spLocks noChangeArrowheads="1"/>
          </p:cNvSpPr>
          <p:nvPr/>
        </p:nvSpPr>
        <p:spPr bwMode="auto">
          <a:xfrm>
            <a:off x="1121687" y="954089"/>
            <a:ext cx="10124815" cy="941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FF0000"/>
                </a:solidFill>
                <a:ea typeface="宋体" panose="02010600030101010101" pitchFamily="2" charset="-122"/>
                <a:sym typeface="Symbol" panose="05050102010706020507" pitchFamily="18" charset="2"/>
              </a:rPr>
              <a:t>线程库：</a:t>
            </a:r>
            <a:r>
              <a:rPr lang="zh-CN" altLang="en-US" sz="2400" b="1" dirty="0">
                <a:highlight>
                  <a:srgbClr val="FFFF00"/>
                </a:highlight>
                <a:ea typeface="宋体" panose="02010600030101010101" pitchFamily="2" charset="-122"/>
                <a:sym typeface="Symbol" panose="05050102010706020507" pitchFamily="18" charset="2"/>
              </a:rPr>
              <a:t>为程序员提供的用来创建和管理线程的</a:t>
            </a:r>
            <a:r>
              <a:rPr lang="en-US" altLang="zh-CN" sz="2400" b="1" dirty="0">
                <a:highlight>
                  <a:srgbClr val="FFFF00"/>
                </a:highlight>
                <a:ea typeface="宋体" panose="02010600030101010101" pitchFamily="2" charset="-122"/>
                <a:sym typeface="Symbol" panose="05050102010706020507" pitchFamily="18" charset="2"/>
              </a:rPr>
              <a:t>API</a:t>
            </a:r>
            <a:endParaRPr lang="zh-CN" altLang="zh-CN" sz="2400" b="1" dirty="0">
              <a:highlight>
                <a:srgbClr val="FFFF00"/>
              </a:highlight>
              <a:ea typeface="宋体" panose="02010600030101010101" pitchFamily="2" charset="-122"/>
              <a:sym typeface="Symbol" panose="05050102010706020507" pitchFamily="18" charset="2"/>
            </a:endParaRPr>
          </a:p>
        </p:txBody>
      </p:sp>
      <p:sp>
        <p:nvSpPr>
          <p:cNvPr id="357420" name="Rectangle 44"/>
          <p:cNvSpPr>
            <a:spLocks noChangeArrowheads="1"/>
          </p:cNvSpPr>
          <p:nvPr/>
        </p:nvSpPr>
        <p:spPr bwMode="auto">
          <a:xfrm>
            <a:off x="1115339" y="1476375"/>
            <a:ext cx="10264497" cy="5100638"/>
          </a:xfrm>
          <a:prstGeom prst="rect">
            <a:avLst/>
          </a:prstGeom>
          <a:noFill/>
          <a:ln w="12700">
            <a:solidFill>
              <a:srgbClr val="33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Verdana" panose="020B0604030504040204" pitchFamily="34" charset="0"/>
                <a:ea typeface="MS PGothic" panose="020B0600070205080204" pitchFamily="34" charset="-128"/>
              </a:defRPr>
            </a:lvl1pPr>
            <a:lvl2pPr marL="711200" indent="-532130">
              <a:defRPr sz="2800">
                <a:solidFill>
                  <a:schemeClr val="tx1"/>
                </a:solidFill>
                <a:latin typeface="Verdana" panose="020B0604030504040204" pitchFamily="34" charset="0"/>
                <a:ea typeface="MS PGothic" panose="020B0600070205080204" pitchFamily="34" charset="-128"/>
              </a:defRPr>
            </a:lvl2pPr>
            <a:lvl3pPr marL="1167130" indent="-276225">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pPr eaLnBrk="1" hangingPunct="1">
              <a:lnSpc>
                <a:spcPct val="130000"/>
              </a:lnSpc>
              <a:buClr>
                <a:srgbClr val="A50021"/>
              </a:buClr>
              <a:buSzPct val="90000"/>
              <a:buFont typeface="Wingdings" panose="05000000000000000000" pitchFamily="2" charset="2"/>
              <a:buChar char="n"/>
            </a:pPr>
            <a:r>
              <a:rPr lang="zh-CN" altLang="en-US" sz="2400" b="1" dirty="0">
                <a:latin typeface="Arial" panose="020B0604020202020204" pitchFamily="34" charset="0"/>
                <a:ea typeface="宋体" panose="02010600030101010101" pitchFamily="2" charset="-122"/>
              </a:rPr>
              <a:t> 有两种方法实现线程库：</a:t>
            </a:r>
          </a:p>
          <a:p>
            <a:pPr eaLnBrk="1" hangingPunct="1">
              <a:lnSpc>
                <a:spcPct val="130000"/>
              </a:lnSpc>
              <a:buClr>
                <a:srgbClr val="008000"/>
              </a:buClr>
              <a:buSzPct val="80000"/>
              <a:buFont typeface="Wingdings" panose="05000000000000000000" pitchFamily="2" charset="2"/>
              <a:buNone/>
            </a:pPr>
            <a:r>
              <a:rPr lang="zh-CN" altLang="en-US" sz="2400" b="1" dirty="0">
                <a:solidFill>
                  <a:srgbClr val="CC0000"/>
                </a:solidFill>
                <a:latin typeface="Arial" panose="020B0604020202020204" pitchFamily="34" charset="0"/>
                <a:ea typeface="宋体" panose="02010600030101010101" pitchFamily="2" charset="-122"/>
              </a:rPr>
              <a:t>（</a:t>
            </a:r>
            <a:r>
              <a:rPr lang="en-US" altLang="zh-CN" sz="2400" b="1" dirty="0">
                <a:solidFill>
                  <a:srgbClr val="CC0000"/>
                </a:solidFill>
                <a:latin typeface="Arial" panose="020B0604020202020204" pitchFamily="34" charset="0"/>
                <a:ea typeface="宋体" panose="02010600030101010101" pitchFamily="2" charset="-122"/>
              </a:rPr>
              <a:t>1</a:t>
            </a:r>
            <a:r>
              <a:rPr lang="zh-CN" altLang="en-US" sz="2400" b="1" dirty="0">
                <a:solidFill>
                  <a:srgbClr val="CC0000"/>
                </a:solidFill>
                <a:latin typeface="Arial" panose="020B0604020202020204" pitchFamily="34" charset="0"/>
                <a:ea typeface="宋体" panose="02010600030101010101" pitchFamily="2" charset="-122"/>
              </a:rPr>
              <a:t>）用户线程库：</a:t>
            </a: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eaLnBrk="1" hangingPunct="1">
              <a:lnSpc>
                <a:spcPct val="130000"/>
              </a:lnSpc>
              <a:buClr>
                <a:srgbClr val="008000"/>
              </a:buClr>
              <a:buSzPct val="80000"/>
              <a:buFont typeface="Wingdings" panose="05000000000000000000" pitchFamily="2" charset="2"/>
              <a:buNone/>
            </a:pPr>
            <a:r>
              <a:rPr lang="zh-CN" altLang="en-US" sz="2400" b="1" dirty="0">
                <a:solidFill>
                  <a:srgbClr val="CC0000"/>
                </a:solidFill>
                <a:latin typeface="Arial" panose="020B0604020202020204" pitchFamily="34" charset="0"/>
                <a:ea typeface="宋体" panose="02010600030101010101" pitchFamily="2" charset="-122"/>
              </a:rPr>
              <a:t>（</a:t>
            </a:r>
            <a:r>
              <a:rPr lang="en-US" altLang="zh-CN" sz="2400" b="1" dirty="0">
                <a:solidFill>
                  <a:srgbClr val="CC0000"/>
                </a:solidFill>
                <a:latin typeface="Arial" panose="020B0604020202020204" pitchFamily="34" charset="0"/>
                <a:ea typeface="宋体" panose="02010600030101010101" pitchFamily="2" charset="-122"/>
              </a:rPr>
              <a:t>2</a:t>
            </a:r>
            <a:r>
              <a:rPr lang="zh-CN" altLang="en-US" sz="2400" b="1" dirty="0">
                <a:solidFill>
                  <a:srgbClr val="CC0000"/>
                </a:solidFill>
                <a:latin typeface="Arial" panose="020B0604020202020204" pitchFamily="34" charset="0"/>
                <a:ea typeface="宋体" panose="02010600030101010101" pitchFamily="2" charset="-122"/>
              </a:rPr>
              <a:t>）内核线程库：</a:t>
            </a: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p:txBody>
      </p:sp>
      <p:sp>
        <p:nvSpPr>
          <p:cNvPr id="357421" name="Rectangle 45"/>
          <p:cNvSpPr>
            <a:spLocks noChangeArrowheads="1"/>
          </p:cNvSpPr>
          <p:nvPr/>
        </p:nvSpPr>
        <p:spPr bwMode="auto">
          <a:xfrm>
            <a:off x="1775653" y="4857751"/>
            <a:ext cx="948989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a:defRPr sz="2800">
                <a:solidFill>
                  <a:schemeClr val="tx1"/>
                </a:solidFill>
                <a:latin typeface="Verdana" panose="020B0604030504040204" pitchFamily="34" charset="0"/>
                <a:ea typeface="MS PGothic" panose="020B0600070205080204" pitchFamily="34" charset="-128"/>
              </a:defRPr>
            </a:lvl1pPr>
            <a:lvl2pPr marL="711200" indent="-254000">
              <a:defRPr sz="2800">
                <a:solidFill>
                  <a:schemeClr val="tx1"/>
                </a:solidFill>
                <a:latin typeface="Verdana" panose="020B0604030504040204" pitchFamily="34" charset="0"/>
                <a:ea typeface="MS PGothic" panose="020B0600070205080204" pitchFamily="34" charset="-128"/>
              </a:defRPr>
            </a:lvl2pPr>
            <a:lvl3pPr marL="1167130" indent="-276225">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pPr eaLnBrk="1" hangingPunct="1">
              <a:lnSpc>
                <a:spcPct val="130000"/>
              </a:lnSpc>
              <a:buClr>
                <a:srgbClr val="008000"/>
              </a:buClr>
              <a:buSzPct val="80000"/>
              <a:buFont typeface="Wingdings" panose="05000000000000000000" pitchFamily="2" charset="2"/>
              <a:buChar char="n"/>
            </a:pPr>
            <a:r>
              <a:rPr lang="zh-CN" altLang="en-US" sz="2000" b="1" dirty="0">
                <a:latin typeface="Arial" panose="020B0604020202020204" pitchFamily="34" charset="0"/>
                <a:ea typeface="宋体" panose="02010600030101010101" pitchFamily="2" charset="-122"/>
              </a:rPr>
              <a:t>由操作系统直接提供的线程库。其所有代码和数据结构存在于内核空间中。</a:t>
            </a:r>
          </a:p>
          <a:p>
            <a:pPr eaLnBrk="1" hangingPunct="1">
              <a:lnSpc>
                <a:spcPct val="130000"/>
              </a:lnSpc>
              <a:buClr>
                <a:srgbClr val="008000"/>
              </a:buClr>
              <a:buSzPct val="80000"/>
              <a:buFont typeface="Wingdings" panose="05000000000000000000" pitchFamily="2" charset="2"/>
              <a:buChar char="n"/>
            </a:pPr>
            <a:r>
              <a:rPr lang="zh-CN" altLang="en-US" sz="2000" b="1" dirty="0">
                <a:latin typeface="Arial" panose="020B0604020202020204" pitchFamily="34" charset="0"/>
                <a:ea typeface="宋体" panose="02010600030101010101" pitchFamily="2" charset="-122"/>
              </a:rPr>
              <a:t>调用库中的一个</a:t>
            </a:r>
            <a:r>
              <a:rPr lang="en-US" altLang="zh-CN" sz="2000" b="1" dirty="0">
                <a:latin typeface="Arial" panose="020B0604020202020204" pitchFamily="34" charset="0"/>
                <a:ea typeface="宋体" panose="02010600030101010101" pitchFamily="2" charset="-122"/>
              </a:rPr>
              <a:t>API</a:t>
            </a:r>
            <a:r>
              <a:rPr lang="zh-CN" altLang="en-US" sz="2000" b="1" dirty="0">
                <a:latin typeface="Arial" panose="020B0604020202020204" pitchFamily="34" charset="0"/>
                <a:ea typeface="宋体" panose="02010600030101010101" pitchFamily="2" charset="-122"/>
              </a:rPr>
              <a:t>函数通常会</a:t>
            </a:r>
            <a:r>
              <a:rPr lang="zh-CN" altLang="en-US" sz="2000" b="1" dirty="0">
                <a:highlight>
                  <a:srgbClr val="FFFF00"/>
                </a:highlight>
                <a:latin typeface="Arial" panose="020B0604020202020204" pitchFamily="34" charset="0"/>
                <a:ea typeface="宋体" panose="02010600030101010101" pitchFamily="2" charset="-122"/>
              </a:rPr>
              <a:t>导致对内核的</a:t>
            </a:r>
            <a:r>
              <a:rPr lang="zh-CN" altLang="en-US" sz="2000" b="1" dirty="0">
                <a:solidFill>
                  <a:srgbClr val="CC0000"/>
                </a:solidFill>
                <a:highlight>
                  <a:srgbClr val="FFFF00"/>
                </a:highlight>
                <a:latin typeface="Arial" panose="020B0604020202020204" pitchFamily="34" charset="0"/>
                <a:ea typeface="宋体" panose="02010600030101010101" pitchFamily="2" charset="-122"/>
              </a:rPr>
              <a:t>系统调用</a:t>
            </a:r>
            <a:r>
              <a:rPr lang="zh-CN" altLang="en-US" sz="2000" b="1" dirty="0">
                <a:highlight>
                  <a:srgbClr val="FFFF00"/>
                </a:highlight>
                <a:latin typeface="Arial" panose="020B0604020202020204" pitchFamily="34" charset="0"/>
                <a:ea typeface="宋体" panose="02010600030101010101" pitchFamily="2" charset="-122"/>
              </a:rPr>
              <a:t>。</a:t>
            </a:r>
          </a:p>
          <a:p>
            <a:pPr eaLnBrk="1" hangingPunct="1">
              <a:lnSpc>
                <a:spcPct val="130000"/>
              </a:lnSpc>
              <a:buClr>
                <a:srgbClr val="008000"/>
              </a:buClr>
              <a:buSzPct val="80000"/>
              <a:buFont typeface="Wingdings" panose="05000000000000000000" pitchFamily="2" charset="2"/>
              <a:buChar char="n"/>
            </a:pPr>
            <a:r>
              <a:rPr lang="zh-CN" altLang="en-US" sz="2000" b="1" dirty="0">
                <a:latin typeface="Arial" panose="020B0604020202020204" pitchFamily="34" charset="0"/>
                <a:ea typeface="宋体" panose="02010600030101010101" pitchFamily="2" charset="-122"/>
              </a:rPr>
              <a:t>操作系统提供的</a:t>
            </a:r>
            <a:r>
              <a:rPr lang="en-US" altLang="zh-CN" sz="2000" b="1" dirty="0">
                <a:latin typeface="Arial" panose="020B0604020202020204" pitchFamily="34" charset="0"/>
                <a:ea typeface="宋体" panose="02010600030101010101" pitchFamily="2" charset="-122"/>
              </a:rPr>
              <a:t>API</a:t>
            </a:r>
            <a:r>
              <a:rPr lang="zh-CN" altLang="en-US" sz="2000" b="1" dirty="0">
                <a:latin typeface="Arial" panose="020B0604020202020204" pitchFamily="34" charset="0"/>
                <a:ea typeface="宋体" panose="02010600030101010101" pitchFamily="2" charset="-122"/>
              </a:rPr>
              <a:t>。</a:t>
            </a:r>
            <a:endParaRPr lang="en-US" altLang="zh-CN" sz="2000" b="1" dirty="0">
              <a:latin typeface="Arial" panose="020B0604020202020204" pitchFamily="34" charset="0"/>
              <a:ea typeface="宋体" panose="02010600030101010101" pitchFamily="2" charset="-122"/>
            </a:endParaRPr>
          </a:p>
          <a:p>
            <a:pPr eaLnBrk="1" hangingPunct="1">
              <a:lnSpc>
                <a:spcPct val="130000"/>
              </a:lnSpc>
              <a:buClr>
                <a:srgbClr val="008000"/>
              </a:buClr>
              <a:buSzPct val="80000"/>
              <a:buFont typeface="Wingdings" panose="05000000000000000000" pitchFamily="2" charset="2"/>
              <a:buChar char="n"/>
            </a:pPr>
            <a:r>
              <a:rPr lang="zh-CN" altLang="en-US" sz="2000" b="1" dirty="0">
                <a:latin typeface="Arial" panose="020B0604020202020204" pitchFamily="34" charset="0"/>
                <a:ea typeface="宋体" panose="02010600030101010101" pitchFamily="2" charset="-122"/>
              </a:rPr>
              <a:t>编程语言的线程库通常是对</a:t>
            </a:r>
            <a:r>
              <a:rPr lang="zh-CN" altLang="en-US" sz="2000" b="1" dirty="0">
                <a:highlight>
                  <a:srgbClr val="FFFF00"/>
                </a:highlight>
                <a:latin typeface="Arial" panose="020B0604020202020204" pitchFamily="34" charset="0"/>
                <a:ea typeface="宋体" panose="02010600030101010101" pitchFamily="2" charset="-122"/>
              </a:rPr>
              <a:t>内核线程库进行更高级别的封装</a:t>
            </a:r>
          </a:p>
        </p:txBody>
      </p:sp>
      <p:sp>
        <p:nvSpPr>
          <p:cNvPr id="357422" name="Rectangle 46"/>
          <p:cNvSpPr>
            <a:spLocks noChangeArrowheads="1"/>
          </p:cNvSpPr>
          <p:nvPr/>
        </p:nvSpPr>
        <p:spPr bwMode="auto">
          <a:xfrm>
            <a:off x="1792584" y="2392363"/>
            <a:ext cx="9549157"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a:defRPr sz="2800">
                <a:solidFill>
                  <a:schemeClr val="tx1"/>
                </a:solidFill>
                <a:latin typeface="Verdana" panose="020B0604030504040204" pitchFamily="34" charset="0"/>
                <a:ea typeface="MS PGothic" panose="020B0600070205080204" pitchFamily="34" charset="-128"/>
              </a:defRPr>
            </a:lvl1pPr>
            <a:lvl2pPr marL="711200" indent="-254000">
              <a:defRPr sz="2800">
                <a:solidFill>
                  <a:schemeClr val="tx1"/>
                </a:solidFill>
                <a:latin typeface="Verdana" panose="020B0604030504040204" pitchFamily="34" charset="0"/>
                <a:ea typeface="MS PGothic" panose="020B0600070205080204" pitchFamily="34" charset="-128"/>
              </a:defRPr>
            </a:lvl2pPr>
            <a:lvl3pPr marL="1167130" indent="-276225">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pPr eaLnBrk="1" hangingPunct="1">
              <a:lnSpc>
                <a:spcPct val="130000"/>
              </a:lnSpc>
              <a:buClr>
                <a:srgbClr val="008000"/>
              </a:buClr>
              <a:buSzPct val="80000"/>
              <a:buFont typeface="Wingdings" panose="05000000000000000000" pitchFamily="2" charset="2"/>
              <a:buChar char="n"/>
            </a:pPr>
            <a:r>
              <a:rPr lang="zh-CN" altLang="en-US" sz="2000" b="1" dirty="0">
                <a:latin typeface="Arial" panose="020B0604020202020204" pitchFamily="34" charset="0"/>
                <a:ea typeface="宋体" panose="02010600030101010101" pitchFamily="2" charset="-122"/>
              </a:rPr>
              <a:t>在用户空间中提供一个没有内核支持的线程库，其所有代码和数据结构都存在于用户空间中。</a:t>
            </a:r>
          </a:p>
          <a:p>
            <a:pPr eaLnBrk="1" hangingPunct="1">
              <a:lnSpc>
                <a:spcPct val="130000"/>
              </a:lnSpc>
              <a:buClr>
                <a:srgbClr val="008000"/>
              </a:buClr>
              <a:buSzPct val="80000"/>
              <a:buFont typeface="Wingdings" panose="05000000000000000000" pitchFamily="2" charset="2"/>
              <a:buChar char="n"/>
            </a:pPr>
            <a:r>
              <a:rPr lang="zh-CN" altLang="en-US" sz="2000" b="1" dirty="0">
                <a:latin typeface="Arial" panose="020B0604020202020204" pitchFamily="34" charset="0"/>
                <a:ea typeface="宋体" panose="02010600030101010101" pitchFamily="2" charset="-122"/>
              </a:rPr>
              <a:t>调用库中的一个函数只是导致了用户空间中的一个</a:t>
            </a:r>
            <a:r>
              <a:rPr lang="zh-CN" altLang="en-US" sz="2000" b="1" dirty="0">
                <a:solidFill>
                  <a:srgbClr val="CC0000"/>
                </a:solidFill>
                <a:latin typeface="Arial" panose="020B0604020202020204" pitchFamily="34" charset="0"/>
                <a:ea typeface="宋体" panose="02010600030101010101" pitchFamily="2" charset="-122"/>
              </a:rPr>
              <a:t>本地函数调用</a:t>
            </a:r>
            <a:r>
              <a:rPr lang="zh-CN" altLang="en-US" sz="2000" b="1" dirty="0">
                <a:latin typeface="Arial" panose="020B0604020202020204" pitchFamily="34" charset="0"/>
                <a:ea typeface="宋体" panose="02010600030101010101" pitchFamily="2" charset="-122"/>
              </a:rPr>
              <a:t>，而</a:t>
            </a:r>
            <a:r>
              <a:rPr lang="zh-CN" altLang="en-US" sz="2000" b="1" dirty="0">
                <a:solidFill>
                  <a:srgbClr val="CC0000"/>
                </a:solidFill>
                <a:latin typeface="Arial" panose="020B0604020202020204" pitchFamily="34" charset="0"/>
                <a:ea typeface="宋体" panose="02010600030101010101" pitchFamily="2" charset="-122"/>
              </a:rPr>
              <a:t>不是系统调用</a:t>
            </a:r>
            <a:r>
              <a:rPr lang="zh-CN" altLang="en-US" sz="2000" b="1" dirty="0">
                <a:latin typeface="Arial" panose="020B0604020202020204" pitchFamily="34" charset="0"/>
                <a:ea typeface="宋体" panose="02010600030101010101" pitchFamily="2" charset="-122"/>
              </a:rPr>
              <a:t>。</a:t>
            </a:r>
          </a:p>
          <a:p>
            <a:pPr eaLnBrk="1" hangingPunct="1">
              <a:lnSpc>
                <a:spcPct val="130000"/>
              </a:lnSpc>
              <a:buClr>
                <a:srgbClr val="008000"/>
              </a:buClr>
              <a:buSzPct val="80000"/>
              <a:buFont typeface="Wingdings" panose="05000000000000000000" pitchFamily="2" charset="2"/>
              <a:buChar char="n"/>
            </a:pPr>
            <a:r>
              <a:rPr lang="zh-CN" altLang="en-US" sz="2000" b="1" dirty="0">
                <a:highlight>
                  <a:srgbClr val="FFFF00"/>
                </a:highlight>
                <a:latin typeface="Arial" panose="020B0604020202020204" pitchFamily="34" charset="0"/>
                <a:ea typeface="宋体" panose="02010600030101010101" pitchFamily="2" charset="-122"/>
              </a:rPr>
              <a:t>编程语言提供的库函数。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7419"/>
                                        </p:tgtEl>
                                        <p:attrNameLst>
                                          <p:attrName>style.visibility</p:attrName>
                                        </p:attrNameLst>
                                      </p:cBhvr>
                                      <p:to>
                                        <p:strVal val="visible"/>
                                      </p:to>
                                    </p:set>
                                    <p:animEffect transition="in" filter="dissolve">
                                      <p:cBhvr>
                                        <p:cTn id="7" dur="500"/>
                                        <p:tgtEl>
                                          <p:spTgt spid="3574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7420"/>
                                        </p:tgtEl>
                                        <p:attrNameLst>
                                          <p:attrName>style.visibility</p:attrName>
                                        </p:attrNameLst>
                                      </p:cBhvr>
                                      <p:to>
                                        <p:strVal val="visible"/>
                                      </p:to>
                                    </p:set>
                                    <p:animEffect transition="in" filter="wipe(up)">
                                      <p:cBhvr>
                                        <p:cTn id="12" dur="500"/>
                                        <p:tgtEl>
                                          <p:spTgt spid="3574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57422"/>
                                        </p:tgtEl>
                                        <p:attrNameLst>
                                          <p:attrName>style.visibility</p:attrName>
                                        </p:attrNameLst>
                                      </p:cBhvr>
                                      <p:to>
                                        <p:strVal val="visible"/>
                                      </p:to>
                                    </p:set>
                                    <p:animEffect transition="in" filter="wipe(up)">
                                      <p:cBhvr>
                                        <p:cTn id="17" dur="500"/>
                                        <p:tgtEl>
                                          <p:spTgt spid="3574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7421"/>
                                        </p:tgtEl>
                                        <p:attrNameLst>
                                          <p:attrName>style.visibility</p:attrName>
                                        </p:attrNameLst>
                                      </p:cBhvr>
                                      <p:to>
                                        <p:strVal val="visible"/>
                                      </p:to>
                                    </p:set>
                                    <p:animEffect transition="in" filter="wipe(up)">
                                      <p:cBhvr>
                                        <p:cTn id="22" dur="500"/>
                                        <p:tgtEl>
                                          <p:spTgt spid="357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419" grpId="0"/>
      <p:bldP spid="357420" grpId="0" animBg="1"/>
      <p:bldP spid="357421" grpId="0"/>
      <p:bldP spid="35742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anose="02010609060101010101" pitchFamily="2" charset="-122"/>
                <a:ea typeface="黑体" panose="02010609060101010101" pitchFamily="2" charset="-122"/>
              </a:rPr>
              <a:t>4.4 </a:t>
            </a:r>
            <a:r>
              <a:rPr kumimoji="0" lang="zh-CN" altLang="en-US" sz="3200" b="1" dirty="0">
                <a:solidFill>
                  <a:srgbClr val="006699"/>
                </a:solidFill>
                <a:latin typeface="黑体" panose="02010609060101010101" pitchFamily="2" charset="-122"/>
                <a:ea typeface="黑体" panose="02010609060101010101" pitchFamily="2" charset="-122"/>
              </a:rPr>
              <a:t>线程库</a:t>
            </a:r>
          </a:p>
        </p:txBody>
      </p:sp>
      <p:sp>
        <p:nvSpPr>
          <p:cNvPr id="358403" name="Rectangle 3"/>
          <p:cNvSpPr>
            <a:spLocks noChangeArrowheads="1"/>
          </p:cNvSpPr>
          <p:nvPr/>
        </p:nvSpPr>
        <p:spPr bwMode="auto">
          <a:xfrm>
            <a:off x="1121687" y="882650"/>
            <a:ext cx="10124815" cy="94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en-US" altLang="zh-CN" sz="2400" b="1" dirty="0">
                <a:solidFill>
                  <a:srgbClr val="FF0000"/>
                </a:solidFill>
                <a:ea typeface="宋体" panose="02010600030101010101" pitchFamily="2" charset="-122"/>
                <a:sym typeface="Symbol" panose="05050102010706020507" pitchFamily="18" charset="2"/>
              </a:rPr>
              <a:t>3</a:t>
            </a:r>
            <a:r>
              <a:rPr lang="zh-CN" altLang="en-US" sz="2400" b="1" dirty="0">
                <a:solidFill>
                  <a:srgbClr val="FF0000"/>
                </a:solidFill>
                <a:ea typeface="宋体" panose="02010600030101010101" pitchFamily="2" charset="-122"/>
                <a:sym typeface="Symbol" panose="05050102010706020507" pitchFamily="18" charset="2"/>
              </a:rPr>
              <a:t>类线程库：</a:t>
            </a:r>
            <a:br>
              <a:rPr lang="zh-CN" altLang="en-US" sz="2400" b="1" dirty="0">
                <a:solidFill>
                  <a:srgbClr val="FF0000"/>
                </a:solidFill>
                <a:ea typeface="宋体" panose="02010600030101010101" pitchFamily="2" charset="-122"/>
                <a:sym typeface="Symbol" panose="05050102010706020507" pitchFamily="18" charset="2"/>
              </a:rPr>
            </a:br>
            <a:r>
              <a:rPr lang="zh-CN" altLang="en-US" sz="2200" b="1" dirty="0">
                <a:ea typeface="宋体" panose="02010600030101010101" pitchFamily="2" charset="-122"/>
                <a:sym typeface="Symbol" panose="05050102010706020507" pitchFamily="18" charset="2"/>
              </a:rPr>
              <a:t>（</a:t>
            </a:r>
            <a:r>
              <a:rPr lang="en-US" altLang="zh-CN" sz="2200" b="1" dirty="0">
                <a:ea typeface="宋体" panose="02010600030101010101" pitchFamily="2" charset="-122"/>
                <a:sym typeface="Symbol" panose="05050102010706020507" pitchFamily="18" charset="2"/>
              </a:rPr>
              <a:t>1</a:t>
            </a:r>
            <a:r>
              <a:rPr lang="zh-CN" altLang="en-US" sz="2200" b="1" dirty="0">
                <a:ea typeface="宋体" panose="02010600030101010101" pitchFamily="2" charset="-122"/>
                <a:sym typeface="Symbol" panose="05050102010706020507" pitchFamily="18" charset="2"/>
              </a:rPr>
              <a:t>）</a:t>
            </a:r>
            <a:r>
              <a:rPr lang="en-US" altLang="zh-CN" sz="2200" b="1" dirty="0">
                <a:ea typeface="宋体" panose="02010600030101010101" pitchFamily="2" charset="-122"/>
                <a:sym typeface="Symbol" panose="05050102010706020507" pitchFamily="18" charset="2"/>
              </a:rPr>
              <a:t>POSIX </a:t>
            </a:r>
            <a:r>
              <a:rPr lang="en-US" altLang="zh-CN" sz="2200" b="1" dirty="0" err="1">
                <a:ea typeface="宋体" panose="02010600030101010101" pitchFamily="2" charset="-122"/>
                <a:sym typeface="Symbol" panose="05050102010706020507" pitchFamily="18" charset="2"/>
              </a:rPr>
              <a:t>Pthread</a:t>
            </a:r>
            <a:r>
              <a:rPr lang="en-US" altLang="zh-CN" sz="2200" b="1" dirty="0">
                <a:ea typeface="宋体" panose="02010600030101010101" pitchFamily="2" charset="-122"/>
                <a:sym typeface="Symbol" panose="05050102010706020507" pitchFamily="18" charset="2"/>
              </a:rPr>
              <a:t> </a:t>
            </a:r>
            <a:r>
              <a:rPr lang="zh-CN" altLang="en-US" sz="2200" b="1" dirty="0">
                <a:ea typeface="宋体" panose="02010600030101010101" pitchFamily="2" charset="-122"/>
                <a:sym typeface="Symbol" panose="05050102010706020507" pitchFamily="18" charset="2"/>
              </a:rPr>
              <a:t>（</a:t>
            </a:r>
            <a:r>
              <a:rPr lang="en-US" altLang="zh-CN" sz="2200" b="1" dirty="0">
                <a:ea typeface="宋体" panose="02010600030101010101" pitchFamily="2" charset="-122"/>
                <a:sym typeface="Symbol" panose="05050102010706020507" pitchFamily="18" charset="2"/>
              </a:rPr>
              <a:t>2</a:t>
            </a:r>
            <a:r>
              <a:rPr lang="zh-CN" altLang="en-US" sz="2200" b="1" dirty="0">
                <a:ea typeface="宋体" panose="02010600030101010101" pitchFamily="2" charset="-122"/>
                <a:sym typeface="Symbol" panose="05050102010706020507" pitchFamily="18" charset="2"/>
              </a:rPr>
              <a:t>）操作系统（如</a:t>
            </a:r>
            <a:r>
              <a:rPr lang="en-US" altLang="zh-CN" sz="2200" b="1" dirty="0">
                <a:ea typeface="宋体" panose="02010600030101010101" pitchFamily="2" charset="-122"/>
                <a:sym typeface="Symbol" panose="05050102010706020507" pitchFamily="18" charset="2"/>
              </a:rPr>
              <a:t>Win32</a:t>
            </a:r>
            <a:r>
              <a:rPr lang="zh-CN" altLang="en-US" sz="2200" b="1" dirty="0">
                <a:ea typeface="宋体" panose="02010600030101010101" pitchFamily="2" charset="-122"/>
                <a:sym typeface="Symbol" panose="05050102010706020507" pitchFamily="18" charset="2"/>
              </a:rPr>
              <a:t>）（</a:t>
            </a:r>
            <a:r>
              <a:rPr lang="en-US" altLang="zh-CN" sz="2200" b="1" dirty="0">
                <a:ea typeface="宋体" panose="02010600030101010101" pitchFamily="2" charset="-122"/>
                <a:sym typeface="Symbol" panose="05050102010706020507" pitchFamily="18" charset="2"/>
              </a:rPr>
              <a:t>3</a:t>
            </a:r>
            <a:r>
              <a:rPr lang="zh-CN" altLang="en-US" sz="2200" b="1" dirty="0">
                <a:ea typeface="宋体" panose="02010600030101010101" pitchFamily="2" charset="-122"/>
                <a:sym typeface="Symbol" panose="05050102010706020507" pitchFamily="18" charset="2"/>
              </a:rPr>
              <a:t>）高级语言（如</a:t>
            </a:r>
            <a:r>
              <a:rPr lang="en-US" altLang="zh-CN" sz="2200" b="1" dirty="0">
                <a:ea typeface="宋体" panose="02010600030101010101" pitchFamily="2" charset="-122"/>
                <a:sym typeface="Symbol" panose="05050102010706020507" pitchFamily="18" charset="2"/>
              </a:rPr>
              <a:t>Java</a:t>
            </a:r>
            <a:r>
              <a:rPr lang="zh-CN" altLang="en-US" sz="2200" b="1" dirty="0">
                <a:ea typeface="宋体" panose="02010600030101010101" pitchFamily="2" charset="-122"/>
                <a:sym typeface="Symbol" panose="05050102010706020507" pitchFamily="18" charset="2"/>
              </a:rPr>
              <a:t>）</a:t>
            </a:r>
            <a:endParaRPr lang="zh-CN" altLang="zh-CN" sz="2200" b="1" dirty="0">
              <a:ea typeface="宋体" panose="02010600030101010101" pitchFamily="2" charset="-122"/>
              <a:sym typeface="Symbol" panose="05050102010706020507" pitchFamily="18" charset="2"/>
            </a:endParaRPr>
          </a:p>
        </p:txBody>
      </p:sp>
      <p:sp>
        <p:nvSpPr>
          <p:cNvPr id="358404" name="Rectangle 4"/>
          <p:cNvSpPr>
            <a:spLocks noChangeArrowheads="1"/>
          </p:cNvSpPr>
          <p:nvPr/>
        </p:nvSpPr>
        <p:spPr bwMode="auto">
          <a:xfrm>
            <a:off x="1115339" y="1857376"/>
            <a:ext cx="10264497" cy="4640263"/>
          </a:xfrm>
          <a:prstGeom prst="rect">
            <a:avLst/>
          </a:prstGeom>
          <a:noFill/>
          <a:ln w="12700">
            <a:solidFill>
              <a:srgbClr val="33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Verdana" panose="020B0604030504040204" pitchFamily="34" charset="0"/>
                <a:ea typeface="MS PGothic" panose="020B0600070205080204" pitchFamily="34" charset="-128"/>
              </a:defRPr>
            </a:lvl1pPr>
            <a:lvl2pPr marL="711200" indent="-532130">
              <a:defRPr sz="2800">
                <a:solidFill>
                  <a:schemeClr val="tx1"/>
                </a:solidFill>
                <a:latin typeface="Verdana" panose="020B0604030504040204" pitchFamily="34" charset="0"/>
                <a:ea typeface="MS PGothic" panose="020B0600070205080204" pitchFamily="34" charset="-128"/>
              </a:defRPr>
            </a:lvl2pPr>
            <a:lvl3pPr marL="1167130" indent="-276225">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pPr eaLnBrk="1" hangingPunct="1">
              <a:lnSpc>
                <a:spcPct val="130000"/>
              </a:lnSpc>
              <a:buClr>
                <a:srgbClr val="008000"/>
              </a:buClr>
              <a:buSzPct val="80000"/>
              <a:buFont typeface="Wingdings" panose="05000000000000000000" pitchFamily="2" charset="2"/>
              <a:buNone/>
            </a:pPr>
            <a:r>
              <a:rPr lang="zh-CN" altLang="en-US" sz="2400" b="1" dirty="0">
                <a:solidFill>
                  <a:srgbClr val="CC0000"/>
                </a:solidFill>
                <a:latin typeface="Arial" panose="020B0604020202020204" pitchFamily="34" charset="0"/>
                <a:ea typeface="宋体" panose="02010600030101010101" pitchFamily="2" charset="-122"/>
              </a:rPr>
              <a:t>（</a:t>
            </a:r>
            <a:r>
              <a:rPr lang="en-US" altLang="zh-CN" sz="2400" b="1" dirty="0">
                <a:solidFill>
                  <a:srgbClr val="CC0000"/>
                </a:solidFill>
                <a:latin typeface="Arial" panose="020B0604020202020204" pitchFamily="34" charset="0"/>
                <a:ea typeface="宋体" panose="02010600030101010101" pitchFamily="2" charset="-122"/>
              </a:rPr>
              <a:t>1</a:t>
            </a:r>
            <a:r>
              <a:rPr lang="zh-CN" altLang="en-US" sz="2400" b="1" dirty="0">
                <a:solidFill>
                  <a:srgbClr val="CC0000"/>
                </a:solidFill>
                <a:latin typeface="Arial" panose="020B0604020202020204" pitchFamily="34" charset="0"/>
                <a:ea typeface="宋体" panose="02010600030101010101" pitchFamily="2" charset="-122"/>
              </a:rPr>
              <a:t>）</a:t>
            </a:r>
            <a:r>
              <a:rPr lang="en-US" altLang="zh-CN" sz="2400" b="1" dirty="0">
                <a:solidFill>
                  <a:srgbClr val="CC0000"/>
                </a:solidFill>
                <a:latin typeface="Arial" panose="020B0604020202020204" pitchFamily="34" charset="0"/>
                <a:ea typeface="宋体" panose="02010600030101010101" pitchFamily="2" charset="-122"/>
              </a:rPr>
              <a:t>POSIX </a:t>
            </a:r>
            <a:r>
              <a:rPr lang="en-US" altLang="zh-CN" sz="2400" b="1" dirty="0" err="1">
                <a:solidFill>
                  <a:srgbClr val="CC0000"/>
                </a:solidFill>
                <a:latin typeface="Arial" panose="020B0604020202020204" pitchFamily="34" charset="0"/>
                <a:ea typeface="宋体" panose="02010600030101010101" pitchFamily="2" charset="-122"/>
              </a:rPr>
              <a:t>Pthread</a:t>
            </a:r>
            <a:r>
              <a:rPr lang="zh-CN" altLang="en-US" sz="2400" b="1" dirty="0">
                <a:solidFill>
                  <a:srgbClr val="CC0000"/>
                </a:solidFill>
                <a:latin typeface="Arial" panose="020B0604020202020204" pitchFamily="34" charset="0"/>
                <a:ea typeface="宋体" panose="02010600030101010101" pitchFamily="2" charset="-122"/>
              </a:rPr>
              <a:t>线程库：</a:t>
            </a: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lvl="1" eaLnBrk="1" hangingPunct="1">
              <a:lnSpc>
                <a:spcPct val="130000"/>
              </a:lnSpc>
              <a:buClr>
                <a:srgbClr val="008000"/>
              </a:buClr>
              <a:buSzPct val="80000"/>
              <a:buFont typeface="Wingdings" panose="05000000000000000000" pitchFamily="2" charset="2"/>
              <a:buChar char="n"/>
            </a:pPr>
            <a:endParaRPr lang="zh-CN" altLang="en-US" sz="2000" b="1" dirty="0">
              <a:latin typeface="Arial" panose="020B0604020202020204" pitchFamily="34" charset="0"/>
              <a:ea typeface="宋体" panose="02010600030101010101" pitchFamily="2" charset="-122"/>
            </a:endParaRPr>
          </a:p>
          <a:p>
            <a:pPr eaLnBrk="1" hangingPunct="1">
              <a:lnSpc>
                <a:spcPct val="130000"/>
              </a:lnSpc>
              <a:buClr>
                <a:srgbClr val="008000"/>
              </a:buClr>
              <a:buSzPct val="80000"/>
              <a:buFont typeface="Wingdings" panose="05000000000000000000" pitchFamily="2" charset="2"/>
              <a:buNone/>
            </a:pPr>
            <a:r>
              <a:rPr lang="zh-CN" altLang="en-US" sz="2400" b="1" dirty="0">
                <a:solidFill>
                  <a:srgbClr val="CC0000"/>
                </a:solidFill>
                <a:latin typeface="Arial" panose="020B0604020202020204" pitchFamily="34" charset="0"/>
                <a:ea typeface="宋体" panose="02010600030101010101" pitchFamily="2" charset="-122"/>
              </a:rPr>
              <a:t>（</a:t>
            </a:r>
            <a:r>
              <a:rPr lang="en-US" altLang="zh-CN" sz="2400" b="1" dirty="0">
                <a:solidFill>
                  <a:srgbClr val="CC0000"/>
                </a:solidFill>
                <a:latin typeface="Arial" panose="020B0604020202020204" pitchFamily="34" charset="0"/>
                <a:ea typeface="宋体" panose="02010600030101010101" pitchFamily="2" charset="-122"/>
              </a:rPr>
              <a:t>2</a:t>
            </a:r>
            <a:r>
              <a:rPr lang="zh-CN" altLang="en-US" sz="2400" b="1" dirty="0">
                <a:solidFill>
                  <a:srgbClr val="CC0000"/>
                </a:solidFill>
                <a:latin typeface="Arial" panose="020B0604020202020204" pitchFamily="34" charset="0"/>
                <a:ea typeface="宋体" panose="02010600030101010101" pitchFamily="2" charset="-122"/>
              </a:rPr>
              <a:t>）</a:t>
            </a:r>
            <a:r>
              <a:rPr lang="en-US" altLang="zh-CN" sz="2400" b="1" dirty="0">
                <a:solidFill>
                  <a:srgbClr val="CC0000"/>
                </a:solidFill>
                <a:latin typeface="Arial" panose="020B0604020202020204" pitchFamily="34" charset="0"/>
                <a:ea typeface="宋体" panose="02010600030101010101" pitchFamily="2" charset="-122"/>
              </a:rPr>
              <a:t>Win32</a:t>
            </a:r>
            <a:r>
              <a:rPr lang="zh-CN" altLang="en-US" sz="2400" b="1" dirty="0">
                <a:solidFill>
                  <a:srgbClr val="CC0000"/>
                </a:solidFill>
                <a:latin typeface="Arial" panose="020B0604020202020204" pitchFamily="34" charset="0"/>
                <a:ea typeface="宋体" panose="02010600030101010101" pitchFamily="2" charset="-122"/>
              </a:rPr>
              <a:t>线程库：</a:t>
            </a:r>
          </a:p>
          <a:p>
            <a:pPr eaLnBrk="1" hangingPunct="1">
              <a:lnSpc>
                <a:spcPct val="130000"/>
              </a:lnSpc>
              <a:buClr>
                <a:srgbClr val="008000"/>
              </a:buClr>
              <a:buSzPct val="80000"/>
              <a:buFont typeface="Wingdings" panose="05000000000000000000" pitchFamily="2" charset="2"/>
              <a:buNone/>
            </a:pPr>
            <a:endParaRPr lang="zh-CN" altLang="en-US" sz="2400" b="1" dirty="0">
              <a:solidFill>
                <a:srgbClr val="CC0000"/>
              </a:solidFill>
              <a:latin typeface="Arial" panose="020B0604020202020204" pitchFamily="34" charset="0"/>
              <a:ea typeface="宋体" panose="02010600030101010101" pitchFamily="2" charset="-122"/>
            </a:endParaRPr>
          </a:p>
          <a:p>
            <a:r>
              <a:rPr lang="zh-CN" altLang="en-US" sz="2400" b="1" dirty="0">
                <a:solidFill>
                  <a:srgbClr val="CC0000"/>
                </a:solidFill>
                <a:latin typeface="Arial" panose="020B0604020202020204" pitchFamily="34" charset="0"/>
                <a:ea typeface="宋体" panose="02010600030101010101" pitchFamily="2" charset="-122"/>
              </a:rPr>
              <a:t>（</a:t>
            </a:r>
            <a:r>
              <a:rPr lang="en-US" altLang="zh-CN" sz="2400" b="1" dirty="0">
                <a:solidFill>
                  <a:srgbClr val="CC0000"/>
                </a:solidFill>
                <a:latin typeface="Arial" panose="020B0604020202020204" pitchFamily="34" charset="0"/>
                <a:ea typeface="宋体" panose="02010600030101010101" pitchFamily="2" charset="-122"/>
              </a:rPr>
              <a:t>3</a:t>
            </a:r>
            <a:r>
              <a:rPr lang="zh-CN" altLang="en-US" sz="2400" b="1" dirty="0">
                <a:solidFill>
                  <a:srgbClr val="CC0000"/>
                </a:solidFill>
                <a:latin typeface="Arial" panose="020B0604020202020204" pitchFamily="34" charset="0"/>
                <a:ea typeface="宋体" panose="02010600030101010101" pitchFamily="2" charset="-122"/>
              </a:rPr>
              <a:t>）</a:t>
            </a:r>
            <a:r>
              <a:rPr lang="en-US" altLang="zh-CN" sz="2400" b="1" dirty="0">
                <a:solidFill>
                  <a:srgbClr val="CC0000"/>
                </a:solidFill>
                <a:latin typeface="Arial" panose="020B0604020202020204" pitchFamily="34" charset="0"/>
                <a:ea typeface="宋体" panose="02010600030101010101" pitchFamily="2" charset="-122"/>
              </a:rPr>
              <a:t>Java</a:t>
            </a:r>
            <a:r>
              <a:rPr lang="zh-CN" altLang="en-US" sz="2400" b="1" dirty="0">
                <a:solidFill>
                  <a:srgbClr val="CC0000"/>
                </a:solidFill>
                <a:latin typeface="Arial" panose="020B0604020202020204" pitchFamily="34" charset="0"/>
                <a:ea typeface="宋体" panose="02010600030101010101" pitchFamily="2" charset="-122"/>
              </a:rPr>
              <a:t>线程库：</a:t>
            </a:r>
          </a:p>
          <a:p>
            <a:endParaRPr lang="zh-CN" altLang="en-US" b="1" dirty="0">
              <a:solidFill>
                <a:srgbClr val="CC0000"/>
              </a:solidFill>
              <a:ea typeface="宋体" panose="02010600030101010101" pitchFamily="2" charset="-122"/>
            </a:endParaRPr>
          </a:p>
          <a:p>
            <a:endParaRPr lang="zh-CN" altLang="en-US" b="1" dirty="0">
              <a:solidFill>
                <a:srgbClr val="CC0000"/>
              </a:solidFill>
              <a:ea typeface="宋体" panose="02010600030101010101" pitchFamily="2" charset="-122"/>
            </a:endParaRPr>
          </a:p>
          <a:p>
            <a:endParaRPr lang="zh-CN" altLang="en-US" sz="2000" b="1" dirty="0">
              <a:latin typeface="Arial" panose="020B0604020202020204" pitchFamily="34" charset="0"/>
              <a:ea typeface="宋体" panose="02010600030101010101" pitchFamily="2" charset="-122"/>
            </a:endParaRPr>
          </a:p>
        </p:txBody>
      </p:sp>
      <p:sp>
        <p:nvSpPr>
          <p:cNvPr id="358405" name="Rectangle 5"/>
          <p:cNvSpPr>
            <a:spLocks noChangeArrowheads="1"/>
          </p:cNvSpPr>
          <p:nvPr/>
        </p:nvSpPr>
        <p:spPr bwMode="auto">
          <a:xfrm>
            <a:off x="1775653" y="5229225"/>
            <a:ext cx="9489898" cy="1282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a:defRPr sz="2800">
                <a:solidFill>
                  <a:schemeClr val="tx1"/>
                </a:solidFill>
                <a:latin typeface="Verdana" panose="020B0604030504040204" pitchFamily="34" charset="0"/>
                <a:ea typeface="MS PGothic" panose="020B0600070205080204" pitchFamily="34" charset="-128"/>
              </a:defRPr>
            </a:lvl1pPr>
            <a:lvl2pPr marL="711200" indent="-254000">
              <a:defRPr sz="2800">
                <a:solidFill>
                  <a:schemeClr val="tx1"/>
                </a:solidFill>
                <a:latin typeface="Verdana" panose="020B0604030504040204" pitchFamily="34" charset="0"/>
                <a:ea typeface="MS PGothic" panose="020B0600070205080204" pitchFamily="34" charset="-128"/>
              </a:defRPr>
            </a:lvl2pPr>
            <a:lvl3pPr marL="1167130" indent="-276225">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pPr eaLnBrk="1" hangingPunct="1">
              <a:lnSpc>
                <a:spcPct val="130000"/>
              </a:lnSpc>
              <a:buClr>
                <a:srgbClr val="008000"/>
              </a:buClr>
              <a:buSzPct val="80000"/>
              <a:buFont typeface="Wingdings" panose="05000000000000000000" pitchFamily="2" charset="2"/>
              <a:buChar char="n"/>
            </a:pPr>
            <a:r>
              <a:rPr lang="en-US" altLang="zh-CN" sz="2000" b="1" dirty="0">
                <a:latin typeface="Arial" panose="020B0604020202020204" pitchFamily="34" charset="0"/>
                <a:ea typeface="宋体" panose="02010600030101010101" pitchFamily="2" charset="-122"/>
              </a:rPr>
              <a:t>Java</a:t>
            </a:r>
            <a:r>
              <a:rPr lang="zh-CN" altLang="en-US" sz="2000" b="1" dirty="0">
                <a:latin typeface="Arial" panose="020B0604020202020204" pitchFamily="34" charset="0"/>
                <a:ea typeface="宋体" panose="02010600030101010101" pitchFamily="2" charset="-122"/>
              </a:rPr>
              <a:t>线程库允许在</a:t>
            </a:r>
            <a:r>
              <a:rPr lang="en-US" altLang="zh-CN" sz="2000" b="1" dirty="0">
                <a:latin typeface="Arial" panose="020B0604020202020204" pitchFamily="34" charset="0"/>
                <a:ea typeface="宋体" panose="02010600030101010101" pitchFamily="2" charset="-122"/>
              </a:rPr>
              <a:t>Java</a:t>
            </a:r>
            <a:r>
              <a:rPr lang="zh-CN" altLang="en-US" sz="2000" b="1" dirty="0">
                <a:latin typeface="Arial" panose="020B0604020202020204" pitchFamily="34" charset="0"/>
                <a:ea typeface="宋体" panose="02010600030101010101" pitchFamily="2" charset="-122"/>
              </a:rPr>
              <a:t>程序中直接创建和管理线程</a:t>
            </a:r>
          </a:p>
          <a:p>
            <a:pPr eaLnBrk="1" hangingPunct="1">
              <a:lnSpc>
                <a:spcPct val="130000"/>
              </a:lnSpc>
              <a:buClr>
                <a:srgbClr val="008000"/>
              </a:buClr>
              <a:buSzPct val="80000"/>
              <a:buFont typeface="Wingdings" panose="05000000000000000000" pitchFamily="2" charset="2"/>
              <a:buChar char="n"/>
            </a:pPr>
            <a:r>
              <a:rPr lang="en-US" altLang="zh-CN" sz="2000" b="1" dirty="0">
                <a:latin typeface="Arial" panose="020B0604020202020204" pitchFamily="34" charset="0"/>
                <a:ea typeface="宋体" panose="02010600030101010101" pitchFamily="2" charset="-122"/>
              </a:rPr>
              <a:t>Java</a:t>
            </a:r>
            <a:r>
              <a:rPr lang="zh-CN" altLang="en-US" sz="2000" b="1" dirty="0">
                <a:latin typeface="Arial" panose="020B0604020202020204" pitchFamily="34" charset="0"/>
                <a:ea typeface="宋体" panose="02010600030101010101" pitchFamily="2" charset="-122"/>
              </a:rPr>
              <a:t>线程库跟随</a:t>
            </a:r>
            <a:r>
              <a:rPr lang="en-US" altLang="zh-CN" sz="2000" b="1" dirty="0" err="1">
                <a:latin typeface="Arial" panose="020B0604020202020204" pitchFamily="34" charset="0"/>
                <a:ea typeface="宋体" panose="02010600030101010101" pitchFamily="2" charset="-122"/>
              </a:rPr>
              <a:t>JVM</a:t>
            </a:r>
            <a:r>
              <a:rPr lang="zh-CN" altLang="en-US" sz="2000" b="1" dirty="0">
                <a:latin typeface="Arial" panose="020B0604020202020204" pitchFamily="34" charset="0"/>
                <a:ea typeface="宋体" panose="02010600030101010101" pitchFamily="2" charset="-122"/>
              </a:rPr>
              <a:t>运行在宿主</a:t>
            </a:r>
            <a:r>
              <a:rPr lang="en-US" altLang="zh-CN" sz="2000" b="1" dirty="0">
                <a:latin typeface="Arial" panose="020B0604020202020204" pitchFamily="34" charset="0"/>
                <a:ea typeface="宋体" panose="02010600030101010101" pitchFamily="2" charset="-122"/>
              </a:rPr>
              <a:t>OS</a:t>
            </a:r>
            <a:r>
              <a:rPr lang="zh-CN" altLang="en-US" sz="2000" b="1" dirty="0">
                <a:latin typeface="Arial" panose="020B0604020202020204" pitchFamily="34" charset="0"/>
                <a:ea typeface="宋体" panose="02010600030101010101" pitchFamily="2" charset="-122"/>
              </a:rPr>
              <a:t>中</a:t>
            </a:r>
          </a:p>
          <a:p>
            <a:pPr eaLnBrk="1" hangingPunct="1">
              <a:lnSpc>
                <a:spcPct val="130000"/>
              </a:lnSpc>
              <a:buClr>
                <a:srgbClr val="008000"/>
              </a:buClr>
              <a:buSzPct val="80000"/>
              <a:buFont typeface="Wingdings" panose="05000000000000000000" pitchFamily="2" charset="2"/>
              <a:buChar char="n"/>
            </a:pPr>
            <a:r>
              <a:rPr lang="en-US" altLang="zh-CN" sz="20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Java</a:t>
            </a:r>
            <a:r>
              <a:rPr lang="zh-CN" altLang="en-US" sz="20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线程库使用宿主</a:t>
            </a:r>
            <a:r>
              <a:rPr lang="en-US" altLang="zh-CN" sz="20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OS</a:t>
            </a:r>
            <a:r>
              <a:rPr lang="zh-CN" altLang="en-US" sz="2000" b="1" dirty="0">
                <a:solidFill>
                  <a:srgbClr val="C00000"/>
                </a:solidFill>
                <a:effectLst>
                  <a:outerShdw blurRad="38100" dist="38100" dir="2700000" algn="tl">
                    <a:srgbClr val="000000">
                      <a:alpha val="43137"/>
                    </a:srgbClr>
                  </a:outerShdw>
                </a:effectLst>
                <a:latin typeface="Arial" panose="020B0604020202020204" pitchFamily="34" charset="0"/>
                <a:ea typeface="宋体" panose="02010600030101010101" pitchFamily="2" charset="-122"/>
              </a:rPr>
              <a:t>支持的线程库实现</a:t>
            </a:r>
            <a:r>
              <a:rPr lang="zh-CN" altLang="en-US" sz="2000" b="1" dirty="0">
                <a:latin typeface="Arial" panose="020B0604020202020204" pitchFamily="34" charset="0"/>
                <a:ea typeface="宋体" panose="02010600030101010101" pitchFamily="2" charset="-122"/>
              </a:rPr>
              <a:t>的</a:t>
            </a:r>
          </a:p>
        </p:txBody>
      </p:sp>
      <p:sp>
        <p:nvSpPr>
          <p:cNvPr id="358406" name="Rectangle 6"/>
          <p:cNvSpPr>
            <a:spLocks noChangeArrowheads="1"/>
          </p:cNvSpPr>
          <p:nvPr/>
        </p:nvSpPr>
        <p:spPr bwMode="auto">
          <a:xfrm>
            <a:off x="1794700" y="3030924"/>
            <a:ext cx="954915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a:defRPr sz="2800">
                <a:solidFill>
                  <a:schemeClr val="tx1"/>
                </a:solidFill>
                <a:latin typeface="Verdana" panose="020B0604030504040204" pitchFamily="34" charset="0"/>
                <a:ea typeface="MS PGothic" panose="020B0600070205080204" pitchFamily="34" charset="-128"/>
              </a:defRPr>
            </a:lvl1pPr>
            <a:lvl2pPr marL="711200" indent="-254000">
              <a:defRPr sz="2800">
                <a:solidFill>
                  <a:schemeClr val="tx1"/>
                </a:solidFill>
                <a:latin typeface="Verdana" panose="020B0604030504040204" pitchFamily="34" charset="0"/>
                <a:ea typeface="MS PGothic" panose="020B0600070205080204" pitchFamily="34" charset="-128"/>
              </a:defRPr>
            </a:lvl2pPr>
            <a:lvl3pPr marL="1167130" indent="-276225">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pPr eaLnBrk="1" hangingPunct="1">
              <a:lnSpc>
                <a:spcPct val="130000"/>
              </a:lnSpc>
              <a:buClr>
                <a:srgbClr val="008000"/>
              </a:buClr>
              <a:buSzPct val="80000"/>
              <a:buFont typeface="Wingdings" panose="05000000000000000000" pitchFamily="2" charset="2"/>
              <a:buChar char="n"/>
            </a:pPr>
            <a:r>
              <a:rPr lang="en-US" altLang="zh-CN" sz="2000" b="1" dirty="0" err="1">
                <a:latin typeface="Arial" panose="020B0604020202020204" pitchFamily="34" charset="0"/>
                <a:ea typeface="宋体" panose="02010600030101010101" pitchFamily="2" charset="-122"/>
              </a:rPr>
              <a:t>Pthread</a:t>
            </a:r>
            <a:r>
              <a:rPr lang="zh-CN" altLang="en-US" sz="2000" b="1" dirty="0">
                <a:latin typeface="Arial" panose="020B0604020202020204" pitchFamily="34" charset="0"/>
                <a:ea typeface="宋体" panose="02010600030101010101" pitchFamily="2" charset="-122"/>
              </a:rPr>
              <a:t>是</a:t>
            </a:r>
            <a:r>
              <a:rPr lang="en-US" altLang="zh-CN" sz="2000" b="1" dirty="0">
                <a:latin typeface="Arial" panose="020B0604020202020204" pitchFamily="34" charset="0"/>
                <a:ea typeface="宋体" panose="02010600030101010101" pitchFamily="2" charset="-122"/>
              </a:rPr>
              <a:t>POSIX</a:t>
            </a:r>
            <a:r>
              <a:rPr lang="zh-CN" altLang="en-US" sz="2000" b="1" dirty="0">
                <a:latin typeface="Arial" panose="020B0604020202020204" pitchFamily="34" charset="0"/>
                <a:ea typeface="宋体" panose="02010600030101010101" pitchFamily="2" charset="-122"/>
              </a:rPr>
              <a:t>标准的扩展，可以实现为用户级或内核级的线程库</a:t>
            </a:r>
          </a:p>
        </p:txBody>
      </p:sp>
      <p:sp>
        <p:nvSpPr>
          <p:cNvPr id="358407" name="Rectangle 7"/>
          <p:cNvSpPr>
            <a:spLocks noChangeArrowheads="1"/>
          </p:cNvSpPr>
          <p:nvPr/>
        </p:nvSpPr>
        <p:spPr bwMode="auto">
          <a:xfrm>
            <a:off x="1786234" y="4373563"/>
            <a:ext cx="9549157" cy="48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a:defRPr sz="2800">
                <a:solidFill>
                  <a:schemeClr val="tx1"/>
                </a:solidFill>
                <a:latin typeface="Verdana" panose="020B0604030504040204" pitchFamily="34" charset="0"/>
                <a:ea typeface="MS PGothic" panose="020B0600070205080204" pitchFamily="34" charset="-128"/>
              </a:defRPr>
            </a:lvl1pPr>
            <a:lvl2pPr marL="711200" indent="-254000">
              <a:defRPr sz="2800">
                <a:solidFill>
                  <a:schemeClr val="tx1"/>
                </a:solidFill>
                <a:latin typeface="Verdana" panose="020B0604030504040204" pitchFamily="34" charset="0"/>
                <a:ea typeface="MS PGothic" panose="020B0600070205080204" pitchFamily="34" charset="-128"/>
              </a:defRPr>
            </a:lvl2pPr>
            <a:lvl3pPr marL="1167130" indent="-276225">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pPr eaLnBrk="1" hangingPunct="1">
              <a:lnSpc>
                <a:spcPct val="130000"/>
              </a:lnSpc>
              <a:buClr>
                <a:srgbClr val="008000"/>
              </a:buClr>
              <a:buSzPct val="80000"/>
              <a:buFont typeface="Wingdings" panose="05000000000000000000" pitchFamily="2" charset="2"/>
              <a:buChar char="n"/>
            </a:pPr>
            <a:r>
              <a:rPr lang="en-US" altLang="zh-CN" sz="2000" b="1">
                <a:latin typeface="Arial" panose="020B0604020202020204" pitchFamily="34" charset="0"/>
                <a:ea typeface="宋体" panose="02010600030101010101" pitchFamily="2" charset="-122"/>
              </a:rPr>
              <a:t>Win32</a:t>
            </a:r>
            <a:r>
              <a:rPr lang="zh-CN" altLang="en-US" sz="2000" b="1">
                <a:latin typeface="Arial" panose="020B0604020202020204" pitchFamily="34" charset="0"/>
                <a:ea typeface="宋体" panose="02010600030101010101" pitchFamily="2" charset="-122"/>
              </a:rPr>
              <a:t>线程库是应用于</a:t>
            </a:r>
            <a:r>
              <a:rPr lang="en-US" altLang="zh-CN" sz="2000" b="1">
                <a:latin typeface="Arial" panose="020B0604020202020204" pitchFamily="34" charset="0"/>
                <a:ea typeface="宋体" panose="02010600030101010101" pitchFamily="2" charset="-122"/>
              </a:rPr>
              <a:t>Windows</a:t>
            </a:r>
            <a:r>
              <a:rPr lang="zh-CN" altLang="en-US" sz="2000" b="1">
                <a:latin typeface="Arial" panose="020B0604020202020204" pitchFamily="34" charset="0"/>
                <a:ea typeface="宋体" panose="02010600030101010101" pitchFamily="2" charset="-122"/>
              </a:rPr>
              <a:t> </a:t>
            </a:r>
            <a:r>
              <a:rPr lang="en-US" altLang="zh-CN" sz="2000" b="1">
                <a:latin typeface="Arial" panose="020B0604020202020204" pitchFamily="34" charset="0"/>
                <a:ea typeface="宋体" panose="02010600030101010101" pitchFamily="2" charset="-122"/>
              </a:rPr>
              <a:t>OS</a:t>
            </a:r>
            <a:r>
              <a:rPr lang="zh-CN" altLang="en-US" sz="2000" b="1">
                <a:latin typeface="Arial" panose="020B0604020202020204" pitchFamily="34" charset="0"/>
                <a:ea typeface="宋体" panose="02010600030101010101" pitchFamily="2" charset="-122"/>
              </a:rPr>
              <a:t>的内核级线程库</a:t>
            </a:r>
          </a:p>
        </p:txBody>
      </p:sp>
      <p:graphicFrame>
        <p:nvGraphicFramePr>
          <p:cNvPr id="358470" name="Group 70"/>
          <p:cNvGraphicFramePr>
            <a:graphicFrameLocks noGrp="1"/>
          </p:cNvGraphicFramePr>
          <p:nvPr>
            <p:ph/>
          </p:nvPr>
        </p:nvGraphicFramePr>
        <p:xfrm>
          <a:off x="1237156" y="3845710"/>
          <a:ext cx="7501895" cy="2651929"/>
        </p:xfrm>
        <a:graphic>
          <a:graphicData uri="http://schemas.openxmlformats.org/drawingml/2006/table">
            <a:tbl>
              <a:tblPr/>
              <a:tblGrid>
                <a:gridCol w="2916336">
                  <a:extLst>
                    <a:ext uri="{9D8B030D-6E8A-4147-A177-3AD203B41FA5}">
                      <a16:colId xmlns:a16="http://schemas.microsoft.com/office/drawing/2014/main" val="20000"/>
                    </a:ext>
                  </a:extLst>
                </a:gridCol>
                <a:gridCol w="4585559">
                  <a:extLst>
                    <a:ext uri="{9D8B030D-6E8A-4147-A177-3AD203B41FA5}">
                      <a16:colId xmlns:a16="http://schemas.microsoft.com/office/drawing/2014/main" val="20001"/>
                    </a:ext>
                  </a:extLst>
                </a:gridCol>
              </a:tblGrid>
              <a:tr h="378847">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600" b="1" i="0" u="none" strike="noStrike" cap="none" normalizeH="0" baseline="0" dirty="0">
                          <a:ln>
                            <a:noFill/>
                          </a:ln>
                          <a:solidFill>
                            <a:srgbClr val="CC0000"/>
                          </a:solidFill>
                          <a:effectLst/>
                          <a:latin typeface="Times New Roman" panose="02020603050405020304" pitchFamily="18" charset="0"/>
                          <a:ea typeface="宋体" panose="02010600030101010101" pitchFamily="2" charset="-122"/>
                        </a:rPr>
                        <a:t>线程</a:t>
                      </a:r>
                      <a:r>
                        <a:rPr kumimoji="1" lang="en-US" altLang="zh-CN" sz="1600" b="1" i="0" u="none" strike="noStrike" cap="none" normalizeH="0" baseline="0" dirty="0">
                          <a:ln>
                            <a:noFill/>
                          </a:ln>
                          <a:solidFill>
                            <a:srgbClr val="CC0000"/>
                          </a:solidFill>
                          <a:effectLst/>
                          <a:latin typeface="Times New Roman" panose="02020603050405020304" pitchFamily="18" charset="0"/>
                          <a:ea typeface="宋体" panose="02010600030101010101" pitchFamily="2" charset="-122"/>
                        </a:rPr>
                        <a:t>API</a:t>
                      </a: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600" b="1" i="0" u="none" strike="noStrike" cap="none" normalizeH="0" baseline="0">
                          <a:ln>
                            <a:noFill/>
                          </a:ln>
                          <a:solidFill>
                            <a:srgbClr val="CC0000"/>
                          </a:solidFill>
                          <a:effectLst/>
                          <a:latin typeface="Times New Roman" panose="02020603050405020304" pitchFamily="18" charset="0"/>
                          <a:ea typeface="宋体" panose="02010600030101010101" pitchFamily="2" charset="-122"/>
                        </a:rPr>
                        <a:t>功能描述</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78847">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6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Pthread_create</a:t>
                      </a:r>
                      <a:endPar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创建一个新线程</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78847">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Pthread_exit</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结束调用的线程</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78847">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600" b="1"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Pthread_join</a:t>
                      </a:r>
                      <a:endPar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等待一个特定的线程完成</a:t>
                      </a:r>
                      <a:r>
                        <a:rPr kumimoji="1" lang="en-US" altLang="zh-CN"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a:t>
                      </a: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退出</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378847">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Pthread_yield</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让出</a:t>
                      </a:r>
                      <a:r>
                        <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CPU</a:t>
                      </a: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给其他线程</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378847">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Pthread_attr_init</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创建并初始化一个线程的属性结构</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78847">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Pthread_attr_destroy</a:t>
                      </a:r>
                      <a:endParaRPr kumimoji="1" lang="zh-CN" altLang="en-US" sz="16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121888" marR="121888"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marL="857250">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marL="1200150">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marL="1543050">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marL="20002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marL="24574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marL="29146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marL="3371850"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l"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6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删除一个线程的属性结构</a:t>
                      </a:r>
                    </a:p>
                  </a:txBody>
                  <a:tcPr marL="121888" marR="121888"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6"/>
                  </a:ext>
                </a:extLst>
              </a:tr>
            </a:tbl>
          </a:graphicData>
        </a:graphic>
      </p:graphicFrame>
      <p:sp>
        <p:nvSpPr>
          <p:cNvPr id="34" name="Rectangle 6"/>
          <p:cNvSpPr>
            <a:spLocks noChangeArrowheads="1"/>
          </p:cNvSpPr>
          <p:nvPr/>
        </p:nvSpPr>
        <p:spPr bwMode="auto">
          <a:xfrm>
            <a:off x="1794700" y="2417764"/>
            <a:ext cx="9549157"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62255" indent="-262255">
              <a:defRPr sz="2400">
                <a:solidFill>
                  <a:schemeClr val="tx1"/>
                </a:solidFill>
                <a:latin typeface="Verdana" panose="020B0604030504040204" pitchFamily="34" charset="0"/>
                <a:ea typeface="MS PGothic" panose="020B0600070205080204" pitchFamily="34" charset="-128"/>
              </a:defRPr>
            </a:lvl1pPr>
            <a:lvl2pPr marL="711200" indent="-254000">
              <a:defRPr sz="2400">
                <a:solidFill>
                  <a:schemeClr val="tx1"/>
                </a:solidFill>
                <a:latin typeface="Verdana" panose="020B0604030504040204" pitchFamily="34" charset="0"/>
                <a:ea typeface="MS PGothic" panose="020B0600070205080204" pitchFamily="34" charset="-128"/>
              </a:defRPr>
            </a:lvl2pPr>
            <a:lvl3pPr marL="1167130" indent="-276225">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eaLnBrk="1" hangingPunct="1">
              <a:lnSpc>
                <a:spcPct val="130000"/>
              </a:lnSpc>
              <a:buClr>
                <a:srgbClr val="008000"/>
              </a:buClr>
              <a:buSzPct val="80000"/>
              <a:buFont typeface="Wingdings" panose="05000000000000000000" pitchFamily="2" charset="2"/>
              <a:buChar char="n"/>
              <a:defRPr/>
            </a:pPr>
            <a:r>
              <a:rPr lang="zh-CN" altLang="en-US" sz="2000" b="1" dirty="0">
                <a:latin typeface="Arial" panose="020B0604020202020204" pitchFamily="34" charset="0"/>
                <a:ea typeface="宋体" panose="02010600030101010101" pitchFamily="2" charset="-122"/>
              </a:rPr>
              <a:t>只是一种规范，不是具体实现</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8403"/>
                                        </p:tgtEl>
                                        <p:attrNameLst>
                                          <p:attrName>style.visibility</p:attrName>
                                        </p:attrNameLst>
                                      </p:cBhvr>
                                      <p:to>
                                        <p:strVal val="visible"/>
                                      </p:to>
                                    </p:set>
                                    <p:animEffect transition="in" filter="dissolve">
                                      <p:cBhvr>
                                        <p:cTn id="7" dur="500"/>
                                        <p:tgtEl>
                                          <p:spTgt spid="3584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8404"/>
                                        </p:tgtEl>
                                        <p:attrNameLst>
                                          <p:attrName>style.visibility</p:attrName>
                                        </p:attrNameLst>
                                      </p:cBhvr>
                                      <p:to>
                                        <p:strVal val="visible"/>
                                      </p:to>
                                    </p:set>
                                    <p:animEffect transition="in" filter="wipe(up)">
                                      <p:cBhvr>
                                        <p:cTn id="12" dur="500"/>
                                        <p:tgtEl>
                                          <p:spTgt spid="3584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up)">
                                      <p:cBhvr>
                                        <p:cTn id="17" dur="500"/>
                                        <p:tgtEl>
                                          <p:spTgt spid="3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58406"/>
                                        </p:tgtEl>
                                        <p:attrNameLst>
                                          <p:attrName>style.visibility</p:attrName>
                                        </p:attrNameLst>
                                      </p:cBhvr>
                                      <p:to>
                                        <p:strVal val="visible"/>
                                      </p:to>
                                    </p:set>
                                    <p:animEffect transition="in" filter="wipe(up)">
                                      <p:cBhvr>
                                        <p:cTn id="22" dur="500"/>
                                        <p:tgtEl>
                                          <p:spTgt spid="358406"/>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58470"/>
                                        </p:tgtEl>
                                        <p:attrNameLst>
                                          <p:attrName>style.visibility</p:attrName>
                                        </p:attrNameLst>
                                      </p:cBhvr>
                                      <p:to>
                                        <p:strVal val="visible"/>
                                      </p:to>
                                    </p:set>
                                    <p:animEffect transition="in" filter="fade">
                                      <p:cBhvr>
                                        <p:cTn id="26" dur="500"/>
                                        <p:tgtEl>
                                          <p:spTgt spid="3584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358470"/>
                                        </p:tgtEl>
                                      </p:cBhvr>
                                    </p:animEffect>
                                    <p:set>
                                      <p:cBhvr>
                                        <p:cTn id="31" dur="1" fill="hold">
                                          <p:stCondLst>
                                            <p:cond delay="499"/>
                                          </p:stCondLst>
                                        </p:cTn>
                                        <p:tgtEl>
                                          <p:spTgt spid="358470"/>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58407"/>
                                        </p:tgtEl>
                                        <p:attrNameLst>
                                          <p:attrName>style.visibility</p:attrName>
                                        </p:attrNameLst>
                                      </p:cBhvr>
                                      <p:to>
                                        <p:strVal val="visible"/>
                                      </p:to>
                                    </p:set>
                                    <p:animEffect transition="in" filter="wipe(up)">
                                      <p:cBhvr>
                                        <p:cTn id="36" dur="500"/>
                                        <p:tgtEl>
                                          <p:spTgt spid="35840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358405"/>
                                        </p:tgtEl>
                                        <p:attrNameLst>
                                          <p:attrName>style.visibility</p:attrName>
                                        </p:attrNameLst>
                                      </p:cBhvr>
                                      <p:to>
                                        <p:strVal val="visible"/>
                                      </p:to>
                                    </p:set>
                                    <p:animEffect transition="in" filter="wipe(up)">
                                      <p:cBhvr>
                                        <p:cTn id="41" dur="500"/>
                                        <p:tgtEl>
                                          <p:spTgt spid="358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p:bldP spid="358404" grpId="0" animBg="1"/>
      <p:bldP spid="358405" grpId="0"/>
      <p:bldP spid="358406" grpId="0"/>
      <p:bldP spid="358407" grpId="0"/>
      <p:bldP spid="3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anose="02010609060101010101" pitchFamily="2" charset="-122"/>
                <a:ea typeface="黑体" panose="02010609060101010101" pitchFamily="2" charset="-122"/>
              </a:rPr>
              <a:t>4.4 </a:t>
            </a:r>
            <a:r>
              <a:rPr kumimoji="0" lang="zh-CN" altLang="en-US" sz="3200" b="1" dirty="0">
                <a:solidFill>
                  <a:srgbClr val="006699"/>
                </a:solidFill>
                <a:latin typeface="黑体" panose="02010609060101010101" pitchFamily="2" charset="-122"/>
                <a:ea typeface="黑体" panose="02010609060101010101" pitchFamily="2" charset="-122"/>
              </a:rPr>
              <a:t>线程库</a:t>
            </a:r>
          </a:p>
        </p:txBody>
      </p:sp>
      <p:sp>
        <p:nvSpPr>
          <p:cNvPr id="4" name="Text Box 2"/>
          <p:cNvSpPr txBox="1">
            <a:spLocks noChangeArrowheads="1"/>
          </p:cNvSpPr>
          <p:nvPr/>
        </p:nvSpPr>
        <p:spPr bwMode="auto">
          <a:xfrm>
            <a:off x="838199" y="1154518"/>
            <a:ext cx="10472225" cy="4598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50000"/>
              </a:lnSpc>
              <a:spcBef>
                <a:spcPct val="80000"/>
              </a:spcBef>
              <a:buClr>
                <a:schemeClr val="accent1"/>
              </a:buClr>
              <a:buSzPct val="150000"/>
              <a:buFontTx/>
              <a:buChar char="•"/>
            </a:pPr>
            <a:r>
              <a:rPr lang="en-US" altLang="zh-CN" sz="2800" b="1" dirty="0">
                <a:solidFill>
                  <a:srgbClr val="C00000"/>
                </a:solidFill>
              </a:rPr>
              <a:t>Java</a:t>
            </a:r>
            <a:r>
              <a:rPr lang="zh-CN" altLang="en-US" sz="2800" b="1" dirty="0">
                <a:solidFill>
                  <a:srgbClr val="C00000"/>
                </a:solidFill>
              </a:rPr>
              <a:t>线程机制建立在宿主操作系统的线程基础上</a:t>
            </a:r>
            <a:br>
              <a:rPr lang="zh-CN" altLang="en-US" dirty="0"/>
            </a:br>
            <a:r>
              <a:rPr lang="zh-CN" altLang="en-US" sz="2000" b="1" dirty="0">
                <a:solidFill>
                  <a:srgbClr val="000099"/>
                </a:solidFill>
              </a:rPr>
              <a:t>将宿主操作系统的线程机制包装为语言一级的机制提供给程序员使用。</a:t>
            </a:r>
            <a:br>
              <a:rPr lang="zh-CN" altLang="en-US" sz="1800" dirty="0">
                <a:solidFill>
                  <a:srgbClr val="000099"/>
                </a:solidFill>
              </a:rPr>
            </a:br>
            <a:r>
              <a:rPr lang="zh-CN" altLang="en-US" sz="1800" dirty="0">
                <a:solidFill>
                  <a:srgbClr val="006600"/>
                </a:solidFill>
              </a:rPr>
              <a:t>		</a:t>
            </a:r>
            <a:r>
              <a:rPr lang="zh-CN" altLang="en-US" sz="1800" dirty="0">
                <a:solidFill>
                  <a:srgbClr val="006600"/>
                </a:solidFill>
                <a:sym typeface="Symbol" panose="05050102010706020507" pitchFamily="18" charset="2"/>
              </a:rPr>
              <a:t> 对上：为程序员提供简单一致、独立于平台的多线程编程接口。</a:t>
            </a:r>
            <a:br>
              <a:rPr lang="zh-CN" altLang="en-US" sz="1800" dirty="0">
                <a:solidFill>
                  <a:srgbClr val="006600"/>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对下：为程序员屏蔽宿主操作系统线程机制的细节。</a:t>
            </a:r>
            <a:br>
              <a:rPr lang="zh-CN" altLang="en-US" sz="1800" dirty="0">
                <a:solidFill>
                  <a:srgbClr val="006600"/>
                </a:solidFill>
                <a:sym typeface="Symbol" panose="05050102010706020507" pitchFamily="18" charset="2"/>
              </a:rPr>
            </a:br>
            <a:r>
              <a:rPr lang="zh-CN" altLang="en-US" sz="2000" b="1" dirty="0">
                <a:solidFill>
                  <a:srgbClr val="000099"/>
                </a:solidFill>
                <a:sym typeface="Symbol" panose="05050102010706020507" pitchFamily="18" charset="2"/>
              </a:rPr>
              <a:t>不同宿主操作系统的线程机制有差别。</a:t>
            </a:r>
            <a:endParaRPr lang="en-US" altLang="zh-CN" sz="2000" b="1" dirty="0">
              <a:solidFill>
                <a:srgbClr val="000099"/>
              </a:solidFill>
              <a:sym typeface="Symbol" panose="05050102010706020507" pitchFamily="18" charset="2"/>
            </a:endParaRPr>
          </a:p>
          <a:p>
            <a:pPr marL="0" indent="0">
              <a:lnSpc>
                <a:spcPct val="150000"/>
              </a:lnSpc>
              <a:spcBef>
                <a:spcPct val="80000"/>
              </a:spcBef>
              <a:buClr>
                <a:schemeClr val="accent1"/>
              </a:buClr>
              <a:buSzPct val="150000"/>
            </a:pPr>
            <a:r>
              <a:rPr lang="zh-CN" altLang="en-US" sz="1800" dirty="0">
                <a:solidFill>
                  <a:srgbClr val="006600"/>
                </a:solidFill>
              </a:rPr>
              <a:t>               由于</a:t>
            </a:r>
            <a:r>
              <a:rPr lang="en-US" altLang="zh-CN" sz="1800" dirty="0">
                <a:solidFill>
                  <a:srgbClr val="006600"/>
                </a:solidFill>
              </a:rPr>
              <a:t>java</a:t>
            </a:r>
            <a:r>
              <a:rPr lang="zh-CN" altLang="en-US" sz="1800" dirty="0">
                <a:solidFill>
                  <a:srgbClr val="006600"/>
                </a:solidFill>
              </a:rPr>
              <a:t>程序运行在</a:t>
            </a:r>
            <a:r>
              <a:rPr lang="en-US" altLang="zh-CN" sz="1800" dirty="0" err="1">
                <a:solidFill>
                  <a:srgbClr val="006600"/>
                </a:solidFill>
              </a:rPr>
              <a:t>JVM</a:t>
            </a:r>
            <a:r>
              <a:rPr lang="zh-CN" altLang="en-US" sz="1800" dirty="0">
                <a:solidFill>
                  <a:srgbClr val="006600"/>
                </a:solidFill>
              </a:rPr>
              <a:t>中，</a:t>
            </a:r>
            <a:r>
              <a:rPr lang="en-US" altLang="zh-CN" sz="1800" dirty="0" err="1">
                <a:solidFill>
                  <a:srgbClr val="006600"/>
                </a:solidFill>
                <a:highlight>
                  <a:srgbClr val="FFFF00"/>
                </a:highlight>
              </a:rPr>
              <a:t>JVM</a:t>
            </a:r>
            <a:r>
              <a:rPr lang="zh-CN" altLang="en-US" sz="1800" dirty="0">
                <a:solidFill>
                  <a:srgbClr val="006600"/>
                </a:solidFill>
                <a:highlight>
                  <a:srgbClr val="FFFF00"/>
                </a:highlight>
              </a:rPr>
              <a:t>根据运行的操作系统又有不同的实现</a:t>
            </a:r>
            <a:r>
              <a:rPr lang="zh-CN" altLang="en-US" sz="1800" dirty="0">
                <a:solidFill>
                  <a:srgbClr val="006600"/>
                </a:solidFill>
              </a:rPr>
              <a:t>，因此不同平台上的</a:t>
            </a:r>
            <a:r>
              <a:rPr lang="en-US" altLang="zh-CN" sz="1800" dirty="0" err="1">
                <a:solidFill>
                  <a:srgbClr val="006600"/>
                </a:solidFill>
              </a:rPr>
              <a:t>JVM</a:t>
            </a:r>
            <a:r>
              <a:rPr lang="zh-CN" altLang="en-US" sz="1800" dirty="0">
                <a:solidFill>
                  <a:srgbClr val="006600"/>
                </a:solidFill>
              </a:rPr>
              <a:t>实现了不同的多线程模型。</a:t>
            </a:r>
            <a:endParaRPr lang="en-US" altLang="zh-CN" sz="1800" dirty="0">
              <a:solidFill>
                <a:srgbClr val="006600"/>
              </a:solidFill>
            </a:endParaRPr>
          </a:p>
          <a:p>
            <a:pPr marL="0" indent="0">
              <a:lnSpc>
                <a:spcPct val="150000"/>
              </a:lnSpc>
              <a:spcBef>
                <a:spcPct val="80000"/>
              </a:spcBef>
              <a:buClr>
                <a:schemeClr val="accent1"/>
              </a:buClr>
              <a:buSzPct val="150000"/>
            </a:pPr>
            <a:r>
              <a:rPr lang="en-US" altLang="zh-CN" sz="1800" dirty="0">
                <a:solidFill>
                  <a:srgbClr val="006600"/>
                </a:solidFill>
              </a:rPr>
              <a:t>              </a:t>
            </a:r>
            <a:r>
              <a:rPr lang="zh-CN" altLang="en-US" sz="1800" dirty="0">
                <a:solidFill>
                  <a:srgbClr val="006600"/>
                </a:solidFill>
              </a:rPr>
              <a:t>比如在</a:t>
            </a:r>
            <a:r>
              <a:rPr lang="en-US" altLang="zh-CN" sz="1800" dirty="0">
                <a:solidFill>
                  <a:srgbClr val="006600"/>
                </a:solidFill>
              </a:rPr>
              <a:t>Windows</a:t>
            </a:r>
            <a:r>
              <a:rPr lang="zh-CN" altLang="en-US" sz="1800" dirty="0">
                <a:solidFill>
                  <a:srgbClr val="006600"/>
                </a:solidFill>
              </a:rPr>
              <a:t>和</a:t>
            </a:r>
            <a:r>
              <a:rPr lang="en-US" altLang="zh-CN" sz="1800" dirty="0">
                <a:solidFill>
                  <a:srgbClr val="006600"/>
                </a:solidFill>
              </a:rPr>
              <a:t>Linux</a:t>
            </a:r>
            <a:r>
              <a:rPr lang="zh-CN" altLang="en-US" sz="1800" dirty="0">
                <a:solidFill>
                  <a:srgbClr val="006600"/>
                </a:solidFill>
              </a:rPr>
              <a:t>中使用的是一对一模型，而在早期的</a:t>
            </a:r>
            <a:r>
              <a:rPr lang="en-US" altLang="zh-CN" sz="1800" dirty="0">
                <a:solidFill>
                  <a:srgbClr val="006600"/>
                </a:solidFill>
              </a:rPr>
              <a:t>Solaris</a:t>
            </a:r>
            <a:r>
              <a:rPr lang="zh-CN" altLang="en-US" sz="1800" dirty="0">
                <a:solidFill>
                  <a:srgbClr val="006600"/>
                </a:solidFill>
              </a:rPr>
              <a:t>中实现的是多对一模型，后来改为多对多模型，</a:t>
            </a:r>
            <a:r>
              <a:rPr lang="en-US" altLang="zh-CN" sz="1800" dirty="0">
                <a:solidFill>
                  <a:srgbClr val="006600"/>
                </a:solidFill>
              </a:rPr>
              <a:t>Solaris 9</a:t>
            </a:r>
            <a:r>
              <a:rPr lang="zh-CN" altLang="en-US" sz="1800" dirty="0">
                <a:solidFill>
                  <a:srgbClr val="006600"/>
                </a:solidFill>
              </a:rPr>
              <a:t>后又采用了一对一模型。</a:t>
            </a:r>
            <a:endParaRPr lang="zh-CN" altLang="en-US" sz="1800" dirty="0">
              <a:solidFill>
                <a:srgbClr val="006600"/>
              </a:solidFill>
              <a:sym typeface="Symbol" panose="05050102010706020507" pitchFamily="18" charset="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2361406" y="1355250"/>
            <a:ext cx="8153400" cy="4799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50000"/>
              </a:lnSpc>
              <a:spcBef>
                <a:spcPct val="50000"/>
              </a:spcBef>
              <a:buClr>
                <a:schemeClr val="accent1"/>
              </a:buClr>
              <a:buSzPct val="150000"/>
              <a:buFontTx/>
              <a:buChar char="•"/>
            </a:pPr>
            <a:r>
              <a:rPr lang="en-US" altLang="zh-CN" dirty="0"/>
              <a:t>Step 1</a:t>
            </a:r>
            <a:r>
              <a:rPr lang="zh-CN" altLang="en-US" dirty="0"/>
              <a:t>：编写一个线程类</a:t>
            </a:r>
            <a:br>
              <a:rPr lang="zh-CN" altLang="en-US" dirty="0"/>
            </a:br>
            <a:r>
              <a:rPr lang="zh-CN" altLang="en-US" sz="1800" dirty="0">
                <a:solidFill>
                  <a:srgbClr val="000099"/>
                </a:solidFill>
              </a:rPr>
              <a:t>程序员自定义的类：</a:t>
            </a:r>
            <a:br>
              <a:rPr lang="zh-CN" altLang="en-US" sz="1800" dirty="0">
                <a:solidFill>
                  <a:srgbClr val="000099"/>
                </a:solidFill>
              </a:rPr>
            </a:br>
            <a:r>
              <a:rPr lang="zh-CN" altLang="en-US" sz="1800" dirty="0">
                <a:solidFill>
                  <a:srgbClr val="FF00FF"/>
                </a:solidFill>
              </a:rPr>
              <a:t>		① 要么实现</a:t>
            </a:r>
            <a:r>
              <a:rPr lang="en-US" altLang="zh-CN" sz="1800" dirty="0" err="1">
                <a:solidFill>
                  <a:srgbClr val="FF00FF"/>
                </a:solidFill>
                <a:latin typeface="Courier New" panose="02070309020205020404" pitchFamily="49" charset="0"/>
              </a:rPr>
              <a:t>java.lang.Runnable</a:t>
            </a:r>
            <a:r>
              <a:rPr lang="zh-CN" altLang="en-US" sz="1800" dirty="0">
                <a:solidFill>
                  <a:srgbClr val="FF00FF"/>
                </a:solidFill>
              </a:rPr>
              <a:t>接口。</a:t>
            </a:r>
            <a:br>
              <a:rPr lang="zh-CN" altLang="en-US" sz="1800" dirty="0">
                <a:solidFill>
                  <a:srgbClr val="FF00FF"/>
                </a:solidFill>
              </a:rPr>
            </a:br>
            <a:r>
              <a:rPr lang="zh-CN" altLang="en-US" sz="1800" dirty="0">
                <a:solidFill>
                  <a:srgbClr val="000099"/>
                </a:solidFill>
              </a:rPr>
              <a:t>	</a:t>
            </a:r>
            <a:r>
              <a:rPr lang="zh-CN" altLang="en-US" sz="1800" dirty="0">
                <a:solidFill>
                  <a:srgbClr val="006600"/>
                </a:solidFill>
              </a:rPr>
              <a:t>		</a:t>
            </a:r>
            <a:r>
              <a:rPr lang="zh-CN" altLang="en-US" sz="1800" dirty="0">
                <a:solidFill>
                  <a:srgbClr val="006600"/>
                </a:solidFill>
                <a:sym typeface="Symbol" panose="05050102010706020507" pitchFamily="18" charset="2"/>
              </a:rPr>
              <a:t> </a:t>
            </a:r>
            <a:r>
              <a:rPr lang="zh-CN" altLang="en-US" sz="1800" dirty="0">
                <a:solidFill>
                  <a:srgbClr val="006600"/>
                </a:solidFill>
              </a:rPr>
              <a:t>更好的面向对象设计，提供一致的设计风格。</a:t>
            </a:r>
            <a:br>
              <a:rPr lang="zh-CN" altLang="en-US" sz="1800" dirty="0">
                <a:solidFill>
                  <a:srgbClr val="006600"/>
                </a:solidFill>
              </a:rPr>
            </a:br>
            <a:r>
              <a:rPr lang="zh-CN" altLang="en-US" sz="1800" dirty="0">
                <a:solidFill>
                  <a:srgbClr val="006600"/>
                </a:solidFill>
              </a:rPr>
              <a:t>			</a:t>
            </a:r>
            <a:r>
              <a:rPr lang="zh-CN" altLang="en-US" sz="1800" dirty="0">
                <a:solidFill>
                  <a:srgbClr val="006600"/>
                </a:solidFill>
                <a:sym typeface="Symbol" panose="05050102010706020507" pitchFamily="18" charset="2"/>
              </a:rPr>
              <a:t> </a:t>
            </a:r>
            <a:r>
              <a:rPr lang="zh-CN" altLang="en-US" sz="1800" dirty="0">
                <a:solidFill>
                  <a:srgbClr val="006600"/>
                </a:solidFill>
              </a:rPr>
              <a:t>可节约</a:t>
            </a:r>
            <a:r>
              <a:rPr lang="en-US" altLang="zh-CN" sz="1800" dirty="0">
                <a:solidFill>
                  <a:srgbClr val="006600"/>
                </a:solidFill>
              </a:rPr>
              <a:t>Java</a:t>
            </a:r>
            <a:r>
              <a:rPr lang="zh-CN" altLang="en-US" sz="1800" dirty="0">
                <a:solidFill>
                  <a:srgbClr val="006600"/>
                </a:solidFill>
              </a:rPr>
              <a:t>语言宝贵的单继承指标。</a:t>
            </a:r>
            <a:br>
              <a:rPr lang="zh-CN" altLang="en-US" sz="1800" dirty="0">
                <a:solidFill>
                  <a:srgbClr val="006600"/>
                </a:solidFill>
              </a:rPr>
            </a:br>
            <a:r>
              <a:rPr lang="zh-CN" altLang="en-US" sz="1800" dirty="0">
                <a:solidFill>
                  <a:schemeClr val="hlink"/>
                </a:solidFill>
              </a:rPr>
              <a:t>				例如，一个</a:t>
            </a:r>
            <a:r>
              <a:rPr lang="en-US" altLang="zh-CN" sz="1800" dirty="0">
                <a:solidFill>
                  <a:schemeClr val="hlink"/>
                </a:solidFill>
              </a:rPr>
              <a:t>Applet</a:t>
            </a:r>
            <a:r>
              <a:rPr lang="zh-CN" altLang="en-US" sz="1800" dirty="0">
                <a:solidFill>
                  <a:schemeClr val="hlink"/>
                </a:solidFill>
              </a:rPr>
              <a:t>程序必须选择这一途径实现多线程。</a:t>
            </a:r>
            <a:br>
              <a:rPr lang="zh-CN" altLang="en-US" sz="1800" dirty="0">
                <a:solidFill>
                  <a:schemeClr val="hlink"/>
                </a:solidFill>
              </a:rPr>
            </a:br>
            <a:r>
              <a:rPr lang="zh-CN" altLang="en-US" sz="1800" dirty="0">
                <a:solidFill>
                  <a:srgbClr val="FF00FF"/>
                </a:solidFill>
              </a:rPr>
              <a:t>		</a:t>
            </a:r>
            <a:r>
              <a:rPr lang="zh-CN" altLang="en-US" sz="1800" u="sng" dirty="0">
                <a:solidFill>
                  <a:srgbClr val="FF0000"/>
                </a:solidFill>
              </a:rPr>
              <a:t>② 要么继承</a:t>
            </a:r>
            <a:r>
              <a:rPr lang="en-US" altLang="zh-CN" sz="1800" u="sng" dirty="0" err="1">
                <a:solidFill>
                  <a:srgbClr val="FF0000"/>
                </a:solidFill>
                <a:latin typeface="Courier New" panose="02070309020205020404" pitchFamily="49" charset="0"/>
              </a:rPr>
              <a:t>java.lang.Thread</a:t>
            </a:r>
            <a:r>
              <a:rPr lang="zh-CN" altLang="en-US" sz="1800" u="sng" dirty="0">
                <a:solidFill>
                  <a:srgbClr val="FF0000"/>
                </a:solidFill>
              </a:rPr>
              <a:t>类。</a:t>
            </a:r>
            <a:br>
              <a:rPr lang="zh-CN" altLang="en-US" sz="1800" dirty="0">
                <a:solidFill>
                  <a:srgbClr val="FF00FF"/>
                </a:solidFill>
              </a:rPr>
            </a:br>
            <a:r>
              <a:rPr lang="zh-CN" altLang="en-US" sz="1800" dirty="0">
                <a:solidFill>
                  <a:srgbClr val="000099"/>
                </a:solidFill>
              </a:rPr>
              <a:t>	</a:t>
            </a:r>
            <a:r>
              <a:rPr lang="zh-CN" altLang="en-US" sz="1800" dirty="0">
                <a:solidFill>
                  <a:srgbClr val="006600"/>
                </a:solidFill>
              </a:rPr>
              <a:t>		</a:t>
            </a:r>
            <a:r>
              <a:rPr lang="zh-CN" altLang="en-US" sz="1800" dirty="0">
                <a:solidFill>
                  <a:srgbClr val="006600"/>
                </a:solidFill>
                <a:sym typeface="Symbol" panose="05050102010706020507" pitchFamily="18" charset="2"/>
              </a:rPr>
              <a:t> 该类实现了</a:t>
            </a:r>
            <a:r>
              <a:rPr lang="en-US" altLang="zh-CN" sz="1800" dirty="0">
                <a:solidFill>
                  <a:srgbClr val="006600"/>
                </a:solidFill>
                <a:latin typeface="Courier New" panose="02070309020205020404" pitchFamily="49" charset="0"/>
                <a:sym typeface="Symbol" panose="05050102010706020507" pitchFamily="18" charset="2"/>
              </a:rPr>
              <a:t>Runnable</a:t>
            </a:r>
            <a:r>
              <a:rPr lang="zh-CN" altLang="en-US" sz="1800" dirty="0">
                <a:solidFill>
                  <a:srgbClr val="006600"/>
                </a:solidFill>
                <a:sym typeface="Symbol" panose="05050102010706020507" pitchFamily="18" charset="2"/>
              </a:rPr>
              <a:t>接口，但</a:t>
            </a:r>
            <a:r>
              <a:rPr lang="en-US" altLang="zh-CN" sz="1800" dirty="0">
                <a:solidFill>
                  <a:srgbClr val="006600"/>
                </a:solidFill>
                <a:latin typeface="Courier New" panose="02070309020205020404" pitchFamily="49" charset="0"/>
                <a:sym typeface="Symbol" panose="05050102010706020507" pitchFamily="18" charset="2"/>
              </a:rPr>
              <a:t>run()</a:t>
            </a:r>
            <a:r>
              <a:rPr lang="zh-CN" altLang="en-US" sz="1800" dirty="0">
                <a:solidFill>
                  <a:srgbClr val="006600"/>
                </a:solidFill>
                <a:sym typeface="Symbol" panose="05050102010706020507" pitchFamily="18" charset="2"/>
              </a:rPr>
              <a:t>被定义为空的。</a:t>
            </a:r>
            <a:br>
              <a:rPr lang="zh-CN" altLang="en-US" sz="1800" dirty="0">
                <a:solidFill>
                  <a:srgbClr val="000099"/>
                </a:solidFill>
              </a:rPr>
            </a:br>
            <a:r>
              <a:rPr lang="zh-CN" altLang="en-US" sz="1800" dirty="0">
                <a:solidFill>
                  <a:srgbClr val="000099"/>
                </a:solidFill>
              </a:rPr>
              <a:t>	</a:t>
            </a:r>
            <a:r>
              <a:rPr lang="zh-CN" altLang="en-US" sz="1800" dirty="0">
                <a:solidFill>
                  <a:srgbClr val="006600"/>
                </a:solidFill>
              </a:rPr>
              <a:t>		</a:t>
            </a:r>
            <a:r>
              <a:rPr lang="zh-CN" altLang="en-US" sz="1800" dirty="0">
                <a:solidFill>
                  <a:srgbClr val="006600"/>
                </a:solidFill>
                <a:sym typeface="Symbol" panose="05050102010706020507" pitchFamily="18" charset="2"/>
              </a:rPr>
              <a:t> 可用</a:t>
            </a:r>
            <a:r>
              <a:rPr lang="zh-CN" altLang="en-US" sz="1800" dirty="0">
                <a:solidFill>
                  <a:srgbClr val="006600"/>
                </a:solidFill>
              </a:rPr>
              <a:t>更简单的代码完成同样的事情。</a:t>
            </a:r>
            <a:br>
              <a:rPr lang="zh-CN" altLang="en-US" sz="1800" dirty="0">
                <a:solidFill>
                  <a:srgbClr val="000099"/>
                </a:solidFill>
              </a:rPr>
            </a:br>
            <a:r>
              <a:rPr lang="zh-CN" altLang="en-US" sz="1800" dirty="0">
                <a:solidFill>
                  <a:srgbClr val="000099"/>
                </a:solidFill>
              </a:rPr>
              <a:t>线程类中最重要的重定义方法：</a:t>
            </a:r>
            <a:r>
              <a:rPr lang="en-US" altLang="zh-CN" sz="1800" dirty="0">
                <a:solidFill>
                  <a:srgbClr val="FF00FF"/>
                </a:solidFill>
                <a:latin typeface="Courier New" panose="02070309020205020404" pitchFamily="49" charset="0"/>
              </a:rPr>
              <a:t>run()</a:t>
            </a:r>
            <a:r>
              <a:rPr lang="zh-CN" altLang="en-US" sz="1800" dirty="0">
                <a:solidFill>
                  <a:srgbClr val="000099"/>
                </a:solidFill>
              </a:rPr>
              <a:t>。</a:t>
            </a:r>
            <a:br>
              <a:rPr lang="zh-CN" altLang="en-US" sz="1800" dirty="0">
                <a:solidFill>
                  <a:srgbClr val="000099"/>
                </a:solidFill>
              </a:rPr>
            </a:br>
            <a:r>
              <a:rPr lang="zh-CN" altLang="en-US" sz="1800" dirty="0">
                <a:solidFill>
                  <a:srgbClr val="006600"/>
                </a:solidFill>
              </a:rPr>
              <a:t>		</a:t>
            </a:r>
            <a:r>
              <a:rPr lang="zh-CN" altLang="en-US" sz="1800" dirty="0">
                <a:solidFill>
                  <a:srgbClr val="006600"/>
                </a:solidFill>
                <a:sym typeface="Symbol" panose="05050102010706020507" pitchFamily="18" charset="2"/>
              </a:rPr>
              <a:t> 通过重定义该方法完成线程本身要执行的任务。</a:t>
            </a:r>
          </a:p>
        </p:txBody>
      </p:sp>
      <p:sp>
        <p:nvSpPr>
          <p:cNvPr id="16387" name="Text Box 3"/>
          <p:cNvSpPr txBox="1">
            <a:spLocks noChangeArrowheads="1"/>
          </p:cNvSpPr>
          <p:nvPr/>
        </p:nvSpPr>
        <p:spPr bwMode="auto">
          <a:xfrm>
            <a:off x="1135676" y="854075"/>
            <a:ext cx="754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CC0000"/>
                </a:solidFill>
                <a:latin typeface="Arial" panose="020B0604020202020204" pitchFamily="34" charset="0"/>
              </a:rPr>
              <a:t>Java</a:t>
            </a:r>
            <a:r>
              <a:rPr lang="zh-CN" altLang="en-US" sz="3200" b="1" dirty="0">
                <a:solidFill>
                  <a:srgbClr val="CC0000"/>
                </a:solidFill>
                <a:latin typeface="Arial" panose="020B0604020202020204" pitchFamily="34" charset="0"/>
              </a:rPr>
              <a:t>线程库实例</a:t>
            </a:r>
            <a:endParaRPr lang="zh-CN" altLang="en-US" dirty="0"/>
          </a:p>
        </p:txBody>
      </p:sp>
      <p:sp>
        <p:nvSpPr>
          <p:cNvPr id="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anose="02010609060101010101" pitchFamily="2" charset="-122"/>
                <a:ea typeface="黑体" panose="02010609060101010101" pitchFamily="2" charset="-122"/>
              </a:rPr>
              <a:t>4.4 </a:t>
            </a:r>
            <a:r>
              <a:rPr kumimoji="0" lang="zh-CN" altLang="en-US" sz="3200" b="1" dirty="0">
                <a:solidFill>
                  <a:srgbClr val="006699"/>
                </a:solidFill>
                <a:latin typeface="黑体" panose="02010609060101010101" pitchFamily="2" charset="-122"/>
                <a:ea typeface="黑体" panose="02010609060101010101" pitchFamily="2" charset="-122"/>
              </a:rPr>
              <a:t>线程库</a:t>
            </a:r>
          </a:p>
        </p:txBody>
      </p:sp>
    </p:spTree>
  </p:cSld>
  <p:clrMapOvr>
    <a:masterClrMapping/>
  </p:clrMapOvr>
  <p:transition>
    <p:random/>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2"/>
          <p:cNvSpPr txBox="1">
            <a:spLocks noChangeArrowheads="1"/>
          </p:cNvSpPr>
          <p:nvPr/>
        </p:nvSpPr>
        <p:spPr bwMode="auto">
          <a:xfrm>
            <a:off x="2361406" y="1350645"/>
            <a:ext cx="8153400" cy="525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140000"/>
              </a:lnSpc>
              <a:spcBef>
                <a:spcPct val="50000"/>
              </a:spcBef>
              <a:buClr>
                <a:schemeClr val="accent1"/>
              </a:buClr>
              <a:buSzPct val="150000"/>
              <a:buFontTx/>
              <a:buChar char="•"/>
            </a:pPr>
            <a:r>
              <a:rPr lang="en-US" altLang="zh-CN" dirty="0"/>
              <a:t>Step 2</a:t>
            </a:r>
            <a:r>
              <a:rPr lang="zh-CN" altLang="en-US" dirty="0"/>
              <a:t>：创建线程类的一个对象实例</a:t>
            </a:r>
            <a:br>
              <a:rPr lang="zh-CN" altLang="en-US" dirty="0"/>
            </a:br>
            <a:r>
              <a:rPr lang="zh-CN" altLang="en-US" sz="1800" dirty="0">
                <a:solidFill>
                  <a:srgbClr val="000099"/>
                </a:solidFill>
              </a:rPr>
              <a:t>① 如果线程类实现</a:t>
            </a:r>
            <a:r>
              <a:rPr lang="en-US" altLang="zh-CN" sz="1800" dirty="0">
                <a:solidFill>
                  <a:srgbClr val="000099"/>
                </a:solidFill>
                <a:latin typeface="Courier New" panose="02070309020205020404" pitchFamily="49" charset="0"/>
              </a:rPr>
              <a:t>Runnable</a:t>
            </a:r>
            <a:r>
              <a:rPr lang="zh-CN" altLang="en-US" sz="1800" dirty="0">
                <a:solidFill>
                  <a:srgbClr val="000099"/>
                </a:solidFill>
              </a:rPr>
              <a:t>接口：</a:t>
            </a:r>
            <a:br>
              <a:rPr lang="zh-CN" altLang="en-US" sz="1800" dirty="0">
                <a:solidFill>
                  <a:srgbClr val="000099"/>
                </a:solidFill>
              </a:rPr>
            </a:br>
            <a:r>
              <a:rPr lang="zh-CN" altLang="en-US" sz="1800" dirty="0">
                <a:solidFill>
                  <a:srgbClr val="006600"/>
                </a:solidFill>
              </a:rPr>
              <a:t>		</a:t>
            </a:r>
            <a:r>
              <a:rPr lang="zh-CN" altLang="en-US" sz="1800" dirty="0">
                <a:solidFill>
                  <a:srgbClr val="006600"/>
                </a:solidFill>
                <a:sym typeface="Symbol" panose="05050102010706020507" pitchFamily="18" charset="2"/>
              </a:rPr>
              <a:t> 首先，创建该线程类的一个实例。</a:t>
            </a:r>
            <a:br>
              <a:rPr lang="zh-CN" altLang="en-US" sz="1800" dirty="0">
                <a:solidFill>
                  <a:srgbClr val="000099"/>
                </a:solidFill>
              </a:rPr>
            </a:br>
            <a:r>
              <a:rPr lang="zh-CN" altLang="en-US" sz="1800" dirty="0">
                <a:solidFill>
                  <a:srgbClr val="006600"/>
                </a:solidFill>
              </a:rPr>
              <a:t>	   	</a:t>
            </a:r>
            <a:r>
              <a:rPr lang="zh-CN" altLang="en-US" sz="1800" dirty="0">
                <a:solidFill>
                  <a:srgbClr val="006600"/>
                </a:solidFill>
                <a:sym typeface="Symbol" panose="05050102010706020507" pitchFamily="18" charset="2"/>
              </a:rPr>
              <a:t> 然后，再以上述实例为参数</a:t>
            </a:r>
            <a:r>
              <a:rPr lang="zh-CN" altLang="en-US" sz="1800" dirty="0">
                <a:solidFill>
                  <a:srgbClr val="006600"/>
                </a:solidFill>
              </a:rPr>
              <a:t>创建</a:t>
            </a:r>
            <a:r>
              <a:rPr lang="en-US" altLang="zh-CN" sz="1800" dirty="0">
                <a:solidFill>
                  <a:srgbClr val="006600"/>
                </a:solidFill>
                <a:latin typeface="Courier New" panose="02070309020205020404" pitchFamily="49" charset="0"/>
              </a:rPr>
              <a:t>Thread</a:t>
            </a:r>
            <a:r>
              <a:rPr lang="zh-CN" altLang="en-US" sz="1800" dirty="0">
                <a:solidFill>
                  <a:srgbClr val="006600"/>
                </a:solidFill>
              </a:rPr>
              <a:t>的一个实例。</a:t>
            </a:r>
            <a:br>
              <a:rPr lang="zh-CN" altLang="en-US" dirty="0"/>
            </a:br>
            <a:r>
              <a:rPr lang="zh-CN" altLang="en-US" sz="1800" dirty="0">
                <a:solidFill>
                  <a:srgbClr val="000099"/>
                </a:solidFill>
              </a:rPr>
              <a:t>② 如果线程类继承</a:t>
            </a:r>
            <a:r>
              <a:rPr lang="en-US" altLang="zh-CN" sz="1800" dirty="0">
                <a:solidFill>
                  <a:srgbClr val="000099"/>
                </a:solidFill>
                <a:latin typeface="Courier New" panose="02070309020205020404" pitchFamily="49" charset="0"/>
              </a:rPr>
              <a:t>Thread</a:t>
            </a:r>
            <a:r>
              <a:rPr lang="zh-CN" altLang="en-US" sz="1800" dirty="0">
                <a:solidFill>
                  <a:srgbClr val="000099"/>
                </a:solidFill>
              </a:rPr>
              <a:t>类：</a:t>
            </a:r>
            <a:br>
              <a:rPr lang="zh-CN" altLang="en-US" sz="1800" dirty="0">
                <a:solidFill>
                  <a:srgbClr val="000099"/>
                </a:solidFill>
              </a:rPr>
            </a:br>
            <a:r>
              <a:rPr lang="zh-CN" altLang="en-US" sz="1800" dirty="0">
                <a:solidFill>
                  <a:srgbClr val="006600"/>
                </a:solidFill>
              </a:rPr>
              <a:t>		</a:t>
            </a:r>
            <a:r>
              <a:rPr lang="zh-CN" altLang="en-US" sz="1800" dirty="0">
                <a:solidFill>
                  <a:srgbClr val="006600"/>
                </a:solidFill>
                <a:sym typeface="Symbol" panose="05050102010706020507" pitchFamily="18" charset="2"/>
              </a:rPr>
              <a:t> 直接</a:t>
            </a:r>
            <a:r>
              <a:rPr lang="zh-CN" altLang="en-US" sz="1800" dirty="0">
                <a:solidFill>
                  <a:srgbClr val="006600"/>
                </a:solidFill>
              </a:rPr>
              <a:t>创建线程类的一个实例。</a:t>
            </a:r>
            <a:br>
              <a:rPr lang="zh-CN" altLang="en-US" sz="1800" dirty="0">
                <a:solidFill>
                  <a:srgbClr val="006600"/>
                </a:solidFill>
              </a:rPr>
            </a:br>
            <a:r>
              <a:rPr lang="en-US" altLang="zh-CN" sz="1800" dirty="0">
                <a:solidFill>
                  <a:schemeClr val="accent1"/>
                </a:solidFill>
                <a:latin typeface="Courier New" panose="02070309020205020404" pitchFamily="49" charset="0"/>
              </a:rPr>
              <a:t>Thread</a:t>
            </a:r>
            <a:r>
              <a:rPr lang="zh-CN" altLang="en-US" sz="1800" dirty="0">
                <a:solidFill>
                  <a:schemeClr val="accent1"/>
                </a:solidFill>
              </a:rPr>
              <a:t>类的构造方法有</a:t>
            </a:r>
            <a:r>
              <a:rPr lang="en-US" altLang="zh-CN" sz="1800" dirty="0">
                <a:solidFill>
                  <a:schemeClr val="accent1"/>
                </a:solidFill>
              </a:rPr>
              <a:t>3</a:t>
            </a:r>
            <a:r>
              <a:rPr lang="zh-CN" altLang="en-US" sz="1800" dirty="0">
                <a:solidFill>
                  <a:schemeClr val="accent1"/>
                </a:solidFill>
              </a:rPr>
              <a:t>个参数，共</a:t>
            </a:r>
            <a:r>
              <a:rPr lang="en-US" altLang="zh-CN" sz="1800" dirty="0">
                <a:solidFill>
                  <a:schemeClr val="accent1"/>
                </a:solidFill>
              </a:rPr>
              <a:t>7</a:t>
            </a:r>
            <a:r>
              <a:rPr lang="zh-CN" altLang="en-US" sz="1800" dirty="0">
                <a:solidFill>
                  <a:schemeClr val="accent1"/>
                </a:solidFill>
              </a:rPr>
              <a:t>种组合：</a:t>
            </a:r>
            <a:br>
              <a:rPr lang="zh-CN" altLang="en-US" sz="1800" dirty="0">
                <a:solidFill>
                  <a:schemeClr val="accent1"/>
                </a:solidFill>
              </a:rPr>
            </a:br>
            <a:r>
              <a:rPr lang="zh-CN" altLang="en-US" sz="1800" dirty="0">
                <a:solidFill>
                  <a:srgbClr val="FF00FF"/>
                </a:solidFill>
              </a:rPr>
              <a:t>		</a:t>
            </a:r>
            <a:r>
              <a:rPr lang="zh-CN" altLang="en-US" sz="1800" u="sng" dirty="0">
                <a:solidFill>
                  <a:srgbClr val="FF0000"/>
                </a:solidFill>
              </a:rPr>
              <a:t>① 一个</a:t>
            </a:r>
            <a:r>
              <a:rPr lang="en-US" altLang="zh-CN" sz="1800" u="sng" dirty="0">
                <a:solidFill>
                  <a:srgbClr val="FF0000"/>
                </a:solidFill>
                <a:latin typeface="Courier New" panose="02070309020205020404" pitchFamily="49" charset="0"/>
              </a:rPr>
              <a:t>Runnable</a:t>
            </a:r>
            <a:r>
              <a:rPr lang="zh-CN" altLang="en-US" sz="1800" u="sng" dirty="0">
                <a:solidFill>
                  <a:srgbClr val="FF0000"/>
                </a:solidFill>
              </a:rPr>
              <a:t>对象实例</a:t>
            </a:r>
            <a:br>
              <a:rPr lang="zh-CN" altLang="en-US" sz="1800" u="sng" dirty="0">
                <a:solidFill>
                  <a:srgbClr val="FF0000"/>
                </a:solidFill>
              </a:rPr>
            </a:br>
            <a:r>
              <a:rPr lang="zh-CN" altLang="en-US" sz="1800" u="sng" dirty="0">
                <a:solidFill>
                  <a:srgbClr val="FF0000"/>
                </a:solidFill>
              </a:rPr>
              <a:t>			该对象的</a:t>
            </a:r>
            <a:r>
              <a:rPr lang="en-US" altLang="zh-CN" sz="1800" u="sng" dirty="0">
                <a:solidFill>
                  <a:srgbClr val="FF0000"/>
                </a:solidFill>
                <a:latin typeface="Courier New" panose="02070309020205020404" pitchFamily="49" charset="0"/>
              </a:rPr>
              <a:t>run()</a:t>
            </a:r>
            <a:r>
              <a:rPr lang="zh-CN" altLang="en-US" sz="1800" u="sng" dirty="0">
                <a:solidFill>
                  <a:srgbClr val="FF0000"/>
                </a:solidFill>
              </a:rPr>
              <a:t>方法将在线程中执行。</a:t>
            </a:r>
            <a:br>
              <a:rPr lang="zh-CN" altLang="en-US" sz="1800" dirty="0">
                <a:solidFill>
                  <a:srgbClr val="006600"/>
                </a:solidFill>
              </a:rPr>
            </a:br>
            <a:r>
              <a:rPr lang="zh-CN" altLang="en-US" sz="1800" dirty="0">
                <a:solidFill>
                  <a:srgbClr val="FF00FF"/>
                </a:solidFill>
              </a:rPr>
              <a:t>		② 一个</a:t>
            </a:r>
            <a:r>
              <a:rPr lang="en-US" altLang="zh-CN" sz="1800" dirty="0">
                <a:solidFill>
                  <a:srgbClr val="FF00FF"/>
                </a:solidFill>
                <a:latin typeface="Courier New" panose="02070309020205020404" pitchFamily="49" charset="0"/>
              </a:rPr>
              <a:t>String</a:t>
            </a:r>
            <a:r>
              <a:rPr lang="zh-CN" altLang="en-US" sz="1800" dirty="0">
                <a:solidFill>
                  <a:srgbClr val="FF00FF"/>
                </a:solidFill>
              </a:rPr>
              <a:t>对象实例</a:t>
            </a:r>
            <a:br>
              <a:rPr lang="zh-CN" altLang="en-US" sz="1800" dirty="0">
                <a:solidFill>
                  <a:srgbClr val="FF00FF"/>
                </a:solidFill>
              </a:rPr>
            </a:br>
            <a:r>
              <a:rPr lang="zh-CN" altLang="en-US" sz="1800" dirty="0">
                <a:solidFill>
                  <a:srgbClr val="006600"/>
                </a:solidFill>
              </a:rPr>
              <a:t>			用于标识线程。</a:t>
            </a:r>
            <a:br>
              <a:rPr lang="zh-CN" altLang="en-US" sz="1800" dirty="0">
                <a:solidFill>
                  <a:srgbClr val="006600"/>
                </a:solidFill>
              </a:rPr>
            </a:br>
            <a:r>
              <a:rPr lang="zh-CN" altLang="en-US" sz="1800" dirty="0">
                <a:solidFill>
                  <a:srgbClr val="FF00FF"/>
                </a:solidFill>
              </a:rPr>
              <a:t>		③ 一个</a:t>
            </a:r>
            <a:r>
              <a:rPr lang="en-US" altLang="zh-CN" sz="1800" dirty="0" err="1">
                <a:solidFill>
                  <a:srgbClr val="FF00FF"/>
                </a:solidFill>
                <a:latin typeface="Courier New" panose="02070309020205020404" pitchFamily="49" charset="0"/>
              </a:rPr>
              <a:t>ThreadGroup</a:t>
            </a:r>
            <a:r>
              <a:rPr lang="zh-CN" altLang="en-US" sz="1800" dirty="0">
                <a:solidFill>
                  <a:srgbClr val="FF00FF"/>
                </a:solidFill>
              </a:rPr>
              <a:t>对象实例</a:t>
            </a:r>
            <a:br>
              <a:rPr lang="zh-CN" altLang="en-US" sz="1800" dirty="0">
                <a:solidFill>
                  <a:srgbClr val="FF00FF"/>
                </a:solidFill>
              </a:rPr>
            </a:br>
            <a:r>
              <a:rPr lang="zh-CN" altLang="en-US" sz="1800" dirty="0">
                <a:solidFill>
                  <a:srgbClr val="006600"/>
                </a:solidFill>
              </a:rPr>
              <a:t>			将线程指派到某一线程组；线程组将相关线程组织在一起。</a:t>
            </a:r>
            <a:endParaRPr lang="zh-CN" altLang="en-US" dirty="0"/>
          </a:p>
        </p:txBody>
      </p:sp>
      <p:sp>
        <p:nvSpPr>
          <p:cNvPr id="3" name="Text Box 3"/>
          <p:cNvSpPr txBox="1">
            <a:spLocks noChangeArrowheads="1"/>
          </p:cNvSpPr>
          <p:nvPr/>
        </p:nvSpPr>
        <p:spPr bwMode="auto">
          <a:xfrm>
            <a:off x="822166" y="931817"/>
            <a:ext cx="754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CC0000"/>
                </a:solidFill>
                <a:latin typeface="Arial" panose="020B0604020202020204" pitchFamily="34" charset="0"/>
              </a:rPr>
              <a:t>Java</a:t>
            </a:r>
            <a:r>
              <a:rPr lang="zh-CN" altLang="en-US" sz="3200" b="1" dirty="0">
                <a:solidFill>
                  <a:srgbClr val="CC0000"/>
                </a:solidFill>
                <a:latin typeface="Arial" panose="020B0604020202020204" pitchFamily="34" charset="0"/>
              </a:rPr>
              <a:t>线程库</a:t>
            </a:r>
            <a:endParaRPr lang="zh-CN" altLang="en-US" dirty="0"/>
          </a:p>
        </p:txBody>
      </p:sp>
      <p:sp>
        <p:nvSpPr>
          <p:cNvPr id="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anose="02010609060101010101" pitchFamily="2" charset="-122"/>
                <a:ea typeface="黑体" panose="02010609060101010101" pitchFamily="2" charset="-122"/>
              </a:rPr>
              <a:t>4.4 </a:t>
            </a:r>
            <a:r>
              <a:rPr kumimoji="0" lang="zh-CN" altLang="en-US" sz="3200" b="1" dirty="0">
                <a:solidFill>
                  <a:srgbClr val="006699"/>
                </a:solidFill>
                <a:latin typeface="黑体" panose="02010609060101010101" pitchFamily="2" charset="-122"/>
                <a:ea typeface="黑体" panose="02010609060101010101" pitchFamily="2" charset="-122"/>
              </a:rPr>
              <a:t>线程库</a:t>
            </a:r>
          </a:p>
        </p:txBody>
      </p:sp>
    </p:spTree>
  </p:cSld>
  <p:clrMapOvr>
    <a:masterClrMapping/>
  </p:clrMapOvr>
  <p:transition>
    <p:random/>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361406" y="1371600"/>
            <a:ext cx="8153400" cy="316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lnSpc>
                <a:spcPct val="210000"/>
              </a:lnSpc>
              <a:spcBef>
                <a:spcPct val="50000"/>
              </a:spcBef>
              <a:buClr>
                <a:schemeClr val="accent1"/>
              </a:buClr>
              <a:buSzPct val="150000"/>
              <a:buFontTx/>
              <a:buChar char="•"/>
            </a:pPr>
            <a:r>
              <a:rPr lang="en-US" altLang="zh-CN" dirty="0"/>
              <a:t>Step 3</a:t>
            </a:r>
            <a:r>
              <a:rPr lang="zh-CN" altLang="en-US" dirty="0"/>
              <a:t>：调用对象实例的</a:t>
            </a:r>
            <a:r>
              <a:rPr lang="en-US" altLang="zh-CN" dirty="0">
                <a:latin typeface="Courier New" panose="02070309020205020404" pitchFamily="49" charset="0"/>
              </a:rPr>
              <a:t>start()</a:t>
            </a:r>
            <a:r>
              <a:rPr lang="zh-CN" altLang="en-US" dirty="0"/>
              <a:t>方法</a:t>
            </a:r>
            <a:br>
              <a:rPr lang="zh-CN" altLang="en-US" dirty="0"/>
            </a:br>
            <a:r>
              <a:rPr lang="zh-CN" altLang="en-US" sz="1800" dirty="0">
                <a:solidFill>
                  <a:srgbClr val="000099"/>
                </a:solidFill>
              </a:rPr>
              <a:t>该方法创建并运行线程。</a:t>
            </a:r>
            <a:br>
              <a:rPr lang="zh-CN" altLang="en-US" sz="1800" dirty="0">
                <a:solidFill>
                  <a:srgbClr val="000099"/>
                </a:solidFill>
              </a:rPr>
            </a:br>
            <a:r>
              <a:rPr lang="zh-CN" altLang="en-US" sz="1800" dirty="0">
                <a:solidFill>
                  <a:srgbClr val="006600"/>
                </a:solidFill>
              </a:rPr>
              <a:t>		</a:t>
            </a:r>
            <a:r>
              <a:rPr lang="zh-CN" altLang="en-US" sz="1800" dirty="0">
                <a:solidFill>
                  <a:srgbClr val="006600"/>
                </a:solidFill>
                <a:sym typeface="Symbol" panose="05050102010706020507" pitchFamily="18" charset="2"/>
              </a:rPr>
              <a:t> </a:t>
            </a:r>
            <a:r>
              <a:rPr lang="zh-CN" altLang="en-US" sz="1800" dirty="0">
                <a:solidFill>
                  <a:srgbClr val="006600"/>
                </a:solidFill>
              </a:rPr>
              <a:t>申请线程运行所需系统资源、调度线程、调用线程的</a:t>
            </a:r>
            <a:r>
              <a:rPr lang="en-US" altLang="zh-CN" sz="1800" dirty="0">
                <a:solidFill>
                  <a:srgbClr val="006600"/>
                </a:solidFill>
                <a:latin typeface="Courier New" panose="02070309020205020404" pitchFamily="49" charset="0"/>
              </a:rPr>
              <a:t>run()</a:t>
            </a:r>
            <a:r>
              <a:rPr lang="zh-CN" altLang="en-US" sz="1800" dirty="0">
                <a:solidFill>
                  <a:srgbClr val="006600"/>
                </a:solidFill>
              </a:rPr>
              <a:t>方法。</a:t>
            </a:r>
            <a:br>
              <a:rPr lang="zh-CN" altLang="en-US" sz="1800" dirty="0">
                <a:solidFill>
                  <a:srgbClr val="006600"/>
                </a:solidFill>
              </a:rPr>
            </a:br>
            <a:r>
              <a:rPr lang="zh-CN" altLang="en-US" sz="1800" dirty="0">
                <a:solidFill>
                  <a:srgbClr val="000099"/>
                </a:solidFill>
              </a:rPr>
              <a:t>当该方法返回时，线程已开始运行并处于</a:t>
            </a:r>
            <a:r>
              <a:rPr lang="en-US" altLang="zh-CN" sz="1800" i="1" dirty="0">
                <a:solidFill>
                  <a:srgbClr val="000099"/>
                </a:solidFill>
              </a:rPr>
              <a:t>Runnable</a:t>
            </a:r>
            <a:r>
              <a:rPr lang="zh-CN" altLang="en-US" sz="1800" dirty="0">
                <a:solidFill>
                  <a:srgbClr val="000099"/>
                </a:solidFill>
              </a:rPr>
              <a:t>状态。</a:t>
            </a:r>
            <a:br>
              <a:rPr lang="zh-CN" altLang="en-US" sz="1800" dirty="0">
                <a:solidFill>
                  <a:srgbClr val="000099"/>
                </a:solidFill>
              </a:rPr>
            </a:br>
            <a:r>
              <a:rPr lang="zh-CN" altLang="en-US" sz="1800" dirty="0">
                <a:solidFill>
                  <a:srgbClr val="006600"/>
                </a:solidFill>
              </a:rPr>
              <a:t>		</a:t>
            </a:r>
            <a:r>
              <a:rPr lang="zh-CN" altLang="en-US" sz="1800" dirty="0">
                <a:solidFill>
                  <a:srgbClr val="006600"/>
                </a:solidFill>
                <a:sym typeface="Symbol" panose="05050102010706020507" pitchFamily="18" charset="2"/>
              </a:rPr>
              <a:t> 对于</a:t>
            </a:r>
            <a:r>
              <a:rPr lang="zh-CN" altLang="en-US" sz="1800" dirty="0">
                <a:solidFill>
                  <a:srgbClr val="006600"/>
                </a:solidFill>
              </a:rPr>
              <a:t>计算机只有一个处理器，</a:t>
            </a:r>
            <a:r>
              <a:rPr lang="en-US" altLang="zh-CN" sz="1800" dirty="0" err="1">
                <a:solidFill>
                  <a:srgbClr val="006600"/>
                </a:solidFill>
              </a:rPr>
              <a:t>JVM</a:t>
            </a:r>
            <a:r>
              <a:rPr lang="zh-CN" altLang="en-US" sz="1800" dirty="0">
                <a:solidFill>
                  <a:srgbClr val="006600"/>
                </a:solidFill>
              </a:rPr>
              <a:t>必须调度线程。</a:t>
            </a:r>
          </a:p>
        </p:txBody>
      </p:sp>
      <p:sp>
        <p:nvSpPr>
          <p:cNvPr id="3" name="Text Box 3"/>
          <p:cNvSpPr txBox="1">
            <a:spLocks noChangeArrowheads="1"/>
          </p:cNvSpPr>
          <p:nvPr/>
        </p:nvSpPr>
        <p:spPr bwMode="auto">
          <a:xfrm>
            <a:off x="822166" y="1081881"/>
            <a:ext cx="7543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pPr>
            <a:r>
              <a:rPr lang="en-US" altLang="zh-CN" sz="3200" b="1" dirty="0">
                <a:solidFill>
                  <a:srgbClr val="CC0000"/>
                </a:solidFill>
                <a:latin typeface="Arial" panose="020B0604020202020204" pitchFamily="34" charset="0"/>
              </a:rPr>
              <a:t>Java</a:t>
            </a:r>
            <a:r>
              <a:rPr lang="zh-CN" altLang="en-US" sz="3200" b="1" dirty="0">
                <a:solidFill>
                  <a:srgbClr val="CC0000"/>
                </a:solidFill>
                <a:latin typeface="Arial" panose="020B0604020202020204" pitchFamily="34" charset="0"/>
              </a:rPr>
              <a:t>线程库</a:t>
            </a:r>
            <a:endParaRPr lang="zh-CN" altLang="en-US" dirty="0"/>
          </a:p>
        </p:txBody>
      </p:sp>
      <p:sp>
        <p:nvSpPr>
          <p:cNvPr id="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anose="02010609060101010101" pitchFamily="2" charset="-122"/>
                <a:ea typeface="黑体" panose="02010609060101010101" pitchFamily="2" charset="-122"/>
              </a:rPr>
              <a:t>4.4 </a:t>
            </a:r>
            <a:r>
              <a:rPr kumimoji="0" lang="zh-CN" altLang="en-US" sz="3200" b="1" dirty="0">
                <a:solidFill>
                  <a:srgbClr val="006699"/>
                </a:solidFill>
                <a:latin typeface="黑体" panose="02010609060101010101" pitchFamily="2" charset="-122"/>
                <a:ea typeface="黑体" panose="02010609060101010101" pitchFamily="2" charset="-122"/>
              </a:rPr>
              <a:t>线程库</a:t>
            </a:r>
          </a:p>
        </p:txBody>
      </p:sp>
      <p:sp>
        <p:nvSpPr>
          <p:cNvPr id="2" name="矩形 1"/>
          <p:cNvSpPr/>
          <p:nvPr/>
        </p:nvSpPr>
        <p:spPr>
          <a:xfrm>
            <a:off x="1160087" y="5322761"/>
            <a:ext cx="5006499" cy="523220"/>
          </a:xfrm>
          <a:prstGeom prst="rect">
            <a:avLst/>
          </a:prstGeom>
        </p:spPr>
        <p:txBody>
          <a:bodyPr wrap="none">
            <a:spAutoFit/>
          </a:bodyPr>
          <a:lstStyle/>
          <a:p>
            <a:pPr eaLnBrk="1" hangingPunct="1">
              <a:spcBef>
                <a:spcPct val="50000"/>
              </a:spcBef>
            </a:pPr>
            <a:r>
              <a:rPr lang="zh-CN" altLang="en-US" b="1" dirty="0">
                <a:solidFill>
                  <a:srgbClr val="CC0000"/>
                </a:solidFill>
                <a:latin typeface="Arial" panose="020B0604020202020204" pitchFamily="34" charset="0"/>
                <a:hlinkClick r:id="rId2" action="ppaction://hlinkfile"/>
              </a:rPr>
              <a:t>一个简单的</a:t>
            </a:r>
            <a:r>
              <a:rPr lang="en-US" altLang="zh-CN" b="1" dirty="0">
                <a:solidFill>
                  <a:srgbClr val="CC0000"/>
                </a:solidFill>
                <a:latin typeface="Arial" panose="020B0604020202020204" pitchFamily="34" charset="0"/>
                <a:hlinkClick r:id="rId2" action="ppaction://hlinkfile"/>
              </a:rPr>
              <a:t>Java</a:t>
            </a:r>
            <a:r>
              <a:rPr lang="zh-CN" altLang="en-US" b="1" dirty="0">
                <a:solidFill>
                  <a:srgbClr val="CC0000"/>
                </a:solidFill>
                <a:latin typeface="Arial" panose="020B0604020202020204" pitchFamily="34" charset="0"/>
                <a:hlinkClick r:id="rId2" action="ppaction://hlinkfile"/>
              </a:rPr>
              <a:t>线程应用案例</a:t>
            </a:r>
            <a:endParaRPr lang="zh-CN" altLang="en-US" dirty="0"/>
          </a:p>
        </p:txBody>
      </p:sp>
    </p:spTree>
  </p:cSld>
  <p:clrMapOvr>
    <a:masterClrMapping/>
  </p:clrMapOvr>
  <p:transition>
    <p:random/>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latin typeface="宋体" panose="02010600030101010101" pitchFamily="2" charset="-122"/>
                <a:ea typeface="宋体" panose="02010600030101010101" pitchFamily="2" charset="-122"/>
              </a:rPr>
              <a:t>4.5 </a:t>
            </a:r>
            <a:r>
              <a:rPr lang="zh-CN" altLang="en-US" dirty="0">
                <a:latin typeface="宋体" panose="02010600030101010101" pitchFamily="2" charset="-122"/>
                <a:ea typeface="宋体" panose="02010600030101010101" pitchFamily="2" charset="-122"/>
              </a:rPr>
              <a:t>操作系统进程</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线程模型分类</a:t>
            </a:r>
          </a:p>
        </p:txBody>
      </p:sp>
      <p:sp>
        <p:nvSpPr>
          <p:cNvPr id="81" name="Rectangle 4"/>
          <p:cNvSpPr>
            <a:spLocks noChangeArrowheads="1"/>
          </p:cNvSpPr>
          <p:nvPr/>
        </p:nvSpPr>
        <p:spPr bwMode="auto">
          <a:xfrm>
            <a:off x="750627" y="854076"/>
            <a:ext cx="11439785" cy="3521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atinLnBrk="0">
              <a:buNone/>
            </a:pPr>
            <a:r>
              <a:rPr lang="zh-CN" altLang="en-US" b="1" dirty="0">
                <a:latin typeface="宋体" panose="02010600030101010101" pitchFamily="2" charset="-122"/>
                <a:ea typeface="宋体" panose="02010600030101010101" pitchFamily="2" charset="-122"/>
              </a:rPr>
              <a:t>根据对进程与线程的支持，操作系统大致分为如下类型：</a:t>
            </a:r>
          </a:p>
          <a:p>
            <a:pPr marL="342900" indent="-342900"/>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）单进程、单线程：</a:t>
            </a:r>
            <a:r>
              <a:rPr lang="en-US" altLang="zh-CN" sz="2400" dirty="0">
                <a:latin typeface="宋体" panose="02010600030101010101" pitchFamily="2" charset="-122"/>
                <a:ea typeface="宋体" panose="02010600030101010101" pitchFamily="2" charset="-122"/>
              </a:rPr>
              <a:t>MS-DOS</a:t>
            </a:r>
            <a:r>
              <a:rPr lang="zh-CN" altLang="en-US" sz="2400" dirty="0">
                <a:latin typeface="宋体" panose="02010600030101010101" pitchFamily="2" charset="-122"/>
                <a:ea typeface="宋体" panose="02010600030101010101" pitchFamily="2" charset="-122"/>
              </a:rPr>
              <a:t>是这种操作系统；</a:t>
            </a:r>
          </a:p>
          <a:p>
            <a:pPr marL="342900" indent="-342900"/>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）多进程、</a:t>
            </a:r>
            <a:r>
              <a:rPr lang="zh-CN" altLang="en-US" sz="2400" b="1" dirty="0">
                <a:solidFill>
                  <a:srgbClr val="00B0F0"/>
                </a:solidFill>
                <a:latin typeface="宋体" panose="02010600030101010101" pitchFamily="2" charset="-122"/>
                <a:ea typeface="宋体" panose="02010600030101010101" pitchFamily="2" charset="-122"/>
              </a:rPr>
              <a:t>多线程</a:t>
            </a:r>
            <a:r>
              <a:rPr lang="zh-CN" altLang="en-US" sz="2400" b="1" dirty="0">
                <a:solidFill>
                  <a:srgbClr val="FF0000"/>
                </a:solidFill>
                <a:latin typeface="宋体" panose="02010600030101010101" pitchFamily="2" charset="-122"/>
                <a:ea typeface="宋体" panose="02010600030101010101" pitchFamily="2" charset="-122"/>
              </a:rPr>
              <a:t>（轻量级进程）</a:t>
            </a:r>
            <a:r>
              <a:rPr lang="zh-CN" altLang="en-US" sz="2400" b="1" dirty="0">
                <a:latin typeface="宋体" panose="02010600030101010101" pitchFamily="2" charset="-122"/>
                <a:ea typeface="宋体" panose="02010600030101010101" pitchFamily="2" charset="-122"/>
              </a:rPr>
              <a:t>：多数</a:t>
            </a:r>
            <a:r>
              <a:rPr lang="en-US" altLang="zh-CN" sz="2400" b="1" dirty="0">
                <a:latin typeface="宋体" panose="02010600030101010101" pitchFamily="2" charset="-122"/>
                <a:ea typeface="宋体" panose="02010600030101010101" pitchFamily="2" charset="-122"/>
              </a:rPr>
              <a:t>UNIX</a:t>
            </a:r>
            <a:r>
              <a:rPr lang="zh-CN" altLang="en-US" sz="2400" b="1" dirty="0">
                <a:latin typeface="宋体" panose="02010600030101010101" pitchFamily="2" charset="-122"/>
                <a:ea typeface="宋体" panose="02010600030101010101" pitchFamily="2" charset="-122"/>
              </a:rPr>
              <a:t>、类</a:t>
            </a:r>
            <a:r>
              <a:rPr lang="en-US" altLang="zh-CN" sz="2400" b="1" dirty="0">
                <a:latin typeface="宋体" panose="02010600030101010101" pitchFamily="2" charset="-122"/>
                <a:ea typeface="宋体" panose="02010600030101010101" pitchFamily="2" charset="-122"/>
              </a:rPr>
              <a:t>UNIX</a:t>
            </a:r>
            <a:r>
              <a:rPr lang="zh-CN" altLang="en-US" sz="2400" b="1" dirty="0">
                <a:latin typeface="宋体" panose="02010600030101010101" pitchFamily="2" charset="-122"/>
                <a:ea typeface="宋体" panose="02010600030101010101" pitchFamily="2" charset="-122"/>
              </a:rPr>
              <a:t>的</a:t>
            </a:r>
            <a:r>
              <a:rPr lang="en-US" altLang="zh-CN" sz="2400" b="1" dirty="0" err="1">
                <a:latin typeface="宋体" panose="02010600030101010101" pitchFamily="2" charset="-122"/>
                <a:ea typeface="宋体" panose="02010600030101010101" pitchFamily="2" charset="-122"/>
              </a:rPr>
              <a:t>linux</a:t>
            </a:r>
            <a:r>
              <a:rPr lang="zh-CN" altLang="en-US" sz="2400" b="1" dirty="0">
                <a:latin typeface="宋体" panose="02010600030101010101" pitchFamily="2" charset="-122"/>
                <a:ea typeface="宋体" panose="02010600030101010101" pitchFamily="2" charset="-122"/>
              </a:rPr>
              <a:t>是这种操作系统，他们的内核级线程是对进程进行了轻量级的封装；</a:t>
            </a:r>
          </a:p>
          <a:p>
            <a:pPr marL="342900" indent="-342900"/>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）多进程、</a:t>
            </a:r>
            <a:r>
              <a:rPr lang="zh-CN" altLang="en-US" sz="2400" b="1" dirty="0">
                <a:solidFill>
                  <a:srgbClr val="00B0F0"/>
                </a:solidFill>
                <a:latin typeface="宋体" panose="02010600030101010101" pitchFamily="2" charset="-122"/>
                <a:ea typeface="宋体" panose="02010600030101010101" pitchFamily="2" charset="-122"/>
              </a:rPr>
              <a:t>多线程</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Windows NT</a:t>
            </a:r>
            <a:r>
              <a:rPr lang="zh-CN" altLang="en-US" sz="2400" b="1" dirty="0">
                <a:latin typeface="宋体" panose="02010600030101010101" pitchFamily="2" charset="-122"/>
                <a:ea typeface="宋体" panose="02010600030101010101" pitchFamily="2" charset="-122"/>
              </a:rPr>
              <a:t>（以及基于</a:t>
            </a:r>
            <a:r>
              <a:rPr lang="en-US" altLang="zh-CN" sz="2400" b="1" dirty="0">
                <a:latin typeface="宋体" panose="02010600030101010101" pitchFamily="2" charset="-122"/>
                <a:ea typeface="宋体" panose="02010600030101010101" pitchFamily="2" charset="-122"/>
              </a:rPr>
              <a:t>NT</a:t>
            </a:r>
            <a:r>
              <a:rPr lang="zh-CN" altLang="en-US" sz="2400" b="1" dirty="0">
                <a:latin typeface="宋体" panose="02010600030101010101" pitchFamily="2" charset="-122"/>
                <a:ea typeface="宋体" panose="02010600030101010101" pitchFamily="2" charset="-122"/>
              </a:rPr>
              <a:t>内核的</a:t>
            </a:r>
            <a:r>
              <a:rPr lang="en-US" altLang="zh-CN" sz="2400" b="1" dirty="0">
                <a:latin typeface="宋体" panose="02010600030101010101" pitchFamily="2" charset="-122"/>
                <a:ea typeface="宋体" panose="02010600030101010101" pitchFamily="2" charset="-122"/>
              </a:rPr>
              <a:t>Windows 2000</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XP</a:t>
            </a:r>
            <a:r>
              <a:rPr lang="zh-CN" altLang="en-US" sz="2400" b="1" dirty="0">
                <a:latin typeface="宋体" panose="02010600030101010101" pitchFamily="2" charset="-122"/>
                <a:ea typeface="宋体" panose="02010600030101010101" pitchFamily="2" charset="-122"/>
              </a:rPr>
              <a:t>、</a:t>
            </a:r>
            <a:r>
              <a:rPr lang="en-US" altLang="zh-CN" sz="2400" b="1" dirty="0" err="1">
                <a:latin typeface="宋体" panose="02010600030101010101" pitchFamily="2" charset="-122"/>
                <a:ea typeface="宋体" panose="02010600030101010101" pitchFamily="2" charset="-122"/>
              </a:rPr>
              <a:t>win7</a:t>
            </a:r>
            <a:r>
              <a:rPr lang="zh-CN" altLang="en-US" sz="2400" b="1" dirty="0">
                <a:latin typeface="宋体" panose="02010600030101010101" pitchFamily="2" charset="-122"/>
                <a:ea typeface="宋体" panose="02010600030101010101" pitchFamily="2" charset="-122"/>
              </a:rPr>
              <a:t>、</a:t>
            </a:r>
            <a:r>
              <a:rPr lang="en-US" altLang="zh-CN" sz="2400" b="1" dirty="0" err="1">
                <a:latin typeface="宋体" panose="02010600030101010101" pitchFamily="2" charset="-122"/>
                <a:ea typeface="宋体" panose="02010600030101010101" pitchFamily="2" charset="-122"/>
              </a:rPr>
              <a:t>win10</a:t>
            </a:r>
            <a:r>
              <a:rPr lang="zh-CN" altLang="en-US" sz="2400" b="1" dirty="0">
                <a:latin typeface="宋体" panose="02010600030101010101" pitchFamily="2" charset="-122"/>
                <a:ea typeface="宋体" panose="02010600030101010101" pitchFamily="2" charset="-122"/>
              </a:rPr>
              <a:t>等）、</a:t>
            </a:r>
            <a:r>
              <a:rPr lang="en-US" altLang="zh-CN" sz="2400" b="1" dirty="0">
                <a:latin typeface="宋体" panose="02010600030101010101" pitchFamily="2" charset="-122"/>
                <a:ea typeface="宋体" panose="02010600030101010101" pitchFamily="2" charset="-122"/>
              </a:rPr>
              <a:t>Solaris </a:t>
            </a:r>
            <a:r>
              <a:rPr lang="en-US" altLang="zh-CN" sz="2400" b="1" dirty="0" err="1">
                <a:latin typeface="宋体" panose="02010600030101010101" pitchFamily="2" charset="-122"/>
                <a:ea typeface="宋体" panose="02010600030101010101" pitchFamily="2" charset="-122"/>
              </a:rPr>
              <a:t>2.x</a:t>
            </a:r>
            <a:r>
              <a:rPr lang="zh-CN" altLang="en-US" sz="2400" b="1" dirty="0">
                <a:latin typeface="宋体" panose="02010600030101010101" pitchFamily="2" charset="-122"/>
                <a:ea typeface="宋体" panose="02010600030101010101" pitchFamily="2" charset="-122"/>
              </a:rPr>
              <a:t>和</a:t>
            </a:r>
            <a:r>
              <a:rPr lang="en-US" altLang="zh-CN" sz="2400" b="1" dirty="0">
                <a:latin typeface="宋体" panose="02010600030101010101" pitchFamily="2" charset="-122"/>
                <a:ea typeface="宋体" panose="02010600030101010101" pitchFamily="2" charset="-122"/>
              </a:rPr>
              <a:t>OS/2</a:t>
            </a:r>
            <a:r>
              <a:rPr lang="zh-CN" altLang="en-US" sz="2400" b="1" dirty="0">
                <a:latin typeface="宋体" panose="02010600030101010101" pitchFamily="2" charset="-122"/>
                <a:ea typeface="宋体" panose="02010600030101010101" pitchFamily="2" charset="-122"/>
              </a:rPr>
              <a:t>都是这种操作系统；</a:t>
            </a:r>
          </a:p>
          <a:p>
            <a:pPr marL="342900" indent="-342900"/>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）单进程、多线程：</a:t>
            </a:r>
            <a:r>
              <a:rPr lang="en-US" altLang="zh-CN" sz="2400" dirty="0" err="1">
                <a:latin typeface="宋体" panose="02010600030101010101" pitchFamily="2" charset="-122"/>
                <a:ea typeface="宋体" panose="02010600030101010101" pitchFamily="2" charset="-122"/>
              </a:rPr>
              <a:t>vxWorks</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RTEMS</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UCOS</a:t>
            </a:r>
            <a:r>
              <a:rPr lang="zh-CN" altLang="en-US" sz="2400" dirty="0">
                <a:latin typeface="宋体" panose="02010600030101010101" pitchFamily="2" charset="-122"/>
                <a:ea typeface="宋体" panose="02010600030101010101" pitchFamily="2" charset="-122"/>
              </a:rPr>
              <a:t>等就是这种操作系统。</a:t>
            </a:r>
            <a:r>
              <a:rPr lang="en-US" altLang="zh-CN" sz="2400" dirty="0" err="1">
                <a:latin typeface="宋体" panose="02010600030101010101" pitchFamily="2" charset="-122"/>
                <a:ea typeface="宋体" panose="02010600030101010101" pitchFamily="2" charset="-122"/>
              </a:rPr>
              <a:t>vxWorks</a:t>
            </a:r>
            <a:r>
              <a:rPr lang="zh-CN" altLang="en-US" sz="2400" dirty="0">
                <a:latin typeface="宋体" panose="02010600030101010101" pitchFamily="2" charset="-122"/>
                <a:ea typeface="宋体" panose="02010600030101010101" pitchFamily="2" charset="-122"/>
              </a:rPr>
              <a:t>只有一个进程（共享内存空间和资源），</a:t>
            </a:r>
            <a:r>
              <a:rPr lang="zh-CN" altLang="en-US" sz="2400" dirty="0">
                <a:solidFill>
                  <a:srgbClr val="00B050"/>
                </a:solidFill>
                <a:latin typeface="宋体" panose="02010600030101010101" pitchFamily="2" charset="-122"/>
                <a:ea typeface="宋体" panose="02010600030101010101" pitchFamily="2" charset="-122"/>
              </a:rPr>
              <a:t>其任务的概念与线程相当</a:t>
            </a:r>
            <a:r>
              <a:rPr lang="zh-CN" altLang="en-US" sz="2400" dirty="0">
                <a:latin typeface="宋体" panose="02010600030101010101" pitchFamily="2" charset="-122"/>
                <a:ea typeface="宋体" panose="02010600030101010101" pitchFamily="2" charset="-122"/>
              </a:rPr>
              <a:t>，所有任务间共享内存和资源。这类操作系统将</a:t>
            </a:r>
            <a:r>
              <a:rPr lang="zh-CN" altLang="en-US" sz="2400" b="1" dirty="0">
                <a:solidFill>
                  <a:srgbClr val="FF0000"/>
                </a:solidFill>
                <a:highlight>
                  <a:srgbClr val="FFFF00"/>
                </a:highlight>
                <a:latin typeface="宋体" panose="02010600030101010101" pitchFamily="2" charset="-122"/>
                <a:ea typeface="宋体" panose="02010600030101010101" pitchFamily="2" charset="-122"/>
              </a:rPr>
              <a:t>线程统一叫多任</a:t>
            </a:r>
            <a:r>
              <a:rPr lang="zh-CN" altLang="en-US" sz="2400" dirty="0">
                <a:latin typeface="宋体" panose="02010600030101010101" pitchFamily="2" charset="-122"/>
                <a:ea typeface="宋体" panose="02010600030101010101" pitchFamily="2" charset="-122"/>
              </a:rPr>
              <a:t>。</a:t>
            </a:r>
          </a:p>
        </p:txBody>
      </p:sp>
      <p:sp>
        <p:nvSpPr>
          <p:cNvPr id="2" name="矩形 1"/>
          <p:cNvSpPr/>
          <p:nvPr/>
        </p:nvSpPr>
        <p:spPr>
          <a:xfrm>
            <a:off x="1805602" y="4893077"/>
            <a:ext cx="8837289" cy="1569660"/>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C00000"/>
                </a:solidFill>
                <a:latin typeface="宋体" panose="02010600030101010101" pitchFamily="2" charset="-122"/>
                <a:ea typeface="宋体" panose="02010600030101010101" pitchFamily="2" charset="-122"/>
              </a:rPr>
              <a:t>多进程、多线程模型的操作系统一般都需要虚拟内存（</a:t>
            </a:r>
            <a:r>
              <a:rPr lang="en-US" altLang="zh-CN" sz="2400" b="1" dirty="0" err="1">
                <a:solidFill>
                  <a:srgbClr val="C00000"/>
                </a:solidFill>
                <a:latin typeface="宋体" panose="02010600030101010101" pitchFamily="2" charset="-122"/>
                <a:ea typeface="宋体" panose="02010600030101010101" pitchFamily="2" charset="-122"/>
              </a:rPr>
              <a:t>MMU</a:t>
            </a:r>
            <a:r>
              <a:rPr lang="zh-CN" altLang="en-US" sz="2400" b="1" dirty="0">
                <a:solidFill>
                  <a:srgbClr val="C00000"/>
                </a:solidFill>
                <a:latin typeface="宋体" panose="02010600030101010101" pitchFamily="2" charset="-122"/>
                <a:ea typeface="宋体" panose="02010600030101010101" pitchFamily="2" charset="-122"/>
              </a:rPr>
              <a:t>）的支持，一个进程有一个虚拟地址空间；</a:t>
            </a:r>
            <a:endParaRPr lang="en-US" altLang="zh-CN" sz="2400" b="1" dirty="0">
              <a:solidFill>
                <a:srgbClr val="C00000"/>
              </a:solidFill>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solidFill>
                  <a:srgbClr val="C00000"/>
                </a:solidFill>
                <a:highlight>
                  <a:srgbClr val="FFFF00"/>
                </a:highlight>
                <a:latin typeface="宋体" panose="02010600030101010101" pitchFamily="2" charset="-122"/>
                <a:ea typeface="宋体" panose="02010600030101010101" pitchFamily="2" charset="-122"/>
              </a:rPr>
              <a:t>进程间</a:t>
            </a:r>
            <a:r>
              <a:rPr lang="zh-CN" altLang="en-US" sz="2400" b="1" dirty="0">
                <a:solidFill>
                  <a:srgbClr val="C00000"/>
                </a:solidFill>
                <a:latin typeface="宋体" panose="02010600030101010101" pitchFamily="2" charset="-122"/>
                <a:ea typeface="宋体" panose="02010600030101010101" pitchFamily="2" charset="-122"/>
              </a:rPr>
              <a:t>的地址空间通过</a:t>
            </a:r>
            <a:r>
              <a:rPr lang="zh-CN" altLang="en-US" sz="2400" b="1" dirty="0">
                <a:solidFill>
                  <a:srgbClr val="C00000"/>
                </a:solidFill>
                <a:highlight>
                  <a:srgbClr val="FFFF00"/>
                </a:highlight>
                <a:latin typeface="宋体" panose="02010600030101010101" pitchFamily="2" charset="-122"/>
                <a:ea typeface="宋体" panose="02010600030101010101" pitchFamily="2" charset="-122"/>
              </a:rPr>
              <a:t>虚拟内存进行了隔离</a:t>
            </a:r>
            <a:r>
              <a:rPr lang="zh-CN" altLang="en-US" sz="2400" b="1" dirty="0">
                <a:solidFill>
                  <a:srgbClr val="C00000"/>
                </a:solidFill>
                <a:latin typeface="宋体" panose="02010600030101010101" pitchFamily="2" charset="-122"/>
                <a:ea typeface="宋体" panose="02010600030101010101" pitchFamily="2" charset="-122"/>
              </a:rPr>
              <a:t>，进程内的所有线程共用进程地址空间。</a:t>
            </a:r>
            <a:endParaRPr lang="zh-CN" altLang="en-US" sz="2400" b="1" dirty="0">
              <a:solidFill>
                <a:srgbClr val="C00000"/>
              </a:solidFill>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
                                            <p:txEl>
                                              <p:pRg st="1" end="1"/>
                                            </p:txEl>
                                          </p:spTgt>
                                        </p:tgtEl>
                                        <p:attrNameLst>
                                          <p:attrName>style.visibility</p:attrName>
                                        </p:attrNameLst>
                                      </p:cBhvr>
                                      <p:to>
                                        <p:strVal val="visible"/>
                                      </p:to>
                                    </p:set>
                                    <p:anim calcmode="lin" valueType="num">
                                      <p:cBhvr additive="base">
                                        <p:cTn id="7" dur="500" fill="hold"/>
                                        <p:tgtEl>
                                          <p:spTgt spid="8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
                                            <p:txEl>
                                              <p:pRg st="2" end="2"/>
                                            </p:txEl>
                                          </p:spTgt>
                                        </p:tgtEl>
                                        <p:attrNameLst>
                                          <p:attrName>style.visibility</p:attrName>
                                        </p:attrNameLst>
                                      </p:cBhvr>
                                      <p:to>
                                        <p:strVal val="visible"/>
                                      </p:to>
                                    </p:set>
                                    <p:anim calcmode="lin" valueType="num">
                                      <p:cBhvr additive="base">
                                        <p:cTn id="13"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
                                            <p:txEl>
                                              <p:pRg st="3" end="3"/>
                                            </p:txEl>
                                          </p:spTgt>
                                        </p:tgtEl>
                                        <p:attrNameLst>
                                          <p:attrName>style.visibility</p:attrName>
                                        </p:attrNameLst>
                                      </p:cBhvr>
                                      <p:to>
                                        <p:strVal val="visible"/>
                                      </p:to>
                                    </p:set>
                                    <p:anim calcmode="lin" valueType="num">
                                      <p:cBhvr additive="base">
                                        <p:cTn id="19"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
                                            <p:txEl>
                                              <p:pRg st="4" end="4"/>
                                            </p:txEl>
                                          </p:spTgt>
                                        </p:tgtEl>
                                        <p:attrNameLst>
                                          <p:attrName>style.visibility</p:attrName>
                                        </p:attrNameLst>
                                      </p:cBhvr>
                                      <p:to>
                                        <p:strVal val="visible"/>
                                      </p:to>
                                    </p:set>
                                    <p:anim calcmode="lin" valueType="num">
                                      <p:cBhvr additive="base">
                                        <p:cTn id="25" dur="500" fill="hold"/>
                                        <p:tgtEl>
                                          <p:spTgt spid="8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1000"/>
                                        <p:tgtEl>
                                          <p:spTgt spid="2"/>
                                        </p:tgtEl>
                                      </p:cBhvr>
                                    </p:animEffect>
                                    <p:anim calcmode="lin" valueType="num">
                                      <p:cBhvr>
                                        <p:cTn id="32" dur="1000" fill="hold"/>
                                        <p:tgtEl>
                                          <p:spTgt spid="2"/>
                                        </p:tgtEl>
                                        <p:attrNameLst>
                                          <p:attrName>ppt_x</p:attrName>
                                        </p:attrNameLst>
                                      </p:cBhvr>
                                      <p:tavLst>
                                        <p:tav tm="0">
                                          <p:val>
                                            <p:strVal val="#ppt_x"/>
                                          </p:val>
                                        </p:tav>
                                        <p:tav tm="100000">
                                          <p:val>
                                            <p:strVal val="#ppt_x"/>
                                          </p:val>
                                        </p:tav>
                                      </p:tavLst>
                                    </p:anim>
                                    <p:anim calcmode="lin" valueType="num">
                                      <p:cBhvr>
                                        <p:cTn id="3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2192582" y="277813"/>
            <a:ext cx="8505777" cy="576262"/>
          </a:xfrm>
        </p:spPr>
        <p:txBody>
          <a:bodyPr/>
          <a:lstStyle/>
          <a:p>
            <a:pPr eaLnBrk="1" hangingPunct="1"/>
            <a:r>
              <a:rPr lang="en-US" altLang="zh-CN" dirty="0">
                <a:latin typeface="黑体" panose="02010609060101010101" pitchFamily="2" charset="-122"/>
                <a:ea typeface="黑体" panose="02010609060101010101" pitchFamily="2" charset="-122"/>
              </a:rPr>
              <a:t>4.1 </a:t>
            </a:r>
            <a:r>
              <a:rPr lang="zh-CN" altLang="en-US" dirty="0">
                <a:latin typeface="黑体" panose="02010609060101010101" pitchFamily="2" charset="-122"/>
                <a:ea typeface="黑体" panose="02010609060101010101" pitchFamily="2" charset="-122"/>
              </a:rPr>
              <a:t>线程的引入</a:t>
            </a:r>
            <a:br>
              <a:rPr lang="en-US" altLang="zh-CN" dirty="0">
                <a:latin typeface="黑体" panose="02010609060101010101" pitchFamily="2" charset="-122"/>
                <a:ea typeface="黑体" panose="02010609060101010101" pitchFamily="2" charset="-122"/>
              </a:rPr>
            </a:br>
            <a:r>
              <a:rPr lang="zh-CN" altLang="en-US" sz="2000" dirty="0">
                <a:latin typeface="黑体" panose="02010609060101010101" pitchFamily="2" charset="-122"/>
                <a:ea typeface="黑体" panose="02010609060101010101" pitchFamily="2" charset="-122"/>
              </a:rPr>
              <a:t>回顾</a:t>
            </a:r>
            <a:r>
              <a:rPr lang="en-US" altLang="zh-CN" sz="2000" dirty="0">
                <a:latin typeface="黑体" panose="02010609060101010101" pitchFamily="2" charset="-122"/>
                <a:ea typeface="黑体" panose="02010609060101010101" pitchFamily="2" charset="-122"/>
              </a:rPr>
              <a:t> </a:t>
            </a:r>
            <a:r>
              <a:rPr lang="zh-CN" altLang="en-US" sz="2000" dirty="0">
                <a:latin typeface="黑体" panose="02010609060101010101" pitchFamily="2" charset="-122"/>
                <a:ea typeface="黑体" panose="02010609060101010101" pitchFamily="2" charset="-122"/>
              </a:rPr>
              <a:t>进程的描述与表达</a:t>
            </a:r>
          </a:p>
        </p:txBody>
      </p:sp>
      <p:sp>
        <p:nvSpPr>
          <p:cNvPr id="31747" name="Rectangle 3"/>
          <p:cNvSpPr>
            <a:spLocks noChangeArrowheads="1"/>
          </p:cNvSpPr>
          <p:nvPr/>
        </p:nvSpPr>
        <p:spPr bwMode="auto">
          <a:xfrm>
            <a:off x="1068779" y="984250"/>
            <a:ext cx="10383015"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黑体" panose="02010609060101010101" pitchFamily="2" charset="-122"/>
                <a:ea typeface="黑体" panose="02010609060101010101" pitchFamily="2" charset="-122"/>
              </a:rPr>
              <a:t>进程控制块</a:t>
            </a:r>
            <a:r>
              <a:rPr lang="en-US" altLang="zh-CN" sz="2400" dirty="0">
                <a:latin typeface="黑体" panose="02010609060101010101" pitchFamily="2" charset="-122"/>
                <a:ea typeface="黑体" panose="02010609060101010101" pitchFamily="2" charset="-122"/>
              </a:rPr>
              <a:t>PCB</a:t>
            </a:r>
            <a:r>
              <a:rPr lang="zh-CN" altLang="en-US" sz="2400" dirty="0">
                <a:latin typeface="黑体" panose="02010609060101010101" pitchFamily="2" charset="-122"/>
                <a:ea typeface="黑体" panose="02010609060101010101" pitchFamily="2" charset="-122"/>
              </a:rPr>
              <a:t>的内容：</a:t>
            </a:r>
            <a:endParaRPr lang="zh-CN" altLang="en-US" sz="1800" b="1" dirty="0">
              <a:latin typeface="黑体" panose="02010609060101010101" pitchFamily="2" charset="-122"/>
              <a:ea typeface="黑体" panose="02010609060101010101" pitchFamily="2" charset="-122"/>
            </a:endParaRPr>
          </a:p>
          <a:p>
            <a:pPr>
              <a:lnSpc>
                <a:spcPct val="120000"/>
              </a:lnSpc>
              <a:buFont typeface="Monotype Sorts" charset="2"/>
              <a:buNone/>
            </a:pPr>
            <a:r>
              <a:rPr lang="zh-CN" altLang="en-US" sz="2000" b="1" dirty="0">
                <a:solidFill>
                  <a:srgbClr val="CC0000"/>
                </a:solidFill>
                <a:latin typeface="宋体" panose="02010600030101010101" pitchFamily="2" charset="-122"/>
                <a:ea typeface="宋体" panose="02010600030101010101" pitchFamily="2" charset="-122"/>
              </a:rPr>
              <a:t>不同操作系统中，</a:t>
            </a:r>
            <a:r>
              <a:rPr lang="en-US" altLang="zh-CN" sz="2000" b="1" dirty="0">
                <a:solidFill>
                  <a:srgbClr val="CC0000"/>
                </a:solidFill>
                <a:latin typeface="宋体" panose="02010600030101010101" pitchFamily="2" charset="-122"/>
                <a:ea typeface="宋体" panose="02010600030101010101" pitchFamily="2" charset="-122"/>
              </a:rPr>
              <a:t>PCB</a:t>
            </a:r>
            <a:r>
              <a:rPr lang="zh-CN" altLang="en-US" sz="2000" b="1" dirty="0">
                <a:solidFill>
                  <a:srgbClr val="CC0000"/>
                </a:solidFill>
                <a:latin typeface="宋体" panose="02010600030101010101" pitchFamily="2" charset="-122"/>
                <a:ea typeface="宋体" panose="02010600030101010101" pitchFamily="2" charset="-122"/>
              </a:rPr>
              <a:t>的内容不尽相同，但通常包括：</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进程标识符</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确认进程的唯一标识</a:t>
            </a:r>
            <a:r>
              <a:rPr lang="en-US" altLang="zh-CN" sz="2000" b="1" dirty="0">
                <a:latin typeface="宋体" panose="02010600030101010101" pitchFamily="2" charset="-122"/>
                <a:ea typeface="宋体" panose="02010600030101010101" pitchFamily="2" charset="-122"/>
              </a:rPr>
              <a:t>(</a:t>
            </a:r>
            <a:r>
              <a:rPr lang="en-US" altLang="zh-CN" sz="2000" b="1" dirty="0">
                <a:solidFill>
                  <a:srgbClr val="FF0000"/>
                </a:solidFill>
                <a:latin typeface="宋体" panose="02010600030101010101" pitchFamily="2" charset="-122"/>
                <a:ea typeface="宋体" panose="02010600030101010101" pitchFamily="2" charset="-122"/>
              </a:rPr>
              <a:t>PID</a:t>
            </a:r>
            <a:r>
              <a:rPr lang="en-US" altLang="zh-CN" sz="2000" b="1" dirty="0">
                <a:latin typeface="宋体" panose="02010600030101010101" pitchFamily="2" charset="-122"/>
                <a:ea typeface="宋体" panose="02010600030101010101" pitchFamily="2" charset="-122"/>
              </a:rPr>
              <a:t>)</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a:t>
            </a:r>
            <a:r>
              <a:rPr lang="zh-CN" altLang="en-US" sz="2000" b="1" dirty="0">
                <a:solidFill>
                  <a:srgbClr val="CC0000"/>
                </a:solidFill>
                <a:latin typeface="宋体" panose="02010600030101010101" pitchFamily="2" charset="-122"/>
                <a:ea typeface="宋体" panose="02010600030101010101" pitchFamily="2" charset="-122"/>
              </a:rPr>
              <a:t>进程当前状态</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进程调度程序分配处理机的依据</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进程队列指针</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记录</a:t>
            </a:r>
            <a:r>
              <a:rPr lang="en-US" altLang="zh-CN" sz="2000" b="1" dirty="0">
                <a:latin typeface="宋体" panose="02010600030101010101" pitchFamily="2" charset="-122"/>
                <a:ea typeface="宋体" panose="02010600030101010101" pitchFamily="2" charset="-122"/>
              </a:rPr>
              <a:t>PCB</a:t>
            </a:r>
            <a:r>
              <a:rPr lang="zh-CN" altLang="en-US" sz="2000" b="1" dirty="0">
                <a:latin typeface="宋体" panose="02010600030101010101" pitchFamily="2" charset="-122"/>
                <a:ea typeface="宋体" panose="02010600030101010101" pitchFamily="2" charset="-122"/>
              </a:rPr>
              <a:t>链表中下一个</a:t>
            </a:r>
            <a:r>
              <a:rPr lang="en-US" altLang="zh-CN" sz="2000" b="1" dirty="0">
                <a:latin typeface="宋体" panose="02010600030101010101" pitchFamily="2" charset="-122"/>
                <a:ea typeface="宋体" panose="02010600030101010101" pitchFamily="2" charset="-122"/>
              </a:rPr>
              <a:t>PCB</a:t>
            </a:r>
            <a:r>
              <a:rPr lang="zh-CN" altLang="en-US" sz="2000" b="1" dirty="0">
                <a:latin typeface="宋体" panose="02010600030101010101" pitchFamily="2" charset="-122"/>
                <a:ea typeface="宋体" panose="02010600030101010101" pitchFamily="2" charset="-122"/>
              </a:rPr>
              <a:t>的地址</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4</a:t>
            </a:r>
            <a:r>
              <a:rPr lang="zh-CN" altLang="en-US" sz="2000" b="1" dirty="0">
                <a:latin typeface="宋体" panose="02010600030101010101" pitchFamily="2" charset="-122"/>
                <a:ea typeface="宋体" panose="02010600030101010101" pitchFamily="2" charset="-122"/>
              </a:rPr>
              <a:t>）</a:t>
            </a:r>
            <a:r>
              <a:rPr lang="zh-CN" altLang="en-US" sz="2000" b="1" dirty="0">
                <a:solidFill>
                  <a:srgbClr val="CC0000"/>
                </a:solidFill>
                <a:latin typeface="宋体" panose="02010600030101010101" pitchFamily="2" charset="-122"/>
                <a:ea typeface="宋体" panose="02010600030101010101" pitchFamily="2" charset="-122"/>
              </a:rPr>
              <a:t>程序地址范围</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开始地址与结束地址（</a:t>
            </a:r>
            <a:r>
              <a:rPr lang="zh-CN" altLang="en-US" sz="2000" b="1" dirty="0">
                <a:solidFill>
                  <a:srgbClr val="FF0000"/>
                </a:solidFill>
                <a:latin typeface="宋体" panose="02010600030101010101" pitchFamily="2" charset="-122"/>
                <a:ea typeface="宋体" panose="02010600030101010101" pitchFamily="2" charset="-122"/>
              </a:rPr>
              <a:t>地址空间</a:t>
            </a:r>
            <a:r>
              <a:rPr lang="zh-CN" altLang="en-US" sz="2000" b="1" dirty="0">
                <a:latin typeface="宋体" panose="02010600030101010101" pitchFamily="2" charset="-122"/>
                <a:ea typeface="宋体" panose="02010600030101010101" pitchFamily="2" charset="-122"/>
              </a:rPr>
              <a:t>）</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5</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进程优先级</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反映进程要求</a:t>
            </a:r>
            <a:r>
              <a:rPr lang="en-US" altLang="zh-CN" sz="2000" b="1" dirty="0">
                <a:latin typeface="宋体" panose="02010600030101010101" pitchFamily="2" charset="-122"/>
                <a:ea typeface="宋体" panose="02010600030101010101" pitchFamily="2" charset="-122"/>
              </a:rPr>
              <a:t>CPU</a:t>
            </a:r>
            <a:r>
              <a:rPr lang="zh-CN" altLang="en-US" sz="2000" b="1" dirty="0">
                <a:latin typeface="宋体" panose="02010600030101010101" pitchFamily="2" charset="-122"/>
                <a:ea typeface="宋体" panose="02010600030101010101" pitchFamily="2" charset="-122"/>
              </a:rPr>
              <a:t>的紧迫程度</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a:t>
            </a:r>
            <a:r>
              <a:rPr lang="en-US" altLang="zh-CN" sz="2000" b="1" dirty="0">
                <a:solidFill>
                  <a:srgbClr val="CC0000"/>
                </a:solidFill>
                <a:latin typeface="宋体" panose="02010600030101010101" pitchFamily="2" charset="-122"/>
                <a:ea typeface="宋体" panose="02010600030101010101" pitchFamily="2" charset="-122"/>
              </a:rPr>
              <a:t>CPU</a:t>
            </a:r>
            <a:r>
              <a:rPr lang="zh-CN" altLang="en-US" sz="2000" b="1" dirty="0">
                <a:solidFill>
                  <a:srgbClr val="CC0000"/>
                </a:solidFill>
                <a:latin typeface="宋体" panose="02010600030101010101" pitchFamily="2" charset="-122"/>
                <a:ea typeface="宋体" panose="02010600030101010101" pitchFamily="2" charset="-122"/>
              </a:rPr>
              <a:t>现场保护区</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记录让出处理机时的</a:t>
            </a:r>
            <a:r>
              <a:rPr lang="en-US" altLang="zh-CN" sz="2000" b="1" dirty="0">
                <a:latin typeface="宋体" panose="02010600030101010101" pitchFamily="2" charset="-122"/>
                <a:ea typeface="宋体" panose="02010600030101010101" pitchFamily="2" charset="-122"/>
              </a:rPr>
              <a:t>CPU</a:t>
            </a:r>
            <a:r>
              <a:rPr lang="zh-CN" altLang="en-US" sz="2000" b="1" dirty="0">
                <a:latin typeface="宋体" panose="02010600030101010101" pitchFamily="2" charset="-122"/>
                <a:ea typeface="宋体" panose="02010600030101010101" pitchFamily="2" charset="-122"/>
              </a:rPr>
              <a:t>现场信息</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7</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通信信息</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记录与其他的进程的信息交换情况</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8</a:t>
            </a:r>
            <a:r>
              <a:rPr lang="zh-CN" altLang="en-US" sz="2000" b="1" dirty="0">
                <a:latin typeface="宋体" panose="02010600030101010101" pitchFamily="2" charset="-122"/>
                <a:ea typeface="宋体" panose="02010600030101010101" pitchFamily="2" charset="-122"/>
              </a:rPr>
              <a:t>）</a:t>
            </a:r>
            <a:r>
              <a:rPr lang="zh-CN" altLang="en-US" sz="2000" b="1" dirty="0">
                <a:solidFill>
                  <a:srgbClr val="CC0000"/>
                </a:solidFill>
                <a:latin typeface="宋体" panose="02010600030101010101" pitchFamily="2" charset="-122"/>
                <a:ea typeface="宋体" panose="02010600030101010101" pitchFamily="2" charset="-122"/>
              </a:rPr>
              <a:t>家族联系</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记录父进程的</a:t>
            </a:r>
            <a:r>
              <a:rPr lang="en-US" altLang="zh-CN" sz="2000" b="1" dirty="0">
                <a:latin typeface="宋体" panose="02010600030101010101" pitchFamily="2" charset="-122"/>
                <a:ea typeface="宋体" panose="02010600030101010101" pitchFamily="2" charset="-122"/>
              </a:rPr>
              <a:t>PID</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9</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占有资源清单</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打开文件列表、所需资源及已分配资源清单</a:t>
            </a:r>
            <a:endParaRPr lang="en-US" altLang="zh-CN" sz="2000" b="1" dirty="0">
              <a:latin typeface="宋体" panose="02010600030101010101" pitchFamily="2" charset="-122"/>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zh-CN" dirty="0">
                <a:latin typeface="宋体" panose="02010600030101010101" pitchFamily="2" charset="-122"/>
                <a:ea typeface="宋体" panose="02010600030101010101" pitchFamily="2" charset="-122"/>
              </a:rPr>
              <a:t>4.5 </a:t>
            </a:r>
            <a:r>
              <a:rPr lang="zh-CN" altLang="en-US" dirty="0">
                <a:latin typeface="宋体" panose="02010600030101010101" pitchFamily="2" charset="-122"/>
                <a:ea typeface="宋体" panose="02010600030101010101" pitchFamily="2" charset="-122"/>
              </a:rPr>
              <a:t>操作系统进程</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线程模型分类</a:t>
            </a:r>
          </a:p>
        </p:txBody>
      </p:sp>
      <p:sp>
        <p:nvSpPr>
          <p:cNvPr id="81" name="Rectangle 4"/>
          <p:cNvSpPr>
            <a:spLocks noChangeArrowheads="1"/>
          </p:cNvSpPr>
          <p:nvPr/>
        </p:nvSpPr>
        <p:spPr bwMode="auto">
          <a:xfrm>
            <a:off x="921136" y="788760"/>
            <a:ext cx="10659757" cy="600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atinLnBrk="0">
              <a:buNone/>
            </a:pPr>
            <a:r>
              <a:rPr lang="en-US" altLang="zh-CN" sz="3200" b="1" dirty="0">
                <a:solidFill>
                  <a:srgbClr val="C00000"/>
                </a:solidFill>
                <a:latin typeface="宋体" panose="02010600030101010101" pitchFamily="2" charset="-122"/>
                <a:ea typeface="宋体" panose="02010600030101010101" pitchFamily="2" charset="-122"/>
              </a:rPr>
              <a:t>Linux</a:t>
            </a:r>
            <a:r>
              <a:rPr lang="zh-CN" altLang="en-US" sz="3200" b="1" dirty="0">
                <a:solidFill>
                  <a:srgbClr val="C00000"/>
                </a:solidFill>
                <a:latin typeface="宋体" panose="02010600030101010101" pitchFamily="2" charset="-122"/>
                <a:ea typeface="宋体" panose="02010600030101010101" pitchFamily="2" charset="-122"/>
              </a:rPr>
              <a:t>线程、</a:t>
            </a:r>
            <a:r>
              <a:rPr lang="en-US" altLang="zh-CN" sz="3200" b="1" dirty="0" err="1">
                <a:solidFill>
                  <a:srgbClr val="C00000"/>
                </a:solidFill>
                <a:latin typeface="宋体" panose="02010600030101010101" pitchFamily="2" charset="-122"/>
                <a:ea typeface="宋体" panose="02010600030101010101" pitchFamily="2" charset="-122"/>
              </a:rPr>
              <a:t>VxWorks</a:t>
            </a:r>
            <a:r>
              <a:rPr lang="zh-CN" altLang="en-US" sz="3200" b="1" dirty="0">
                <a:solidFill>
                  <a:srgbClr val="C00000"/>
                </a:solidFill>
                <a:latin typeface="宋体" panose="02010600030101010101" pitchFamily="2" charset="-122"/>
                <a:ea typeface="宋体" panose="02010600030101010101" pitchFamily="2" charset="-122"/>
              </a:rPr>
              <a:t>任务、</a:t>
            </a:r>
            <a:r>
              <a:rPr lang="en-US" altLang="zh-CN" sz="3200" b="1" dirty="0">
                <a:solidFill>
                  <a:srgbClr val="C00000"/>
                </a:solidFill>
                <a:latin typeface="宋体" panose="02010600030101010101" pitchFamily="2" charset="-122"/>
                <a:ea typeface="宋体" panose="02010600030101010101" pitchFamily="2" charset="-122"/>
              </a:rPr>
              <a:t>java</a:t>
            </a:r>
            <a:r>
              <a:rPr lang="zh-CN" altLang="en-US" sz="3200" b="1" dirty="0">
                <a:solidFill>
                  <a:srgbClr val="C00000"/>
                </a:solidFill>
                <a:latin typeface="宋体" panose="02010600030101010101" pitchFamily="2" charset="-122"/>
                <a:ea typeface="宋体" panose="02010600030101010101" pitchFamily="2" charset="-122"/>
              </a:rPr>
              <a:t>线程实例分析</a:t>
            </a:r>
            <a:endParaRPr lang="en-US" altLang="zh-CN" sz="3200" b="1" dirty="0">
              <a:solidFill>
                <a:srgbClr val="C00000"/>
              </a:solidFill>
              <a:latin typeface="宋体" panose="02010600030101010101" pitchFamily="2" charset="-122"/>
              <a:ea typeface="宋体" panose="02010600030101010101" pitchFamily="2" charset="-122"/>
            </a:endParaRPr>
          </a:p>
          <a:p>
            <a:pPr latinLnBrk="0">
              <a:buNone/>
            </a:pPr>
            <a:r>
              <a:rPr lang="zh-CN" altLang="en-US" b="1" dirty="0">
                <a:solidFill>
                  <a:srgbClr val="00B050"/>
                </a:solidFill>
                <a:latin typeface="宋体" panose="02010600030101010101" pitchFamily="2" charset="-122"/>
                <a:ea typeface="宋体" panose="02010600030101010101" pitchFamily="2" charset="-122"/>
              </a:rPr>
              <a:t>关注全局变量共享、线程间通信、线程的同步</a:t>
            </a:r>
            <a:endParaRPr lang="en-US" altLang="zh-CN" b="1" dirty="0">
              <a:solidFill>
                <a:srgbClr val="00B050"/>
              </a:solidFill>
              <a:latin typeface="宋体" panose="02010600030101010101" pitchFamily="2" charset="-122"/>
              <a:ea typeface="宋体" panose="02010600030101010101" pitchFamily="2" charset="-122"/>
            </a:endParaRPr>
          </a:p>
          <a:p>
            <a:pPr latinLnBrk="0">
              <a:buNone/>
            </a:pPr>
            <a:r>
              <a:rPr lang="en-US" altLang="zh-CN" b="1" dirty="0">
                <a:latin typeface="宋体" panose="02010600030101010101" pitchFamily="2" charset="-122"/>
                <a:ea typeface="宋体" panose="02010600030101010101" pitchFamily="2" charset="-122"/>
                <a:hlinkClick r:id="rId3" action="ppaction://hlinkfile"/>
              </a:rPr>
              <a:t>1</a:t>
            </a:r>
            <a:r>
              <a:rPr lang="zh-CN" altLang="en-US" b="1" dirty="0">
                <a:latin typeface="宋体" panose="02010600030101010101" pitchFamily="2" charset="-122"/>
                <a:ea typeface="宋体" panose="02010600030101010101" pitchFamily="2" charset="-122"/>
                <a:hlinkClick r:id="rId3" action="ppaction://hlinkfile"/>
              </a:rPr>
              <a:t>、</a:t>
            </a:r>
            <a:r>
              <a:rPr lang="en-US" altLang="zh-CN" b="1" dirty="0">
                <a:latin typeface="宋体" panose="02010600030101010101" pitchFamily="2" charset="-122"/>
                <a:ea typeface="宋体" panose="02010600030101010101" pitchFamily="2" charset="-122"/>
                <a:hlinkClick r:id="rId3" action="ppaction://hlinkfile"/>
              </a:rPr>
              <a:t>Linux c</a:t>
            </a:r>
            <a:r>
              <a:rPr lang="zh-CN" altLang="en-US" b="1" dirty="0">
                <a:latin typeface="宋体" panose="02010600030101010101" pitchFamily="2" charset="-122"/>
                <a:ea typeface="宋体" panose="02010600030101010101" pitchFamily="2" charset="-122"/>
                <a:hlinkClick r:id="rId3" action="ppaction://hlinkfile"/>
              </a:rPr>
              <a:t>线程</a:t>
            </a:r>
            <a:endParaRPr lang="en-US" altLang="zh-CN" b="1" dirty="0">
              <a:latin typeface="宋体" panose="02010600030101010101" pitchFamily="2" charset="-122"/>
              <a:ea typeface="宋体" panose="02010600030101010101" pitchFamily="2" charset="-122"/>
            </a:endParaRPr>
          </a:p>
          <a:p>
            <a:pPr latinLnBrk="0">
              <a:buNone/>
            </a:pPr>
            <a:r>
              <a:rPr lang="en-US" altLang="zh-CN" b="1" dirty="0">
                <a:latin typeface="宋体" panose="02010600030101010101" pitchFamily="2" charset="-122"/>
                <a:ea typeface="宋体" panose="02010600030101010101" pitchFamily="2" charset="-122"/>
                <a:hlinkClick r:id="rId4" action="ppaction://hlinkfile"/>
              </a:rPr>
              <a:t>2</a:t>
            </a:r>
            <a:r>
              <a:rPr lang="zh-CN" altLang="en-US" b="1" dirty="0">
                <a:latin typeface="宋体" panose="02010600030101010101" pitchFamily="2" charset="-122"/>
                <a:ea typeface="宋体" panose="02010600030101010101" pitchFamily="2" charset="-122"/>
                <a:hlinkClick r:id="rId4" action="ppaction://hlinkfile"/>
              </a:rPr>
              <a:t>、</a:t>
            </a:r>
            <a:r>
              <a:rPr lang="en-US" altLang="zh-CN" b="1" dirty="0" err="1">
                <a:latin typeface="宋体" panose="02010600030101010101" pitchFamily="2" charset="-122"/>
                <a:ea typeface="宋体" panose="02010600030101010101" pitchFamily="2" charset="-122"/>
                <a:hlinkClick r:id="rId4" action="ppaction://hlinkfile"/>
              </a:rPr>
              <a:t>VxWorks</a:t>
            </a:r>
            <a:r>
              <a:rPr lang="zh-CN" altLang="en-US" b="1" dirty="0">
                <a:latin typeface="宋体" panose="02010600030101010101" pitchFamily="2" charset="-122"/>
                <a:ea typeface="宋体" panose="02010600030101010101" pitchFamily="2" charset="-122"/>
                <a:hlinkClick r:id="rId4" action="ppaction://hlinkfile"/>
              </a:rPr>
              <a:t>任务</a:t>
            </a:r>
            <a:endParaRPr lang="en-US" altLang="zh-CN" b="1" dirty="0">
              <a:latin typeface="宋体" panose="02010600030101010101" pitchFamily="2" charset="-122"/>
              <a:ea typeface="宋体" panose="02010600030101010101" pitchFamily="2" charset="-122"/>
            </a:endParaRPr>
          </a:p>
          <a:p>
            <a:pPr>
              <a:buNone/>
            </a:pPr>
            <a:r>
              <a:rPr lang="en-US" altLang="zh-CN" b="1" dirty="0">
                <a:latin typeface="宋体" panose="02010600030101010101" pitchFamily="2" charset="-122"/>
                <a:ea typeface="宋体" panose="02010600030101010101" pitchFamily="2" charset="-122"/>
                <a:hlinkClick r:id="rId5" action="ppaction://hlinkfile"/>
              </a:rPr>
              <a:t>3</a:t>
            </a:r>
            <a:r>
              <a:rPr lang="zh-CN" altLang="en-US" b="1" dirty="0">
                <a:latin typeface="宋体" panose="02010600030101010101" pitchFamily="2" charset="-122"/>
                <a:ea typeface="宋体" panose="02010600030101010101" pitchFamily="2" charset="-122"/>
                <a:hlinkClick r:id="rId5" action="ppaction://hlinkfile"/>
              </a:rPr>
              <a:t>、</a:t>
            </a:r>
            <a:r>
              <a:rPr lang="en-US" altLang="zh-CN" b="1" dirty="0">
                <a:latin typeface="宋体" panose="02010600030101010101" pitchFamily="2" charset="-122"/>
                <a:ea typeface="宋体" panose="02010600030101010101" pitchFamily="2" charset="-122"/>
                <a:hlinkClick r:id="rId5" action="ppaction://hlinkfile"/>
              </a:rPr>
              <a:t>java</a:t>
            </a:r>
            <a:r>
              <a:rPr lang="zh-CN" altLang="en-US" b="1" dirty="0">
                <a:latin typeface="宋体" panose="02010600030101010101" pitchFamily="2" charset="-122"/>
                <a:ea typeface="宋体" panose="02010600030101010101" pitchFamily="2" charset="-122"/>
                <a:hlinkClick r:id="rId5" action="ppaction://hlinkfile"/>
              </a:rPr>
              <a:t>线程</a:t>
            </a:r>
            <a:endParaRPr lang="en-US" altLang="zh-CN" b="1" dirty="0">
              <a:latin typeface="宋体" panose="02010600030101010101" pitchFamily="2" charset="-122"/>
              <a:ea typeface="宋体" panose="02010600030101010101" pitchFamily="2" charset="-122"/>
            </a:endParaRPr>
          </a:p>
          <a:p>
            <a:pPr>
              <a:buNone/>
            </a:pPr>
            <a:r>
              <a:rPr lang="zh-CN" altLang="en-US" sz="2400" b="1" dirty="0">
                <a:latin typeface="宋体" panose="02010600030101010101" pitchFamily="2" charset="-122"/>
                <a:ea typeface="宋体" panose="02010600030101010101" pitchFamily="2" charset="-122"/>
              </a:rPr>
              <a:t>问题：</a:t>
            </a:r>
            <a:endParaRPr lang="en-US" altLang="zh-CN" sz="2400" b="1" dirty="0">
              <a:latin typeface="宋体" panose="02010600030101010101" pitchFamily="2" charset="-122"/>
              <a:ea typeface="宋体" panose="02010600030101010101" pitchFamily="2" charset="-122"/>
            </a:endParaRPr>
          </a:p>
          <a:p>
            <a:pPr>
              <a:buNone/>
            </a:pP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）多任务</a:t>
            </a:r>
            <a:r>
              <a:rPr lang="en-US" altLang="zh-CN" sz="2400" b="1" dirty="0">
                <a:latin typeface="宋体" panose="02010600030101010101" pitchFamily="2" charset="-122"/>
                <a:ea typeface="宋体" panose="02010600030101010101" pitchFamily="2" charset="-122"/>
              </a:rPr>
              <a:t>vs</a:t>
            </a:r>
            <a:r>
              <a:rPr lang="zh-CN" altLang="en-US" sz="2400" b="1" dirty="0">
                <a:latin typeface="宋体" panose="02010600030101010101" pitchFamily="2" charset="-122"/>
                <a:ea typeface="宋体" panose="02010600030101010101" pitchFamily="2" charset="-122"/>
              </a:rPr>
              <a:t>多线程的含义？</a:t>
            </a:r>
            <a:endParaRPr lang="en-US" altLang="zh-CN" sz="2400" b="1" dirty="0">
              <a:latin typeface="宋体" panose="02010600030101010101" pitchFamily="2" charset="-122"/>
              <a:ea typeface="宋体" panose="02010600030101010101" pitchFamily="2" charset="-122"/>
            </a:endParaRPr>
          </a:p>
          <a:p>
            <a:pPr>
              <a:buNone/>
            </a:pP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）多线程间如何通信？</a:t>
            </a:r>
            <a:endParaRPr lang="en-US" altLang="zh-CN" sz="2400" b="1" dirty="0">
              <a:latin typeface="宋体" panose="02010600030101010101" pitchFamily="2" charset="-122"/>
              <a:ea typeface="宋体" panose="02010600030101010101" pitchFamily="2" charset="-122"/>
            </a:endParaRPr>
          </a:p>
          <a:p>
            <a:pPr>
              <a:buNone/>
            </a:pP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）线程的共享全局资源的原理？</a:t>
            </a:r>
            <a:endParaRPr lang="en-US" altLang="zh-CN" sz="2400" b="1" dirty="0">
              <a:latin typeface="宋体" panose="02010600030101010101" pitchFamily="2" charset="-122"/>
              <a:ea typeface="宋体" panose="02010600030101010101" pitchFamily="2" charset="-122"/>
            </a:endParaRPr>
          </a:p>
          <a:p>
            <a:pPr>
              <a:buNone/>
            </a:pPr>
            <a:r>
              <a:rPr lang="en-US" altLang="zh-CN" sz="2400" b="1" dirty="0">
                <a:latin typeface="宋体" panose="02010600030101010101" pitchFamily="2" charset="-122"/>
                <a:ea typeface="宋体" panose="02010600030101010101" pitchFamily="2" charset="-122"/>
              </a:rPr>
              <a:t>4</a:t>
            </a:r>
            <a:r>
              <a:rPr lang="zh-CN" altLang="en-US" sz="2400" b="1" dirty="0">
                <a:latin typeface="宋体" panose="02010600030101010101" pitchFamily="2" charset="-122"/>
                <a:ea typeface="宋体" panose="02010600030101010101" pitchFamily="2" charset="-122"/>
              </a:rPr>
              <a:t>）进程</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线程同步是什么？</a:t>
            </a:r>
            <a:endParaRPr lang="en-US" altLang="zh-CN" sz="2400" b="1" dirty="0">
              <a:latin typeface="宋体" panose="02010600030101010101" pitchFamily="2" charset="-122"/>
              <a:ea typeface="宋体" panose="02010600030101010101" pitchFamily="2" charset="-122"/>
            </a:endParaRPr>
          </a:p>
          <a:p>
            <a:pPr>
              <a:buNone/>
            </a:pPr>
            <a:r>
              <a:rPr lang="en-US" altLang="zh-CN" sz="2400" b="1" dirty="0">
                <a:latin typeface="宋体" panose="02010600030101010101" pitchFamily="2" charset="-122"/>
                <a:ea typeface="宋体" panose="02010600030101010101" pitchFamily="2" charset="-122"/>
              </a:rPr>
              <a:t>5</a:t>
            </a:r>
            <a:r>
              <a:rPr lang="zh-CN" altLang="en-US" sz="2400" b="1" dirty="0">
                <a:latin typeface="宋体" panose="02010600030101010101" pitchFamily="2" charset="-122"/>
                <a:ea typeface="宋体" panose="02010600030101010101" pitchFamily="2" charset="-122"/>
              </a:rPr>
              <a:t>）进程模型</a:t>
            </a:r>
            <a:r>
              <a:rPr lang="en-US" altLang="zh-CN" sz="2400" b="1" dirty="0">
                <a:latin typeface="宋体" panose="02010600030101010101" pitchFamily="2" charset="-122"/>
                <a:ea typeface="宋体" panose="02010600030101010101" pitchFamily="2" charset="-122"/>
              </a:rPr>
              <a:t>OS</a:t>
            </a:r>
            <a:r>
              <a:rPr lang="zh-CN" altLang="en-US" sz="2400" b="1" dirty="0">
                <a:latin typeface="宋体" panose="02010600030101010101" pitchFamily="2" charset="-122"/>
                <a:ea typeface="宋体" panose="02010600030101010101" pitchFamily="2" charset="-122"/>
              </a:rPr>
              <a:t>和线程模型</a:t>
            </a:r>
            <a:r>
              <a:rPr lang="en-US" altLang="zh-CN" sz="2400" b="1" dirty="0">
                <a:latin typeface="宋体" panose="02010600030101010101" pitchFamily="2" charset="-122"/>
                <a:ea typeface="宋体" panose="02010600030101010101" pitchFamily="2" charset="-122"/>
              </a:rPr>
              <a:t>OS</a:t>
            </a:r>
            <a:r>
              <a:rPr lang="zh-CN" altLang="en-US" sz="2400" b="1" dirty="0">
                <a:latin typeface="宋体" panose="02010600030101010101" pitchFamily="2" charset="-122"/>
                <a:ea typeface="宋体" panose="02010600030101010101" pitchFamily="2" charset="-122"/>
              </a:rPr>
              <a:t>的区别？</a:t>
            </a:r>
          </a:p>
          <a:p>
            <a:pPr latinLnBrk="0">
              <a:buNone/>
            </a:pPr>
            <a:endParaRPr lang="zh-CN" altLang="en-US" b="1" dirty="0">
              <a:latin typeface="宋体" panose="02010600030101010101" pitchFamily="2" charset="-122"/>
              <a:ea typeface="宋体" panose="02010600030101010101" pitchFamily="2" charset="-122"/>
            </a:endParaRPr>
          </a:p>
        </p:txBody>
      </p:sp>
      <p:sp>
        <p:nvSpPr>
          <p:cNvPr id="2" name="矩形 1"/>
          <p:cNvSpPr/>
          <p:nvPr/>
        </p:nvSpPr>
        <p:spPr>
          <a:xfrm>
            <a:off x="6354141" y="2085508"/>
            <a:ext cx="5060696" cy="2308324"/>
          </a:xfrm>
          <a:prstGeom prst="rect">
            <a:avLst/>
          </a:prstGeom>
        </p:spPr>
        <p:txBody>
          <a:bodyPr wrap="square">
            <a:spAutoFit/>
          </a:bodyPr>
          <a:lstStyle/>
          <a:p>
            <a:pPr marL="457200" indent="-457200">
              <a:buFont typeface="Wingdings" panose="05000000000000000000" pitchFamily="2" charset="2"/>
              <a:buChar char="l"/>
            </a:pPr>
            <a:r>
              <a:rPr lang="zh-CN" altLang="en-US" sz="2400" b="1" dirty="0">
                <a:solidFill>
                  <a:srgbClr val="FF0000"/>
                </a:solidFill>
                <a:latin typeface="宋体" panose="02010600030101010101" pitchFamily="2" charset="-122"/>
                <a:ea typeface="宋体" panose="02010600030101010101" pitchFamily="2" charset="-122"/>
              </a:rPr>
              <a:t>多线程的设计与实现理念是并发</a:t>
            </a:r>
            <a:r>
              <a:rPr lang="en-US" altLang="zh-CN" sz="2400" b="1" dirty="0">
                <a:solidFill>
                  <a:srgbClr val="FF0000"/>
                </a:solidFill>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并行化执行充分利用多处理器；需要用户进行线程功能设计、线程间通信、同步控制。</a:t>
            </a:r>
            <a:endParaRPr lang="en-US" altLang="zh-CN" sz="2400" b="1" dirty="0">
              <a:solidFill>
                <a:srgbClr val="FF0000"/>
              </a:solidFill>
              <a:latin typeface="宋体" panose="02010600030101010101" pitchFamily="2" charset="-122"/>
              <a:ea typeface="宋体" panose="02010600030101010101" pitchFamily="2" charset="-122"/>
            </a:endParaRPr>
          </a:p>
          <a:p>
            <a:pPr marL="457200" indent="-457200">
              <a:buFont typeface="Wingdings" panose="05000000000000000000" pitchFamily="2" charset="2"/>
              <a:buChar char="l"/>
            </a:pPr>
            <a:r>
              <a:rPr lang="zh-CN" altLang="en-US" sz="2400" b="1" dirty="0">
                <a:solidFill>
                  <a:srgbClr val="FF0000"/>
                </a:solidFill>
                <a:latin typeface="宋体" panose="02010600030101010101" pitchFamily="2" charset="-122"/>
                <a:ea typeface="宋体" panose="02010600030101010101" pitchFamily="2" charset="-122"/>
              </a:rPr>
              <a:t>需要程序员了解操作系统和语言级线程库的基本原理。</a:t>
            </a:r>
            <a:endParaRPr lang="en-US" altLang="zh-CN" sz="2400" b="1"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1">
                                            <p:txEl>
                                              <p:pRg st="6" end="6"/>
                                            </p:txEl>
                                          </p:spTgt>
                                        </p:tgtEl>
                                        <p:attrNameLst>
                                          <p:attrName>style.visibility</p:attrName>
                                        </p:attrNameLst>
                                      </p:cBhvr>
                                      <p:to>
                                        <p:strVal val="visible"/>
                                      </p:to>
                                    </p:set>
                                    <p:animEffect transition="in" filter="fade">
                                      <p:cBhvr>
                                        <p:cTn id="7" dur="1000"/>
                                        <p:tgtEl>
                                          <p:spTgt spid="81">
                                            <p:txEl>
                                              <p:pRg st="6" end="6"/>
                                            </p:txEl>
                                          </p:spTgt>
                                        </p:tgtEl>
                                      </p:cBhvr>
                                    </p:animEffect>
                                    <p:anim calcmode="lin" valueType="num">
                                      <p:cBhvr>
                                        <p:cTn id="8" dur="1000" fill="hold"/>
                                        <p:tgtEl>
                                          <p:spTgt spid="81">
                                            <p:txEl>
                                              <p:pRg st="6" end="6"/>
                                            </p:txEl>
                                          </p:spTgt>
                                        </p:tgtEl>
                                        <p:attrNameLst>
                                          <p:attrName>ppt_x</p:attrName>
                                        </p:attrNameLst>
                                      </p:cBhvr>
                                      <p:tavLst>
                                        <p:tav tm="0">
                                          <p:val>
                                            <p:strVal val="#ppt_x"/>
                                          </p:val>
                                        </p:tav>
                                        <p:tav tm="100000">
                                          <p:val>
                                            <p:strVal val="#ppt_x"/>
                                          </p:val>
                                        </p:tav>
                                      </p:tavLst>
                                    </p:anim>
                                    <p:anim calcmode="lin" valueType="num">
                                      <p:cBhvr>
                                        <p:cTn id="9" dur="1000" fill="hold"/>
                                        <p:tgtEl>
                                          <p:spTgt spid="81">
                                            <p:txEl>
                                              <p:pRg st="6" end="6"/>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
                                            <p:txEl>
                                              <p:pRg st="7" end="7"/>
                                            </p:txEl>
                                          </p:spTgt>
                                        </p:tgtEl>
                                        <p:attrNameLst>
                                          <p:attrName>style.visibility</p:attrName>
                                        </p:attrNameLst>
                                      </p:cBhvr>
                                      <p:to>
                                        <p:strVal val="visible"/>
                                      </p:to>
                                    </p:set>
                                    <p:animEffect transition="in" filter="fade">
                                      <p:cBhvr>
                                        <p:cTn id="12" dur="1000"/>
                                        <p:tgtEl>
                                          <p:spTgt spid="81">
                                            <p:txEl>
                                              <p:pRg st="7" end="7"/>
                                            </p:txEl>
                                          </p:spTgt>
                                        </p:tgtEl>
                                      </p:cBhvr>
                                    </p:animEffect>
                                    <p:anim calcmode="lin" valueType="num">
                                      <p:cBhvr>
                                        <p:cTn id="13" dur="1000" fill="hold"/>
                                        <p:tgtEl>
                                          <p:spTgt spid="81">
                                            <p:txEl>
                                              <p:pRg st="7" end="7"/>
                                            </p:txEl>
                                          </p:spTgt>
                                        </p:tgtEl>
                                        <p:attrNameLst>
                                          <p:attrName>ppt_x</p:attrName>
                                        </p:attrNameLst>
                                      </p:cBhvr>
                                      <p:tavLst>
                                        <p:tav tm="0">
                                          <p:val>
                                            <p:strVal val="#ppt_x"/>
                                          </p:val>
                                        </p:tav>
                                        <p:tav tm="100000">
                                          <p:val>
                                            <p:strVal val="#ppt_x"/>
                                          </p:val>
                                        </p:tav>
                                      </p:tavLst>
                                    </p:anim>
                                    <p:anim calcmode="lin" valueType="num">
                                      <p:cBhvr>
                                        <p:cTn id="14" dur="1000" fill="hold"/>
                                        <p:tgtEl>
                                          <p:spTgt spid="81">
                                            <p:txEl>
                                              <p:pRg st="7" end="7"/>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xEl>
                                              <p:pRg st="8" end="8"/>
                                            </p:txEl>
                                          </p:spTgt>
                                        </p:tgtEl>
                                        <p:attrNameLst>
                                          <p:attrName>style.visibility</p:attrName>
                                        </p:attrNameLst>
                                      </p:cBhvr>
                                      <p:to>
                                        <p:strVal val="visible"/>
                                      </p:to>
                                    </p:set>
                                    <p:animEffect transition="in" filter="fade">
                                      <p:cBhvr>
                                        <p:cTn id="17" dur="1000"/>
                                        <p:tgtEl>
                                          <p:spTgt spid="81">
                                            <p:txEl>
                                              <p:pRg st="8" end="8"/>
                                            </p:txEl>
                                          </p:spTgt>
                                        </p:tgtEl>
                                      </p:cBhvr>
                                    </p:animEffect>
                                    <p:anim calcmode="lin" valueType="num">
                                      <p:cBhvr>
                                        <p:cTn id="18" dur="1000" fill="hold"/>
                                        <p:tgtEl>
                                          <p:spTgt spid="81">
                                            <p:txEl>
                                              <p:pRg st="8" end="8"/>
                                            </p:txEl>
                                          </p:spTgt>
                                        </p:tgtEl>
                                        <p:attrNameLst>
                                          <p:attrName>ppt_x</p:attrName>
                                        </p:attrNameLst>
                                      </p:cBhvr>
                                      <p:tavLst>
                                        <p:tav tm="0">
                                          <p:val>
                                            <p:strVal val="#ppt_x"/>
                                          </p:val>
                                        </p:tav>
                                        <p:tav tm="100000">
                                          <p:val>
                                            <p:strVal val="#ppt_x"/>
                                          </p:val>
                                        </p:tav>
                                      </p:tavLst>
                                    </p:anim>
                                    <p:anim calcmode="lin" valueType="num">
                                      <p:cBhvr>
                                        <p:cTn id="19" dur="1000" fill="hold"/>
                                        <p:tgtEl>
                                          <p:spTgt spid="81">
                                            <p:txEl>
                                              <p:pRg st="8" end="8"/>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1">
                                            <p:txEl>
                                              <p:pRg st="9" end="9"/>
                                            </p:txEl>
                                          </p:spTgt>
                                        </p:tgtEl>
                                        <p:attrNameLst>
                                          <p:attrName>style.visibility</p:attrName>
                                        </p:attrNameLst>
                                      </p:cBhvr>
                                      <p:to>
                                        <p:strVal val="visible"/>
                                      </p:to>
                                    </p:set>
                                    <p:animEffect transition="in" filter="fade">
                                      <p:cBhvr>
                                        <p:cTn id="22" dur="1000"/>
                                        <p:tgtEl>
                                          <p:spTgt spid="81">
                                            <p:txEl>
                                              <p:pRg st="9" end="9"/>
                                            </p:txEl>
                                          </p:spTgt>
                                        </p:tgtEl>
                                      </p:cBhvr>
                                    </p:animEffect>
                                    <p:anim calcmode="lin" valueType="num">
                                      <p:cBhvr>
                                        <p:cTn id="23" dur="1000" fill="hold"/>
                                        <p:tgtEl>
                                          <p:spTgt spid="81">
                                            <p:txEl>
                                              <p:pRg st="9" end="9"/>
                                            </p:txEl>
                                          </p:spTgt>
                                        </p:tgtEl>
                                        <p:attrNameLst>
                                          <p:attrName>ppt_x</p:attrName>
                                        </p:attrNameLst>
                                      </p:cBhvr>
                                      <p:tavLst>
                                        <p:tav tm="0">
                                          <p:val>
                                            <p:strVal val="#ppt_x"/>
                                          </p:val>
                                        </p:tav>
                                        <p:tav tm="100000">
                                          <p:val>
                                            <p:strVal val="#ppt_x"/>
                                          </p:val>
                                        </p:tav>
                                      </p:tavLst>
                                    </p:anim>
                                    <p:anim calcmode="lin" valueType="num">
                                      <p:cBhvr>
                                        <p:cTn id="24" dur="1000" fill="hold"/>
                                        <p:tgtEl>
                                          <p:spTgt spid="81">
                                            <p:txEl>
                                              <p:pRg st="9" end="9"/>
                                            </p:txEl>
                                          </p:spTgt>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1">
                                            <p:txEl>
                                              <p:pRg st="10" end="10"/>
                                            </p:txEl>
                                          </p:spTgt>
                                        </p:tgtEl>
                                        <p:attrNameLst>
                                          <p:attrName>style.visibility</p:attrName>
                                        </p:attrNameLst>
                                      </p:cBhvr>
                                      <p:to>
                                        <p:strVal val="visible"/>
                                      </p:to>
                                    </p:set>
                                    <p:animEffect transition="in" filter="fade">
                                      <p:cBhvr>
                                        <p:cTn id="27" dur="1000"/>
                                        <p:tgtEl>
                                          <p:spTgt spid="81">
                                            <p:txEl>
                                              <p:pRg st="10" end="10"/>
                                            </p:txEl>
                                          </p:spTgt>
                                        </p:tgtEl>
                                      </p:cBhvr>
                                    </p:animEffect>
                                    <p:anim calcmode="lin" valueType="num">
                                      <p:cBhvr>
                                        <p:cTn id="28" dur="1000" fill="hold"/>
                                        <p:tgtEl>
                                          <p:spTgt spid="81">
                                            <p:txEl>
                                              <p:pRg st="10" end="10"/>
                                            </p:txEl>
                                          </p:spTgt>
                                        </p:tgtEl>
                                        <p:attrNameLst>
                                          <p:attrName>ppt_x</p:attrName>
                                        </p:attrNameLst>
                                      </p:cBhvr>
                                      <p:tavLst>
                                        <p:tav tm="0">
                                          <p:val>
                                            <p:strVal val="#ppt_x"/>
                                          </p:val>
                                        </p:tav>
                                        <p:tav tm="100000">
                                          <p:val>
                                            <p:strVal val="#ppt_x"/>
                                          </p:val>
                                        </p:tav>
                                      </p:tavLst>
                                    </p:anim>
                                    <p:anim calcmode="lin" valueType="num">
                                      <p:cBhvr>
                                        <p:cTn id="29" dur="1000" fill="hold"/>
                                        <p:tgtEl>
                                          <p:spTgt spid="81">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a:buClr>
                <a:srgbClr val="0000FF"/>
              </a:buClr>
              <a:buFont typeface="Wingdings" panose="05000000000000000000" pitchFamily="2" charset="2"/>
              <a:buNone/>
            </a:pPr>
            <a:r>
              <a:rPr lang="en-US" altLang="zh-CN" dirty="0">
                <a:latin typeface="宋体" panose="02010600030101010101" pitchFamily="2" charset="-122"/>
                <a:ea typeface="宋体" panose="02010600030101010101" pitchFamily="2" charset="-122"/>
              </a:rPr>
              <a:t>4.6 </a:t>
            </a:r>
            <a:r>
              <a:rPr lang="zh-CN" altLang="en-US" dirty="0">
                <a:latin typeface="宋体" panose="02010600030101010101" pitchFamily="2" charset="-122"/>
                <a:ea typeface="宋体" panose="02010600030101010101" pitchFamily="2" charset="-122"/>
              </a:rPr>
              <a:t>协程（用户态轻量级线程</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p:txBody>
      </p:sp>
      <p:sp>
        <p:nvSpPr>
          <p:cNvPr id="81" name="Rectangle 4"/>
          <p:cNvSpPr>
            <a:spLocks noChangeArrowheads="1"/>
          </p:cNvSpPr>
          <p:nvPr/>
        </p:nvSpPr>
        <p:spPr bwMode="auto">
          <a:xfrm>
            <a:off x="581499" y="854075"/>
            <a:ext cx="10874627" cy="5821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atinLnBrk="0">
              <a:buNone/>
            </a:pPr>
            <a:r>
              <a:rPr lang="zh-CN" altLang="en-US" sz="2400" b="1" dirty="0">
                <a:solidFill>
                  <a:srgbClr val="C00000"/>
                </a:solidFill>
                <a:latin typeface="宋体" panose="02010600030101010101" pitchFamily="2" charset="-122"/>
                <a:ea typeface="宋体" panose="02010600030101010101" pitchFamily="2" charset="-122"/>
              </a:rPr>
              <a:t>协程（</a:t>
            </a:r>
            <a:r>
              <a:rPr lang="en-US" altLang="zh-CN" sz="2400" b="1" dirty="0" err="1">
                <a:solidFill>
                  <a:srgbClr val="C00000"/>
                </a:solidFill>
                <a:latin typeface="宋体" panose="02010600030101010101" pitchFamily="2" charset="-122"/>
                <a:ea typeface="宋体" panose="02010600030101010101" pitchFamily="2" charset="-122"/>
              </a:rPr>
              <a:t>Coroutine</a:t>
            </a:r>
            <a:r>
              <a:rPr lang="zh-CN" altLang="en-US" sz="2400" b="1" dirty="0">
                <a:solidFill>
                  <a:srgbClr val="C00000"/>
                </a:solidFill>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是一种轻量级的用户态线程，实现的是非抢占式的调度，即由当前协程切换到其他协程由当前协程来控制。</a:t>
            </a:r>
            <a:endParaRPr lang="en-US" altLang="zh-CN" sz="2400" b="1" dirty="0">
              <a:latin typeface="宋体" panose="02010600030101010101" pitchFamily="2" charset="-122"/>
              <a:ea typeface="宋体" panose="02010600030101010101" pitchFamily="2" charset="-122"/>
            </a:endParaRPr>
          </a:p>
          <a:p>
            <a:pPr marL="342900" indent="-342900"/>
            <a:r>
              <a:rPr lang="zh-CN" altLang="en-US" sz="2400" dirty="0">
                <a:latin typeface="宋体" panose="02010600030101010101" pitchFamily="2" charset="-122"/>
                <a:ea typeface="宋体" panose="02010600030101010101" pitchFamily="2" charset="-122"/>
              </a:rPr>
              <a:t>目前的协程框架一般都是设计成 </a:t>
            </a:r>
            <a:r>
              <a:rPr lang="en-US" altLang="zh-CN" sz="2400" dirty="0" err="1">
                <a:latin typeface="宋体" panose="02010600030101010101" pitchFamily="2" charset="-122"/>
                <a:ea typeface="宋体" panose="02010600030101010101" pitchFamily="2" charset="-122"/>
              </a:rPr>
              <a:t>1:N</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模式。</a:t>
            </a:r>
            <a:r>
              <a:rPr lang="en-US" altLang="zh-CN" sz="2400" dirty="0" err="1">
                <a:latin typeface="宋体" panose="02010600030101010101" pitchFamily="2" charset="-122"/>
                <a:ea typeface="宋体" panose="02010600030101010101" pitchFamily="2" charset="-122"/>
              </a:rPr>
              <a:t>1:N</a:t>
            </a:r>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就是一个线程作为一个容器里面放置多个协程。</a:t>
            </a:r>
            <a:endParaRPr lang="en-US" altLang="zh-CN" sz="2400" dirty="0">
              <a:latin typeface="宋体" panose="02010600030101010101" pitchFamily="2" charset="-122"/>
              <a:ea typeface="宋体" panose="02010600030101010101" pitchFamily="2" charset="-122"/>
            </a:endParaRPr>
          </a:p>
          <a:p>
            <a:pPr marL="342900" indent="-342900"/>
            <a:r>
              <a:rPr lang="zh-CN" altLang="en-US" sz="2400" dirty="0">
                <a:latin typeface="宋体" panose="02010600030101010101" pitchFamily="2" charset="-122"/>
                <a:ea typeface="宋体" panose="02010600030101010101" pitchFamily="2" charset="-122"/>
              </a:rPr>
              <a:t>那么谁来适时的切换这些协程？由协程自己主动让出 </a:t>
            </a:r>
            <a:r>
              <a:rPr lang="en-US" altLang="zh-CN" sz="2400" dirty="0">
                <a:latin typeface="宋体" panose="02010600030101010101" pitchFamily="2" charset="-122"/>
                <a:ea typeface="宋体" panose="02010600030101010101" pitchFamily="2" charset="-122"/>
              </a:rPr>
              <a:t>CPU</a:t>
            </a:r>
            <a:r>
              <a:rPr lang="zh-CN" altLang="en-US" sz="2400" dirty="0">
                <a:latin typeface="宋体" panose="02010600030101010101" pitchFamily="2" charset="-122"/>
                <a:ea typeface="宋体" panose="02010600030101010101" pitchFamily="2" charset="-122"/>
              </a:rPr>
              <a:t>，有一个调度器，这个调度器是被动调度的。当一个协程需要让出</a:t>
            </a:r>
            <a:r>
              <a:rPr lang="en-US" altLang="zh-CN" sz="2400" dirty="0">
                <a:latin typeface="宋体" panose="02010600030101010101" pitchFamily="2" charset="-122"/>
                <a:ea typeface="宋体" panose="02010600030101010101" pitchFamily="2" charset="-122"/>
              </a:rPr>
              <a:t>CPU</a:t>
            </a:r>
            <a:r>
              <a:rPr lang="zh-CN" altLang="en-US" sz="2400" dirty="0">
                <a:latin typeface="宋体" panose="02010600030101010101" pitchFamily="2" charset="-122"/>
                <a:ea typeface="宋体" panose="02010600030101010101" pitchFamily="2" charset="-122"/>
              </a:rPr>
              <a:t>时（比如：异步等待网络的数据，当前还没有数据到</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，通知调度器。</a:t>
            </a:r>
            <a:endParaRPr lang="en-US" altLang="zh-CN" sz="2400" dirty="0">
              <a:latin typeface="宋体" panose="02010600030101010101" pitchFamily="2" charset="-122"/>
              <a:ea typeface="宋体" panose="02010600030101010101" pitchFamily="2" charset="-122"/>
            </a:endParaRPr>
          </a:p>
          <a:p>
            <a:pPr marL="342900" indent="-342900"/>
            <a:r>
              <a:rPr lang="zh-CN" altLang="en-US" sz="2400" dirty="0">
                <a:latin typeface="宋体" panose="02010600030101010101" pitchFamily="2" charset="-122"/>
                <a:ea typeface="宋体" panose="02010600030101010101" pitchFamily="2" charset="-122"/>
              </a:rPr>
              <a:t>调度器根据设计好的</a:t>
            </a:r>
            <a:r>
              <a:rPr lang="zh-CN" altLang="en-US" sz="2400" b="1" dirty="0">
                <a:latin typeface="宋体" panose="02010600030101010101" pitchFamily="2" charset="-122"/>
                <a:ea typeface="宋体" panose="02010600030101010101" pitchFamily="2" charset="-122"/>
              </a:rPr>
              <a:t>调度算法</a:t>
            </a:r>
            <a:r>
              <a:rPr lang="zh-CN" altLang="en-US" sz="2400" b="1" u="sng" dirty="0">
                <a:latin typeface="宋体" panose="02010600030101010101" pitchFamily="2" charset="-122"/>
                <a:ea typeface="宋体" panose="02010600030101010101" pitchFamily="2" charset="-122"/>
              </a:rPr>
              <a:t>找到</a:t>
            </a:r>
            <a:r>
              <a:rPr lang="zh-CN" altLang="en-US" sz="2400" dirty="0">
                <a:latin typeface="宋体" panose="02010600030101010101" pitchFamily="2" charset="-122"/>
                <a:ea typeface="宋体" panose="02010600030101010101" pitchFamily="2" charset="-122"/>
              </a:rPr>
              <a:t>一个协程。切换当前协程的 </a:t>
            </a:r>
            <a:r>
              <a:rPr lang="en-US" altLang="zh-CN" sz="2400" dirty="0">
                <a:latin typeface="宋体" panose="02010600030101010101" pitchFamily="2" charset="-122"/>
                <a:ea typeface="宋体" panose="02010600030101010101" pitchFamily="2" charset="-122"/>
              </a:rPr>
              <a:t>CPU </a:t>
            </a:r>
            <a:r>
              <a:rPr lang="zh-CN" altLang="en-US" sz="2400" dirty="0">
                <a:latin typeface="宋体" panose="02010600030101010101" pitchFamily="2" charset="-122"/>
                <a:ea typeface="宋体" panose="02010600030101010101" pitchFamily="2" charset="-122"/>
              </a:rPr>
              <a:t>上下文把 </a:t>
            </a:r>
            <a:r>
              <a:rPr lang="en-US" altLang="zh-CN" sz="2400" dirty="0">
                <a:latin typeface="宋体" panose="02010600030101010101" pitchFamily="2" charset="-122"/>
                <a:ea typeface="宋体" panose="02010600030101010101" pitchFamily="2" charset="-122"/>
              </a:rPr>
              <a:t>CPU </a:t>
            </a:r>
            <a:r>
              <a:rPr lang="zh-CN" altLang="en-US" sz="2400" dirty="0">
                <a:latin typeface="宋体" panose="02010600030101010101" pitchFamily="2" charset="-122"/>
                <a:ea typeface="宋体" panose="02010600030101010101" pitchFamily="2" charset="-122"/>
              </a:rPr>
              <a:t>的运行权交给找到的协程，直到这个协程出现执行不下去需要等待的情况，或者它调用主动让出 </a:t>
            </a:r>
            <a:r>
              <a:rPr lang="en-US" altLang="zh-CN" sz="2400" dirty="0">
                <a:latin typeface="宋体" panose="02010600030101010101" pitchFamily="2" charset="-122"/>
                <a:ea typeface="宋体" panose="02010600030101010101" pitchFamily="2" charset="-122"/>
              </a:rPr>
              <a:t>CPU </a:t>
            </a:r>
            <a:r>
              <a:rPr lang="zh-CN" altLang="en-US" sz="2400" dirty="0">
                <a:latin typeface="宋体" panose="02010600030101010101" pitchFamily="2" charset="-122"/>
                <a:ea typeface="宋体" panose="02010600030101010101" pitchFamily="2" charset="-122"/>
              </a:rPr>
              <a:t>的 </a:t>
            </a:r>
            <a:r>
              <a:rPr lang="en-US" altLang="zh-CN" sz="2400" dirty="0">
                <a:latin typeface="宋体" panose="02010600030101010101" pitchFamily="2" charset="-122"/>
                <a:ea typeface="宋体" panose="02010600030101010101" pitchFamily="2" charset="-122"/>
              </a:rPr>
              <a:t>API </a:t>
            </a:r>
            <a:r>
              <a:rPr lang="zh-CN" altLang="en-US" sz="2400" dirty="0">
                <a:latin typeface="宋体" panose="02010600030101010101" pitchFamily="2" charset="-122"/>
                <a:ea typeface="宋体" panose="02010600030101010101" pitchFamily="2" charset="-122"/>
              </a:rPr>
              <a:t>之类，触发下一次调度。</a:t>
            </a:r>
            <a:endParaRPr lang="zh-CN" altLang="en-US" sz="2400" b="1" dirty="0">
              <a:latin typeface="宋体" panose="02010600030101010101" pitchFamily="2" charset="-122"/>
              <a:ea typeface="宋体" panose="02010600030101010101" pitchFamily="2" charset="-122"/>
            </a:endParaRPr>
          </a:p>
        </p:txBody>
      </p:sp>
      <p:sp>
        <p:nvSpPr>
          <p:cNvPr id="2" name="矩形 1"/>
          <p:cNvSpPr/>
          <p:nvPr/>
        </p:nvSpPr>
        <p:spPr>
          <a:xfrm>
            <a:off x="609521" y="5250937"/>
            <a:ext cx="10219588" cy="523220"/>
          </a:xfrm>
          <a:prstGeom prst="rect">
            <a:avLst/>
          </a:prstGeom>
        </p:spPr>
        <p:txBody>
          <a:bodyPr wrap="square">
            <a:spAutoFit/>
          </a:bodyPr>
          <a:lstStyle/>
          <a:p>
            <a:pPr marL="457200" lvl="0" indent="-457200">
              <a:buFont typeface="Arial" panose="020B0604020202020204" pitchFamily="34" charset="0"/>
              <a:buChar char="•"/>
            </a:pPr>
            <a:r>
              <a:rPr lang="zh-CN" altLang="en-US" b="1" dirty="0">
                <a:solidFill>
                  <a:srgbClr val="C00000"/>
                </a:solidFill>
                <a:latin typeface="宋体" panose="02010600030101010101" pitchFamily="2" charset="-122"/>
                <a:ea typeface="宋体" panose="02010600030101010101" pitchFamily="2" charset="-122"/>
              </a:rPr>
              <a:t>协程</a:t>
            </a:r>
            <a:r>
              <a:rPr lang="en-US" altLang="zh-CN" b="1" dirty="0">
                <a:solidFill>
                  <a:srgbClr val="C00000"/>
                </a:solidFill>
                <a:latin typeface="宋体" panose="02010600030101010101" pitchFamily="2" charset="-122"/>
                <a:ea typeface="宋体" panose="02010600030101010101" pitchFamily="2" charset="-122"/>
              </a:rPr>
              <a:t>(</a:t>
            </a:r>
            <a:r>
              <a:rPr lang="zh-CN" altLang="en-US" b="1" dirty="0">
                <a:solidFill>
                  <a:srgbClr val="C00000"/>
                </a:solidFill>
                <a:latin typeface="宋体" panose="02010600030101010101" pitchFamily="2" charset="-122"/>
                <a:ea typeface="宋体" panose="02010600030101010101" pitchFamily="2" charset="-122"/>
              </a:rPr>
              <a:t>用户级线程）可以在编译器中基于线程技术封装和实现</a:t>
            </a:r>
            <a:endParaRPr lang="en-US" altLang="zh-CN" b="1" dirty="0">
              <a:solidFill>
                <a:srgbClr val="C00000"/>
              </a:solidFill>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xEl>
                                              <p:pRg st="1" end="1"/>
                                            </p:txEl>
                                          </p:spTgt>
                                        </p:tgtEl>
                                        <p:attrNameLst>
                                          <p:attrName>style.visibility</p:attrName>
                                        </p:attrNameLst>
                                      </p:cBhvr>
                                      <p:to>
                                        <p:strVal val="visible"/>
                                      </p:to>
                                    </p:set>
                                    <p:animEffect transition="in" filter="fade">
                                      <p:cBhvr>
                                        <p:cTn id="7" dur="500"/>
                                        <p:tgtEl>
                                          <p:spTgt spid="8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1">
                                            <p:txEl>
                                              <p:pRg st="2" end="2"/>
                                            </p:txEl>
                                          </p:spTgt>
                                        </p:tgtEl>
                                        <p:attrNameLst>
                                          <p:attrName>style.visibility</p:attrName>
                                        </p:attrNameLst>
                                      </p:cBhvr>
                                      <p:to>
                                        <p:strVal val="visible"/>
                                      </p:to>
                                    </p:set>
                                    <p:anim calcmode="lin" valueType="num">
                                      <p:cBhvr additive="base">
                                        <p:cTn id="12" dur="500" fill="hold"/>
                                        <p:tgtEl>
                                          <p:spTgt spid="81">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81">
                                            <p:txEl>
                                              <p:pRg st="3" end="3"/>
                                            </p:txEl>
                                          </p:spTgt>
                                        </p:tgtEl>
                                        <p:attrNameLst>
                                          <p:attrName>style.visibility</p:attrName>
                                        </p:attrNameLst>
                                      </p:cBhvr>
                                      <p:to>
                                        <p:strVal val="visible"/>
                                      </p:to>
                                    </p:set>
                                    <p:anim calcmode="lin" valueType="num">
                                      <p:cBhvr additive="base">
                                        <p:cTn id="18" dur="500" fill="hold"/>
                                        <p:tgtEl>
                                          <p:spTgt spid="81">
                                            <p:txEl>
                                              <p:pRg st="3" end="3"/>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8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additive="base">
                                        <p:cTn id="24" dur="500" fill="hold"/>
                                        <p:tgtEl>
                                          <p:spTgt spid="2"/>
                                        </p:tgtEl>
                                        <p:attrNameLst>
                                          <p:attrName>ppt_x</p:attrName>
                                        </p:attrNameLst>
                                      </p:cBhvr>
                                      <p:tavLst>
                                        <p:tav tm="0">
                                          <p:val>
                                            <p:strVal val="#ppt_x"/>
                                          </p:val>
                                        </p:tav>
                                        <p:tav tm="100000">
                                          <p:val>
                                            <p:strVal val="#ppt_x"/>
                                          </p:val>
                                        </p:tav>
                                      </p:tavLst>
                                    </p:anim>
                                    <p:anim calcmode="lin" valueType="num">
                                      <p:cBhvr additive="base">
                                        <p:cTn id="2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54714" y="1272566"/>
            <a:ext cx="10680986"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8719" bIns="0" numCol="1" anchor="ctr" anchorCtr="0" compatLnSpc="1">
            <a:spAutoFit/>
          </a:bodyPr>
          <a:lstStyle/>
          <a:p>
            <a:pPr lvl="1" indent="-457200"/>
            <a:r>
              <a:rPr lang="zh-CN" altLang="en-US" b="1" dirty="0">
                <a:latin typeface="宋体" panose="02010600030101010101" pitchFamily="2" charset="-122"/>
                <a:ea typeface="宋体" panose="02010600030101010101" pitchFamily="2" charset="-122"/>
              </a:rPr>
              <a:t>不同语言对协程的支持：</a:t>
            </a:r>
            <a:endParaRPr lang="en-US" altLang="zh-CN" b="1" dirty="0">
              <a:latin typeface="宋体" panose="02010600030101010101" pitchFamily="2" charset="-122"/>
              <a:ea typeface="宋体" panose="02010600030101010101" pitchFamily="2" charset="-122"/>
            </a:endParaRPr>
          </a:p>
          <a:p>
            <a:pPr marL="342900" lvl="1" indent="-342900">
              <a:buFont typeface="Arial" panose="020B0604020202020204" pitchFamily="34" charset="0"/>
              <a:buChar char="•"/>
            </a:pPr>
            <a:r>
              <a:rPr lang="en-US" altLang="zh-CN" dirty="0">
                <a:latin typeface="宋体" panose="02010600030101010101" pitchFamily="2" charset="-122"/>
                <a:ea typeface="宋体" panose="02010600030101010101" pitchFamily="2" charset="-122"/>
              </a:rPr>
              <a:t>C++</a:t>
            </a:r>
            <a:r>
              <a:rPr lang="zh-CN" altLang="en-US" dirty="0">
                <a:latin typeface="宋体" panose="02010600030101010101" pitchFamily="2" charset="-122"/>
                <a:ea typeface="宋体" panose="02010600030101010101" pitchFamily="2" charset="-122"/>
              </a:rPr>
              <a:t>通过</a:t>
            </a:r>
            <a:r>
              <a:rPr lang="en-US" altLang="zh-CN" dirty="0" err="1">
                <a:latin typeface="宋体" panose="02010600030101010101" pitchFamily="2" charset="-122"/>
                <a:ea typeface="宋体" panose="02010600030101010101" pitchFamily="2" charset="-122"/>
              </a:rPr>
              <a:t>Boost.Coroutine</a:t>
            </a:r>
            <a:r>
              <a:rPr lang="zh-CN" altLang="en-US" dirty="0">
                <a:latin typeface="宋体" panose="02010600030101010101" pitchFamily="2" charset="-122"/>
                <a:ea typeface="宋体" panose="02010600030101010101" pitchFamily="2" charset="-122"/>
              </a:rPr>
              <a:t>实现对协程的支持</a:t>
            </a:r>
            <a:endParaRPr lang="en-US" altLang="zh-CN" dirty="0">
              <a:latin typeface="宋体" panose="02010600030101010101" pitchFamily="2" charset="-122"/>
              <a:ea typeface="宋体" panose="02010600030101010101" pitchFamily="2" charset="-122"/>
            </a:endParaRPr>
          </a:p>
          <a:p>
            <a:pPr marL="342900" lvl="1" indent="-342900">
              <a:buFont typeface="Arial" panose="020B0604020202020204" pitchFamily="34" charset="0"/>
              <a:buChar char="•"/>
            </a:pPr>
            <a:r>
              <a:rPr lang="en-US" altLang="zh-CN" dirty="0">
                <a:latin typeface="宋体" panose="02010600030101010101" pitchFamily="2" charset="-122"/>
                <a:ea typeface="宋体" panose="02010600030101010101" pitchFamily="2" charset="-122"/>
              </a:rPr>
              <a:t>Java</a:t>
            </a:r>
            <a:r>
              <a:rPr lang="zh-CN" altLang="en-US" dirty="0">
                <a:latin typeface="宋体" panose="02010600030101010101" pitchFamily="2" charset="-122"/>
                <a:ea typeface="宋体" panose="02010600030101010101" pitchFamily="2" charset="-122"/>
              </a:rPr>
              <a:t>不支持</a:t>
            </a:r>
            <a:endParaRPr lang="en-US" altLang="zh-CN" dirty="0">
              <a:latin typeface="宋体" panose="02010600030101010101" pitchFamily="2" charset="-122"/>
              <a:ea typeface="宋体" panose="02010600030101010101" pitchFamily="2" charset="-122"/>
            </a:endParaRPr>
          </a:p>
          <a:p>
            <a:pPr marL="342900" lvl="1" indent="-342900">
              <a:buFont typeface="Arial" panose="020B0604020202020204" pitchFamily="34" charset="0"/>
              <a:buChar char="•"/>
            </a:pPr>
            <a:r>
              <a:rPr lang="en-US" altLang="zh-CN" dirty="0" err="1">
                <a:latin typeface="宋体" panose="02010600030101010101" pitchFamily="2" charset="-122"/>
                <a:ea typeface="宋体" panose="02010600030101010101" pitchFamily="2" charset="-122"/>
              </a:rPr>
              <a:t>Python3.5</a:t>
            </a:r>
            <a:r>
              <a:rPr lang="zh-CN" altLang="en-US" dirty="0">
                <a:latin typeface="宋体" panose="02010600030101010101" pitchFamily="2" charset="-122"/>
                <a:ea typeface="宋体" panose="02010600030101010101" pitchFamily="2" charset="-122"/>
              </a:rPr>
              <a:t>使用</a:t>
            </a:r>
            <a:r>
              <a:rPr lang="en-US" altLang="zh-CN" dirty="0" err="1">
                <a:latin typeface="宋体" panose="02010600030101010101" pitchFamily="2" charset="-122"/>
                <a:ea typeface="宋体" panose="02010600030101010101" pitchFamily="2" charset="-122"/>
              </a:rPr>
              <a:t>async</a:t>
            </a:r>
            <a:r>
              <a:rPr lang="en-US" altLang="zh-CN" dirty="0">
                <a:latin typeface="宋体" panose="02010600030101010101" pitchFamily="2" charset="-122"/>
                <a:ea typeface="宋体" panose="02010600030101010101" pitchFamily="2" charset="-122"/>
              </a:rPr>
              <a:t> </a:t>
            </a:r>
            <a:r>
              <a:rPr lang="en-US" altLang="zh-CN" dirty="0" err="1">
                <a:latin typeface="宋体" panose="02010600030101010101" pitchFamily="2" charset="-122"/>
                <a:ea typeface="宋体" panose="02010600030101010101" pitchFamily="2" charset="-122"/>
              </a:rPr>
              <a:t>def</a:t>
            </a:r>
            <a:r>
              <a:rPr lang="zh-CN" altLang="en-US" dirty="0">
                <a:latin typeface="宋体" panose="02010600030101010101" pitchFamily="2" charset="-122"/>
                <a:ea typeface="宋体" panose="02010600030101010101" pitchFamily="2" charset="-122"/>
              </a:rPr>
              <a:t>对原生协程的支持</a:t>
            </a:r>
            <a:endParaRPr lang="en-US" altLang="zh-CN" b="1" dirty="0">
              <a:solidFill>
                <a:srgbClr val="333333"/>
              </a:solidFill>
              <a:latin typeface="宋体" panose="02010600030101010101" pitchFamily="2" charset="-122"/>
              <a:ea typeface="宋体" panose="02010600030101010101" pitchFamily="2" charset="-122"/>
              <a:cs typeface="Arial" panose="020B0604020202020204" pitchFamily="34" charset="0"/>
            </a:endParaRPr>
          </a:p>
          <a:p>
            <a:pPr marL="342900" lvl="1" indent="-342900">
              <a:buFont typeface="Arial" panose="020B0604020202020204" pitchFamily="34" charset="0"/>
              <a:buChar char="•"/>
            </a:pPr>
            <a:r>
              <a:rPr lang="zh-CN" altLang="zh-CN" b="1" dirty="0">
                <a:solidFill>
                  <a:srgbClr val="333333"/>
                </a:solidFill>
                <a:latin typeface="宋体" panose="02010600030101010101" pitchFamily="2" charset="-122"/>
                <a:ea typeface="宋体" panose="02010600030101010101" pitchFamily="2" charset="-122"/>
                <a:cs typeface="Arial" panose="020B0604020202020204" pitchFamily="34" charset="0"/>
              </a:rPr>
              <a:t>Go</a:t>
            </a:r>
            <a:r>
              <a:rPr lang="zh-CN" altLang="en-US" b="1" dirty="0">
                <a:solidFill>
                  <a:srgbClr val="333333"/>
                </a:solidFill>
                <a:latin typeface="宋体" panose="02010600030101010101" pitchFamily="2" charset="-122"/>
                <a:ea typeface="宋体" panose="02010600030101010101" pitchFamily="2" charset="-122"/>
                <a:cs typeface="Arial" panose="020B0604020202020204" pitchFamily="34" charset="0"/>
              </a:rPr>
              <a:t>（</a:t>
            </a:r>
            <a:r>
              <a:rPr lang="en-US" altLang="zh-CN" dirty="0" err="1">
                <a:latin typeface="宋体" panose="02010600030101010101" pitchFamily="2" charset="-122"/>
                <a:ea typeface="宋体" panose="02010600030101010101" pitchFamily="2" charset="-122"/>
              </a:rPr>
              <a:t>Golang</a:t>
            </a:r>
            <a:r>
              <a:rPr lang="zh-CN" altLang="en-US" dirty="0">
                <a:latin typeface="宋体" panose="02010600030101010101" pitchFamily="2" charset="-122"/>
                <a:ea typeface="宋体" panose="02010600030101010101" pitchFamily="2" charset="-122"/>
              </a:rPr>
              <a:t>）天然（内置）支持协程，是</a:t>
            </a:r>
            <a:r>
              <a:rPr lang="zh-CN" altLang="en-US" b="1" dirty="0">
                <a:solidFill>
                  <a:srgbClr val="333333"/>
                </a:solidFill>
                <a:latin typeface="宋体" panose="02010600030101010101" pitchFamily="2" charset="-122"/>
                <a:ea typeface="宋体" panose="02010600030101010101" pitchFamily="2" charset="-122"/>
                <a:cs typeface="Arial" panose="020B0604020202020204" pitchFamily="34" charset="0"/>
              </a:rPr>
              <a:t>一种并行计算语言</a:t>
            </a:r>
            <a:endParaRPr lang="en-US" altLang="zh-CN" b="1" dirty="0">
              <a:solidFill>
                <a:srgbClr val="333333"/>
              </a:solidFill>
              <a:latin typeface="宋体" panose="02010600030101010101" pitchFamily="2" charset="-122"/>
              <a:ea typeface="宋体" panose="02010600030101010101" pitchFamily="2" charset="-122"/>
              <a:cs typeface="Arial" panose="020B060402020202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pPr>
            <a:endParaRPr kumimoji="0" lang="zh-CN" sz="2400" b="0" i="0" u="none" strike="noStrike" cap="none" normalizeH="0" baseline="-30000" dirty="0">
              <a:ln>
                <a:noFill/>
              </a:ln>
              <a:solidFill>
                <a:srgbClr val="333333"/>
              </a:solidFill>
              <a:effectLst/>
              <a:latin typeface="宋体" panose="02010600030101010101" pitchFamily="2" charset="-122"/>
              <a:ea typeface="宋体" panose="02010600030101010101" pitchFamily="2" charset="-122"/>
              <a:cs typeface="Arial" panose="020B0604020202020204" pitchFamily="34" charset="0"/>
            </a:endParaRPr>
          </a:p>
        </p:txBody>
      </p:sp>
      <p:sp>
        <p:nvSpPr>
          <p:cNvPr id="3" name="Rectangle 2"/>
          <p:cNvSpPr txBox="1">
            <a:spLocks noChangeArrowheads="1"/>
          </p:cNvSpPr>
          <p:nvPr/>
        </p:nvSpPr>
        <p:spPr>
          <a:xfrm>
            <a:off x="609521" y="277813"/>
            <a:ext cx="10971372" cy="576262"/>
          </a:xfrm>
          <a:prstGeom prst="rect">
            <a:avLst/>
          </a:prstGeom>
        </p:spPr>
        <p:txBody>
          <a:bodyPr/>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a:buClr>
                <a:srgbClr val="0000FF"/>
              </a:buClr>
              <a:buFont typeface="Wingdings" panose="05000000000000000000" pitchFamily="2" charset="2"/>
              <a:buNone/>
            </a:pPr>
            <a:r>
              <a:rPr lang="en-US" altLang="zh-CN" kern="0">
                <a:latin typeface="宋体" panose="02010600030101010101" pitchFamily="2" charset="-122"/>
                <a:ea typeface="宋体" panose="02010600030101010101" pitchFamily="2" charset="-122"/>
              </a:rPr>
              <a:t>4.6 </a:t>
            </a:r>
            <a:r>
              <a:rPr lang="zh-CN" altLang="en-US" kern="0">
                <a:latin typeface="宋体" panose="02010600030101010101" pitchFamily="2" charset="-122"/>
                <a:ea typeface="宋体" panose="02010600030101010101" pitchFamily="2" charset="-122"/>
              </a:rPr>
              <a:t>协程（用户态轻量级线程</a:t>
            </a:r>
            <a:r>
              <a:rPr lang="en-US" altLang="zh-CN" kern="0">
                <a:latin typeface="宋体" panose="02010600030101010101" pitchFamily="2" charset="-122"/>
                <a:ea typeface="宋体" panose="02010600030101010101" pitchFamily="2" charset="-122"/>
              </a:rPr>
              <a:t>)</a:t>
            </a:r>
            <a:r>
              <a:rPr lang="zh-CN" altLang="en-US" kern="0">
                <a:latin typeface="宋体" panose="02010600030101010101" pitchFamily="2" charset="-122"/>
                <a:ea typeface="宋体" panose="02010600030101010101" pitchFamily="2" charset="-122"/>
              </a:rPr>
              <a:t> </a:t>
            </a:r>
            <a:endParaRPr lang="en-US" altLang="zh-CN" kern="0" dirty="0">
              <a:latin typeface="宋体" panose="02010600030101010101" pitchFamily="2" charset="-122"/>
              <a:ea typeface="宋体" panose="02010600030101010101" pitchFamily="2" charset="-122"/>
            </a:endParaRPr>
          </a:p>
        </p:txBody>
      </p:sp>
      <p:sp>
        <p:nvSpPr>
          <p:cNvPr id="5" name="矩形 4"/>
          <p:cNvSpPr/>
          <p:nvPr/>
        </p:nvSpPr>
        <p:spPr>
          <a:xfrm>
            <a:off x="1410790" y="3934480"/>
            <a:ext cx="8974182" cy="1938992"/>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FF0000"/>
                </a:solidFill>
                <a:latin typeface="宋体" panose="02010600030101010101" pitchFamily="2" charset="-122"/>
                <a:ea typeface="宋体" panose="02010600030101010101" pitchFamily="2" charset="-122"/>
              </a:rPr>
              <a:t>利用多核、</a:t>
            </a:r>
            <a:r>
              <a:rPr lang="en-US" altLang="zh-CN" sz="2400" b="1" dirty="0">
                <a:solidFill>
                  <a:srgbClr val="FF0000"/>
                </a:solidFill>
                <a:latin typeface="宋体" panose="02010600030101010101" pitchFamily="2" charset="-122"/>
                <a:ea typeface="宋体" panose="02010600030101010101" pitchFamily="2" charset="-122"/>
              </a:rPr>
              <a:t>GPU</a:t>
            </a:r>
            <a:r>
              <a:rPr lang="zh-CN" altLang="en-US" sz="2400" b="1" dirty="0">
                <a:solidFill>
                  <a:srgbClr val="FF0000"/>
                </a:solidFill>
                <a:latin typeface="宋体" panose="02010600030101010101" pitchFamily="2" charset="-122"/>
                <a:ea typeface="宋体" panose="02010600030101010101" pitchFamily="2" charset="-122"/>
              </a:rPr>
              <a:t>对图像、语音、信号处理会有大量的</a:t>
            </a:r>
            <a:r>
              <a:rPr lang="zh-CN" altLang="en-US" sz="24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并行运算</a:t>
            </a:r>
            <a:r>
              <a:rPr lang="zh-CN" altLang="en-US" sz="2400" b="1" dirty="0">
                <a:solidFill>
                  <a:srgbClr val="FF0000"/>
                </a:solidFill>
                <a:latin typeface="宋体" panose="02010600030101010101" pitchFamily="2" charset="-122"/>
                <a:ea typeface="宋体" panose="02010600030101010101" pitchFamily="2" charset="-122"/>
              </a:rPr>
              <a:t>。</a:t>
            </a:r>
            <a:endParaRPr lang="en-US" altLang="zh-CN" sz="2400" b="1" dirty="0">
              <a:solidFill>
                <a:srgbClr val="FF0000"/>
              </a:solidFill>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solidFill>
                  <a:srgbClr val="FF0000"/>
                </a:solidFill>
                <a:latin typeface="宋体" panose="02010600030101010101" pitchFamily="2" charset="-122"/>
                <a:ea typeface="宋体" panose="02010600030101010101" pitchFamily="2" charset="-122"/>
              </a:rPr>
              <a:t>为了更好地编写并发程序，</a:t>
            </a:r>
            <a:r>
              <a:rPr lang="en-US" altLang="zh-CN" sz="2400" b="1" dirty="0">
                <a:solidFill>
                  <a:srgbClr val="FF0000"/>
                </a:solidFill>
                <a:latin typeface="宋体" panose="02010600030101010101" pitchFamily="2" charset="-122"/>
                <a:ea typeface="宋体" panose="02010600030101010101" pitchFamily="2" charset="-122"/>
              </a:rPr>
              <a:t>Go</a:t>
            </a:r>
            <a:r>
              <a:rPr lang="zh-CN" altLang="en-US" sz="2400" b="1" dirty="0">
                <a:solidFill>
                  <a:srgbClr val="FF0000"/>
                </a:solidFill>
                <a:latin typeface="宋体" panose="02010600030101010101" pitchFamily="2" charset="-122"/>
                <a:ea typeface="宋体" panose="02010600030101010101" pitchFamily="2" charset="-122"/>
              </a:rPr>
              <a:t>语言就注重在编程语言层级上设计一个简洁安全高效的</a:t>
            </a:r>
            <a:r>
              <a:rPr lang="zh-CN" altLang="en-US" sz="2400" b="1" dirty="0">
                <a:solidFill>
                  <a:srgbClr val="FF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抽象模型</a:t>
            </a:r>
            <a:r>
              <a:rPr lang="zh-CN" altLang="en-US" sz="2400" b="1" dirty="0">
                <a:solidFill>
                  <a:srgbClr val="FF0000"/>
                </a:solidFill>
                <a:latin typeface="宋体" panose="02010600030101010101" pitchFamily="2" charset="-122"/>
                <a:ea typeface="宋体" panose="02010600030101010101" pitchFamily="2" charset="-122"/>
              </a:rPr>
              <a:t>。</a:t>
            </a:r>
            <a:endParaRPr lang="en-US" altLang="zh-CN" sz="2400" b="1" dirty="0">
              <a:solidFill>
                <a:srgbClr val="FF0000"/>
              </a:solidFill>
              <a:latin typeface="宋体" panose="02010600030101010101" pitchFamily="2" charset="-122"/>
              <a:ea typeface="宋体" panose="02010600030101010101" pitchFamily="2" charset="-122"/>
            </a:endParaRPr>
          </a:p>
          <a:p>
            <a:pPr marL="342900" indent="-342900">
              <a:buFont typeface="Arial" panose="020B0604020202020204" pitchFamily="34" charset="0"/>
              <a:buChar char="•"/>
            </a:pPr>
            <a:r>
              <a:rPr lang="zh-CN" altLang="en-US" sz="2400" b="1" dirty="0">
                <a:solidFill>
                  <a:srgbClr val="FF0000"/>
                </a:solidFill>
                <a:latin typeface="宋体" panose="02010600030101010101" pitchFamily="2" charset="-122"/>
                <a:ea typeface="宋体" panose="02010600030101010101" pitchFamily="2" charset="-122"/>
              </a:rPr>
              <a:t>让程序员专注于分解问题和组合方案，而且不用被线程管理和信号互斥这些烦琐的操作分散精力。</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54714" y="1302697"/>
            <a:ext cx="10680986" cy="36728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8719" bIns="0" numCol="1" anchor="ctr" anchorCtr="0" compatLnSpc="1">
            <a:spAutoFit/>
          </a:bodyPr>
          <a:lstStyle/>
          <a:p>
            <a:pPr lvl="1" indent="-457200"/>
            <a:r>
              <a:rPr lang="en-US" altLang="zh-CN" b="1" dirty="0">
                <a:solidFill>
                  <a:srgbClr val="333333"/>
                </a:solidFill>
                <a:latin typeface="宋体" panose="02010600030101010101" pitchFamily="2" charset="-122"/>
                <a:ea typeface="宋体" panose="02010600030101010101" pitchFamily="2" charset="-122"/>
                <a:cs typeface="Arial" panose="020B0604020202020204" pitchFamily="34" charset="0"/>
              </a:rPr>
              <a:t>GO</a:t>
            </a:r>
            <a:r>
              <a:rPr lang="zh-CN" b="1" dirty="0">
                <a:solidFill>
                  <a:srgbClr val="333333"/>
                </a:solidFill>
                <a:latin typeface="宋体" panose="02010600030101010101" pitchFamily="2" charset="-122"/>
                <a:ea typeface="宋体" panose="02010600030101010101" pitchFamily="2" charset="-122"/>
                <a:cs typeface="Arial" panose="020B0604020202020204" pitchFamily="34" charset="0"/>
              </a:rPr>
              <a:t>语言</a:t>
            </a:r>
            <a:r>
              <a:rPr lang="zh-CN" altLang="en-US" b="1" dirty="0">
                <a:solidFill>
                  <a:srgbClr val="333333"/>
                </a:solidFill>
                <a:latin typeface="宋体" panose="02010600030101010101" pitchFamily="2" charset="-122"/>
                <a:ea typeface="宋体" panose="02010600030101010101" pitchFamily="2" charset="-122"/>
                <a:cs typeface="Arial" panose="020B0604020202020204" pitchFamily="34" charset="0"/>
              </a:rPr>
              <a:t>一种并行计算语言</a:t>
            </a:r>
            <a:endParaRPr lang="en-US" altLang="zh-CN" b="1" dirty="0">
              <a:solidFill>
                <a:srgbClr val="333333"/>
              </a:solidFill>
              <a:latin typeface="宋体" panose="02010600030101010101" pitchFamily="2" charset="-122"/>
              <a:ea typeface="宋体" panose="02010600030101010101" pitchFamily="2" charset="-122"/>
              <a:cs typeface="Arial" panose="020B0604020202020204" pitchFamily="34" charset="0"/>
            </a:endParaRPr>
          </a:p>
          <a:p>
            <a:pPr marL="457200" marR="0" lvl="1" indent="-457200" algn="l" defTabSz="914400" rtl="0" eaLnBrk="0" fontAlgn="base" latinLnBrk="0" hangingPunct="0">
              <a:lnSpc>
                <a:spcPct val="100000"/>
              </a:lnSpc>
              <a:spcBef>
                <a:spcPct val="0"/>
              </a:spcBef>
              <a:spcAft>
                <a:spcPct val="0"/>
              </a:spcAft>
              <a:buClrTx/>
              <a:buSzTx/>
              <a:buFontTx/>
              <a:buNone/>
            </a:pPr>
            <a:endParaRPr kumimoji="0" lang="zh-CN" b="0" i="0" u="none" strike="noStrike" cap="none" normalizeH="0" baseline="-30000" dirty="0">
              <a:ln>
                <a:noFill/>
              </a:ln>
              <a:solidFill>
                <a:srgbClr val="333333"/>
              </a:solidFill>
              <a:effectLst/>
              <a:latin typeface="宋体" panose="02010600030101010101" pitchFamily="2" charset="-122"/>
              <a:ea typeface="宋体" panose="02010600030101010101" pitchFamily="2" charset="-122"/>
              <a:cs typeface="Arial" panose="020B0604020202020204" pitchFamily="34" charset="0"/>
            </a:endParaRP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zh-CN" altLang="zh-CN" sz="2400" dirty="0">
                <a:latin typeface="宋体" panose="02010600030101010101" pitchFamily="2" charset="-122"/>
                <a:ea typeface="宋体" panose="02010600030101010101" pitchFamily="2" charset="-122"/>
              </a:rPr>
              <a:t>Go</a:t>
            </a:r>
            <a:r>
              <a:rPr lang="zh-CN" sz="2400" dirty="0">
                <a:latin typeface="宋体" panose="02010600030101010101" pitchFamily="2" charset="-122"/>
                <a:ea typeface="宋体" panose="02010600030101010101" pitchFamily="2" charset="-122"/>
              </a:rPr>
              <a:t>语言是</a:t>
            </a:r>
            <a:r>
              <a:rPr lang="zh-CN" sz="2400" dirty="0">
                <a:latin typeface="宋体" panose="02010600030101010101" pitchFamily="2" charset="-122"/>
                <a:ea typeface="宋体" panose="02010600030101010101" pitchFamily="2" charset="-122"/>
                <a:hlinkClick r:id="rId2"/>
              </a:rPr>
              <a:t>谷歌</a:t>
            </a:r>
            <a:r>
              <a:rPr lang="zh-CN" altLang="zh-CN" sz="2400" dirty="0">
                <a:latin typeface="宋体" panose="02010600030101010101" pitchFamily="2" charset="-122"/>
                <a:ea typeface="宋体" panose="02010600030101010101" pitchFamily="2" charset="-122"/>
              </a:rPr>
              <a:t>2009</a:t>
            </a:r>
            <a:r>
              <a:rPr lang="zh-CN" sz="2400" dirty="0">
                <a:latin typeface="宋体" panose="02010600030101010101" pitchFamily="2" charset="-122"/>
                <a:ea typeface="宋体" panose="02010600030101010101" pitchFamily="2" charset="-122"/>
              </a:rPr>
              <a:t>发布的第二款开源编程语言。</a:t>
            </a:r>
          </a:p>
          <a:p>
            <a:pPr marL="342900" marR="0" lvl="0" indent="-342900" algn="l" defTabSz="914400" rtl="0" eaLnBrk="0" fontAlgn="base" latinLnBrk="0" hangingPunct="0">
              <a:lnSpc>
                <a:spcPct val="100000"/>
              </a:lnSpc>
              <a:spcBef>
                <a:spcPct val="0"/>
              </a:spcBef>
              <a:spcAft>
                <a:spcPct val="0"/>
              </a:spcAft>
              <a:buClrTx/>
              <a:buSzTx/>
              <a:buFont typeface="Arial" panose="020B0604020202020204" pitchFamily="34" charset="0"/>
              <a:buChar char="•"/>
            </a:pPr>
            <a:r>
              <a:rPr lang="zh-CN" altLang="zh-CN" sz="2400" dirty="0">
                <a:latin typeface="宋体" panose="02010600030101010101" pitchFamily="2" charset="-122"/>
                <a:ea typeface="宋体" panose="02010600030101010101" pitchFamily="2" charset="-122"/>
              </a:rPr>
              <a:t>Go</a:t>
            </a:r>
            <a:r>
              <a:rPr lang="zh-CN" sz="2400" dirty="0">
                <a:latin typeface="宋体" panose="02010600030101010101" pitchFamily="2" charset="-122"/>
                <a:ea typeface="宋体" panose="02010600030101010101" pitchFamily="2" charset="-122"/>
              </a:rPr>
              <a:t>语言专门针对</a:t>
            </a:r>
            <a:r>
              <a:rPr lang="zh-CN" sz="2400" b="1" dirty="0">
                <a:latin typeface="宋体" panose="02010600030101010101" pitchFamily="2" charset="-122"/>
                <a:ea typeface="宋体" panose="02010600030101010101" pitchFamily="2" charset="-122"/>
                <a:hlinkClick r:id="rId3"/>
              </a:rPr>
              <a:t>多处理器系统</a:t>
            </a:r>
            <a:r>
              <a:rPr lang="zh-CN" sz="2400" dirty="0">
                <a:latin typeface="宋体" panose="02010600030101010101" pitchFamily="2" charset="-122"/>
                <a:ea typeface="宋体" panose="02010600030101010101" pitchFamily="2" charset="-122"/>
              </a:rPr>
              <a:t>的编程进行了优化，使用</a:t>
            </a:r>
            <a:r>
              <a:rPr lang="zh-CN" altLang="zh-CN" sz="2400" dirty="0">
                <a:latin typeface="宋体" panose="02010600030101010101" pitchFamily="2" charset="-122"/>
                <a:ea typeface="宋体" panose="02010600030101010101" pitchFamily="2" charset="-122"/>
              </a:rPr>
              <a:t>Go</a:t>
            </a:r>
            <a:r>
              <a:rPr lang="zh-CN" sz="2400" dirty="0">
                <a:latin typeface="宋体" panose="02010600030101010101" pitchFamily="2" charset="-122"/>
                <a:ea typeface="宋体" panose="02010600030101010101" pitchFamily="2" charset="-122"/>
              </a:rPr>
              <a:t>编译的程序可以媲美</a:t>
            </a:r>
            <a:r>
              <a:rPr lang="zh-CN" altLang="zh-CN" sz="2400" dirty="0">
                <a:latin typeface="宋体" panose="02010600030101010101" pitchFamily="2" charset="-122"/>
                <a:ea typeface="宋体" panose="02010600030101010101" pitchFamily="2" charset="-122"/>
              </a:rPr>
              <a:t>C</a:t>
            </a:r>
            <a:r>
              <a:rPr lang="zh-CN" sz="2400" dirty="0">
                <a:latin typeface="宋体" panose="02010600030101010101" pitchFamily="2" charset="-122"/>
                <a:ea typeface="宋体" panose="02010600030101010101" pitchFamily="2" charset="-122"/>
              </a:rPr>
              <a:t>或</a:t>
            </a:r>
            <a:r>
              <a:rPr lang="zh-CN" altLang="zh-CN" sz="2400" dirty="0">
                <a:latin typeface="宋体" panose="02010600030101010101" pitchFamily="2" charset="-122"/>
                <a:ea typeface="宋体" panose="02010600030101010101" pitchFamily="2" charset="-122"/>
              </a:rPr>
              <a:t>C++</a:t>
            </a:r>
            <a:r>
              <a:rPr lang="zh-CN" sz="2400" dirty="0">
                <a:latin typeface="宋体" panose="02010600030101010101" pitchFamily="2" charset="-122"/>
                <a:ea typeface="宋体" panose="02010600030101010101" pitchFamily="2" charset="-122"/>
              </a:rPr>
              <a:t>代码的速度，而且更加安全、</a:t>
            </a:r>
            <a:r>
              <a:rPr lang="zh-CN" sz="2400" b="1" dirty="0">
                <a:latin typeface="宋体" panose="02010600030101010101" pitchFamily="2" charset="-122"/>
                <a:ea typeface="宋体" panose="02010600030101010101" pitchFamily="2" charset="-122"/>
              </a:rPr>
              <a:t>支持并行</a:t>
            </a:r>
            <a:r>
              <a:rPr lang="zh-CN" altLang="en-US" sz="2400" b="1" dirty="0">
                <a:latin typeface="宋体" panose="02010600030101010101" pitchFamily="2" charset="-122"/>
                <a:ea typeface="宋体" panose="02010600030101010101" pitchFamily="2" charset="-122"/>
              </a:rPr>
              <a:t>计算</a:t>
            </a:r>
            <a:r>
              <a:rPr 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342900" lvl="0" indent="-342900">
              <a:buFont typeface="Arial" panose="020B0604020202020204" pitchFamily="34" charset="0"/>
              <a:buChar char="•"/>
            </a:pPr>
            <a:r>
              <a:rPr lang="en-US" altLang="zh-CN" sz="2400" dirty="0">
                <a:latin typeface="宋体" panose="02010600030101010101" pitchFamily="2" charset="-122"/>
                <a:ea typeface="宋体" panose="02010600030101010101" pitchFamily="2" charset="-122"/>
              </a:rPr>
              <a:t>2017</a:t>
            </a:r>
            <a:r>
              <a:rPr lang="zh-CN" altLang="en-US" sz="2400" dirty="0">
                <a:latin typeface="宋体" panose="02010600030101010101" pitchFamily="2" charset="-122"/>
                <a:ea typeface="宋体" panose="02010600030101010101" pitchFamily="2" charset="-122"/>
              </a:rPr>
              <a:t>年</a:t>
            </a:r>
            <a:r>
              <a:rPr lang="en-US" altLang="zh-CN" sz="2400" dirty="0">
                <a:latin typeface="宋体" panose="02010600030101010101" pitchFamily="2" charset="-122"/>
                <a:ea typeface="宋体" panose="02010600030101010101" pitchFamily="2" charset="-122"/>
              </a:rPr>
              <a:t>8</a:t>
            </a:r>
            <a:r>
              <a:rPr lang="zh-CN" altLang="en-US" sz="2400" dirty="0">
                <a:latin typeface="宋体" panose="02010600030101010101" pitchFamily="2" charset="-122"/>
                <a:ea typeface="宋体" panose="02010600030101010101" pitchFamily="2" charset="-122"/>
              </a:rPr>
              <a:t>月</a:t>
            </a:r>
            <a:r>
              <a:rPr lang="en-US" altLang="zh-CN" sz="2400" dirty="0">
                <a:latin typeface="宋体" panose="02010600030101010101" pitchFamily="2" charset="-122"/>
                <a:ea typeface="宋体" panose="02010600030101010101" pitchFamily="2" charset="-122"/>
              </a:rPr>
              <a:t>24</a:t>
            </a:r>
            <a:r>
              <a:rPr lang="zh-CN" altLang="en-US" sz="2400" dirty="0">
                <a:latin typeface="宋体" panose="02010600030101010101" pitchFamily="2" charset="-122"/>
                <a:ea typeface="宋体" panose="02010600030101010101" pitchFamily="2" charset="-122"/>
              </a:rPr>
              <a:t>日，</a:t>
            </a:r>
            <a:r>
              <a:rPr lang="en-US" altLang="zh-CN" sz="2400" dirty="0">
                <a:latin typeface="宋体" panose="02010600030101010101" pitchFamily="2" charset="-122"/>
                <a:ea typeface="宋体" panose="02010600030101010101" pitchFamily="2" charset="-122"/>
              </a:rPr>
              <a:t>Go</a:t>
            </a:r>
            <a:r>
              <a:rPr lang="zh-CN" altLang="en-US" sz="2400" dirty="0">
                <a:latin typeface="宋体" panose="02010600030101010101" pitchFamily="2" charset="-122"/>
                <a:ea typeface="宋体" panose="02010600030101010101" pitchFamily="2" charset="-122"/>
              </a:rPr>
              <a:t>语言</a:t>
            </a:r>
            <a:r>
              <a:rPr lang="en-US" altLang="zh-CN" sz="2400" dirty="0">
                <a:latin typeface="宋体" panose="02010600030101010101" pitchFamily="2" charset="-122"/>
                <a:ea typeface="宋体" panose="02010600030101010101" pitchFamily="2" charset="-122"/>
              </a:rPr>
              <a:t>Go 1.9</a:t>
            </a:r>
            <a:r>
              <a:rPr lang="zh-CN" altLang="en-US" sz="2400" dirty="0">
                <a:latin typeface="宋体" panose="02010600030101010101" pitchFamily="2" charset="-122"/>
                <a:ea typeface="宋体" panose="02010600030101010101" pitchFamily="2" charset="-122"/>
              </a:rPr>
              <a:t>版发布。</a:t>
            </a:r>
            <a:endParaRPr lang="en-US" altLang="zh-CN" sz="2400" dirty="0">
              <a:latin typeface="宋体" panose="02010600030101010101" pitchFamily="2" charset="-122"/>
              <a:ea typeface="宋体" panose="02010600030101010101" pitchFamily="2" charset="-122"/>
            </a:endParaRPr>
          </a:p>
          <a:p>
            <a:pPr marL="342900" lvl="0" indent="-342900">
              <a:buFont typeface="Arial" panose="020B0604020202020204" pitchFamily="34" charset="0"/>
              <a:buChar char="•"/>
            </a:pPr>
            <a:r>
              <a:rPr lang="en-US" altLang="zh-CN" sz="2400" dirty="0">
                <a:latin typeface="宋体" panose="02010600030101010101" pitchFamily="2" charset="-122"/>
                <a:ea typeface="宋体" panose="02010600030101010101" pitchFamily="2" charset="-122"/>
              </a:rPr>
              <a:t>Go</a:t>
            </a:r>
            <a:r>
              <a:rPr lang="zh-CN" altLang="en-US" sz="2400" dirty="0">
                <a:latin typeface="宋体" panose="02010600030101010101" pitchFamily="2" charset="-122"/>
                <a:ea typeface="宋体" panose="02010600030101010101" pitchFamily="2" charset="-122"/>
              </a:rPr>
              <a:t>语言设计支持</a:t>
            </a:r>
            <a:r>
              <a:rPr lang="zh-CN" altLang="en-US" sz="2400" b="1" dirty="0">
                <a:latin typeface="宋体" panose="02010600030101010101" pitchFamily="2" charset="-122"/>
                <a:ea typeface="宋体" panose="02010600030101010101" pitchFamily="2" charset="-122"/>
              </a:rPr>
              <a:t>主流的</a:t>
            </a:r>
            <a:r>
              <a:rPr lang="en-US" altLang="zh-CN" sz="2400" b="1" dirty="0">
                <a:latin typeface="宋体" panose="02010600030101010101" pitchFamily="2" charset="-122"/>
                <a:ea typeface="宋体" panose="02010600030101010101" pitchFamily="2" charset="-122"/>
              </a:rPr>
              <a:t>32</a:t>
            </a:r>
            <a:r>
              <a:rPr lang="zh-CN" altLang="en-US" sz="2400" b="1" dirty="0">
                <a:latin typeface="宋体" panose="02010600030101010101" pitchFamily="2" charset="-122"/>
                <a:ea typeface="宋体" panose="02010600030101010101" pitchFamily="2" charset="-122"/>
              </a:rPr>
              <a:t>位和</a:t>
            </a:r>
            <a:r>
              <a:rPr lang="en-US" altLang="zh-CN" sz="2400" b="1" dirty="0">
                <a:latin typeface="宋体" panose="02010600030101010101" pitchFamily="2" charset="-122"/>
                <a:ea typeface="宋体" panose="02010600030101010101" pitchFamily="2" charset="-122"/>
              </a:rPr>
              <a:t>64</a:t>
            </a:r>
            <a:r>
              <a:rPr lang="zh-CN" altLang="en-US" sz="2400" b="1" dirty="0">
                <a:latin typeface="宋体" panose="02010600030101010101" pitchFamily="2" charset="-122"/>
                <a:ea typeface="宋体" panose="02010600030101010101" pitchFamily="2" charset="-122"/>
              </a:rPr>
              <a:t>位的</a:t>
            </a:r>
            <a:r>
              <a:rPr lang="en-US" altLang="zh-CN" sz="2400" b="1" dirty="0" err="1">
                <a:latin typeface="宋体" panose="02010600030101010101" pitchFamily="2" charset="-122"/>
                <a:ea typeface="宋体" panose="02010600030101010101" pitchFamily="2" charset="-122"/>
              </a:rPr>
              <a:t>x86</a:t>
            </a:r>
            <a:r>
              <a:rPr lang="zh-CN" altLang="en-US" sz="2400" b="1" dirty="0">
                <a:latin typeface="宋体" panose="02010600030101010101" pitchFamily="2" charset="-122"/>
                <a:ea typeface="宋体" panose="02010600030101010101" pitchFamily="2" charset="-122"/>
              </a:rPr>
              <a:t>平台，同时也支持</a:t>
            </a:r>
            <a:r>
              <a:rPr lang="en-US" altLang="zh-CN" sz="2400" b="1" dirty="0">
                <a:latin typeface="宋体" panose="02010600030101010101" pitchFamily="2" charset="-122"/>
                <a:ea typeface="宋体" panose="02010600030101010101" pitchFamily="2" charset="-122"/>
              </a:rPr>
              <a:t>32</a:t>
            </a:r>
            <a:r>
              <a:rPr lang="zh-CN" altLang="en-US" sz="2400" b="1" dirty="0">
                <a:latin typeface="宋体" panose="02010600030101010101" pitchFamily="2" charset="-122"/>
                <a:ea typeface="宋体" panose="02010600030101010101" pitchFamily="2" charset="-122"/>
              </a:rPr>
              <a:t>位的</a:t>
            </a:r>
            <a:r>
              <a:rPr lang="en-US" altLang="zh-CN" sz="2400" b="1" dirty="0">
                <a:latin typeface="宋体" panose="02010600030101010101" pitchFamily="2" charset="-122"/>
                <a:ea typeface="宋体" panose="02010600030101010101" pitchFamily="2" charset="-122"/>
              </a:rPr>
              <a:t>ARM</a:t>
            </a:r>
            <a:r>
              <a:rPr lang="zh-CN" altLang="en-US" sz="2400" b="1" dirty="0">
                <a:latin typeface="宋体" panose="02010600030101010101" pitchFamily="2" charset="-122"/>
                <a:ea typeface="宋体" panose="02010600030101010101" pitchFamily="2" charset="-122"/>
              </a:rPr>
              <a:t>架构</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342900" lvl="0" indent="-342900">
              <a:buFont typeface="Arial" panose="020B0604020202020204" pitchFamily="34" charset="0"/>
              <a:buChar char="•"/>
            </a:pPr>
            <a:r>
              <a:rPr lang="en-US" altLang="zh-CN" sz="2400" dirty="0">
                <a:latin typeface="宋体" panose="02010600030101010101" pitchFamily="2" charset="-122"/>
                <a:ea typeface="宋体" panose="02010600030101010101" pitchFamily="2" charset="-122"/>
              </a:rPr>
              <a:t>Go</a:t>
            </a:r>
            <a:r>
              <a:rPr lang="zh-CN" altLang="en-US" sz="2400" dirty="0">
                <a:latin typeface="宋体" panose="02010600030101010101" pitchFamily="2" charset="-122"/>
                <a:ea typeface="宋体" panose="02010600030101010101" pitchFamily="2" charset="-122"/>
              </a:rPr>
              <a:t>语言在</a:t>
            </a:r>
            <a:r>
              <a:rPr lang="en-US" altLang="zh-CN" sz="2400" dirty="0" err="1">
                <a:latin typeface="宋体" panose="02010600030101010101" pitchFamily="2" charset="-122"/>
                <a:ea typeface="宋体" panose="02010600030101010101" pitchFamily="2" charset="-122"/>
              </a:rPr>
              <a:t>Go1</a:t>
            </a:r>
            <a:r>
              <a:rPr lang="zh-CN" altLang="en-US" sz="2400" dirty="0">
                <a:latin typeface="宋体" panose="02010600030101010101" pitchFamily="2" charset="-122"/>
                <a:ea typeface="宋体" panose="02010600030101010101" pitchFamily="2" charset="-122"/>
              </a:rPr>
              <a:t>版本上</a:t>
            </a:r>
            <a:r>
              <a:rPr lang="zh-CN" altLang="en-US" sz="2400" b="1" dirty="0">
                <a:latin typeface="宋体" panose="02010600030101010101" pitchFamily="2" charset="-122"/>
                <a:ea typeface="宋体" panose="02010600030101010101" pitchFamily="2" charset="-122"/>
              </a:rPr>
              <a:t>支持</a:t>
            </a:r>
            <a:r>
              <a:rPr lang="en-US" altLang="zh-CN" sz="2400" b="1" dirty="0">
                <a:latin typeface="宋体" panose="02010600030101010101" pitchFamily="2" charset="-122"/>
                <a:ea typeface="宋体" panose="02010600030101010101" pitchFamily="2" charset="-122"/>
              </a:rPr>
              <a:t>Windows,</a:t>
            </a:r>
            <a:r>
              <a:rPr lang="zh-CN" altLang="en-US" sz="2400" b="1" dirty="0">
                <a:latin typeface="宋体" panose="02010600030101010101" pitchFamily="2" charset="-122"/>
                <a:ea typeface="宋体" panose="02010600030101010101" pitchFamily="2" charset="-122"/>
              </a:rPr>
              <a:t>苹果</a:t>
            </a:r>
            <a:r>
              <a:rPr lang="en-US" altLang="zh-CN" sz="2400" b="1" dirty="0" err="1">
                <a:latin typeface="宋体" panose="02010600030101010101" pitchFamily="2" charset="-122"/>
                <a:ea typeface="宋体" panose="02010600030101010101" pitchFamily="2" charset="-122"/>
              </a:rPr>
              <a:t>MacOSX,Linux</a:t>
            </a:r>
            <a:r>
              <a:rPr lang="zh-CN" altLang="en-US" sz="2400" b="1" dirty="0">
                <a:latin typeface="宋体" panose="02010600030101010101" pitchFamily="2" charset="-122"/>
                <a:ea typeface="宋体" panose="02010600030101010101" pitchFamily="2" charset="-122"/>
              </a:rPr>
              <a:t>和</a:t>
            </a:r>
            <a:r>
              <a:rPr lang="en-US" altLang="zh-CN" sz="2400" b="1" dirty="0">
                <a:latin typeface="宋体" panose="02010600030101010101" pitchFamily="2" charset="-122"/>
                <a:ea typeface="宋体" panose="02010600030101010101" pitchFamily="2" charset="-122"/>
              </a:rPr>
              <a:t>FreeBSD</a:t>
            </a:r>
            <a:r>
              <a:rPr lang="zh-CN" altLang="en-US" sz="2400" b="1" dirty="0">
                <a:latin typeface="宋体" panose="02010600030101010101" pitchFamily="2" charset="-122"/>
                <a:ea typeface="宋体" panose="02010600030101010101" pitchFamily="2" charset="-122"/>
              </a:rPr>
              <a:t>操作系统</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342900" lvl="0" indent="-342900">
              <a:buFont typeface="Arial" panose="020B0604020202020204" pitchFamily="34" charset="0"/>
              <a:buChar char="•"/>
            </a:pPr>
            <a:r>
              <a:rPr lang="en-US" altLang="zh-CN" sz="2400" dirty="0" err="1">
                <a:latin typeface="宋体" panose="02010600030101010101" pitchFamily="2" charset="-122"/>
                <a:ea typeface="宋体" panose="02010600030101010101" pitchFamily="2" charset="-122"/>
              </a:rPr>
              <a:t>LiteIDE</a:t>
            </a:r>
            <a:r>
              <a:rPr lang="zh-CN" altLang="en-US" sz="2400" dirty="0">
                <a:latin typeface="宋体" panose="02010600030101010101" pitchFamily="2" charset="-122"/>
                <a:ea typeface="宋体" panose="02010600030101010101" pitchFamily="2" charset="-122"/>
              </a:rPr>
              <a:t>是一款专门为</a:t>
            </a:r>
            <a:r>
              <a:rPr lang="en-US" altLang="zh-CN" sz="2400" dirty="0">
                <a:latin typeface="宋体" panose="02010600030101010101" pitchFamily="2" charset="-122"/>
                <a:ea typeface="宋体" panose="02010600030101010101" pitchFamily="2" charset="-122"/>
              </a:rPr>
              <a:t>Go</a:t>
            </a:r>
            <a:r>
              <a:rPr lang="zh-CN" altLang="en-US" sz="2400" dirty="0">
                <a:latin typeface="宋体" panose="02010600030101010101" pitchFamily="2" charset="-122"/>
                <a:ea typeface="宋体" panose="02010600030101010101" pitchFamily="2" charset="-122"/>
              </a:rPr>
              <a:t>语言开发的跨平台轻量级集成开发环境（</a:t>
            </a:r>
            <a:r>
              <a:rPr lang="en-US" altLang="zh-CN" sz="2400" dirty="0">
                <a:latin typeface="宋体" panose="02010600030101010101" pitchFamily="2" charset="-122"/>
                <a:ea typeface="宋体" panose="02010600030101010101" pitchFamily="2" charset="-122"/>
              </a:rPr>
              <a:t>IDE</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QT</a:t>
            </a:r>
            <a:r>
              <a:rPr lang="zh-CN" altLang="en-US" sz="2400" dirty="0">
                <a:latin typeface="宋体" panose="02010600030101010101" pitchFamily="2" charset="-122"/>
                <a:ea typeface="宋体" panose="02010600030101010101" pitchFamily="2" charset="-122"/>
              </a:rPr>
              <a:t>编写。</a:t>
            </a:r>
            <a:endParaRPr kumimoji="0" lang="zh-CN"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3" name="Rectangle 2"/>
          <p:cNvSpPr txBox="1">
            <a:spLocks noChangeArrowheads="1"/>
          </p:cNvSpPr>
          <p:nvPr/>
        </p:nvSpPr>
        <p:spPr>
          <a:xfrm>
            <a:off x="609521" y="277813"/>
            <a:ext cx="10971372" cy="576262"/>
          </a:xfrm>
          <a:prstGeom prst="rect">
            <a:avLst/>
          </a:prstGeom>
        </p:spPr>
        <p:txBody>
          <a:bodyPr/>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a:buClr>
                <a:srgbClr val="0000FF"/>
              </a:buClr>
              <a:buFont typeface="Wingdings" panose="05000000000000000000" pitchFamily="2" charset="2"/>
              <a:buNone/>
            </a:pPr>
            <a:r>
              <a:rPr lang="en-US" altLang="zh-CN" kern="0">
                <a:latin typeface="宋体" panose="02010600030101010101" pitchFamily="2" charset="-122"/>
                <a:ea typeface="宋体" panose="02010600030101010101" pitchFamily="2" charset="-122"/>
              </a:rPr>
              <a:t>4.6 </a:t>
            </a:r>
            <a:r>
              <a:rPr lang="zh-CN" altLang="en-US" kern="0">
                <a:latin typeface="宋体" panose="02010600030101010101" pitchFamily="2" charset="-122"/>
                <a:ea typeface="宋体" panose="02010600030101010101" pitchFamily="2" charset="-122"/>
              </a:rPr>
              <a:t>协程（用户态轻量级线程</a:t>
            </a:r>
            <a:r>
              <a:rPr lang="en-US" altLang="zh-CN" kern="0">
                <a:latin typeface="宋体" panose="02010600030101010101" pitchFamily="2" charset="-122"/>
                <a:ea typeface="宋体" panose="02010600030101010101" pitchFamily="2" charset="-122"/>
              </a:rPr>
              <a:t>)</a:t>
            </a:r>
            <a:r>
              <a:rPr lang="zh-CN" altLang="en-US" kern="0">
                <a:latin typeface="宋体" panose="02010600030101010101" pitchFamily="2" charset="-122"/>
                <a:ea typeface="宋体" panose="02010600030101010101" pitchFamily="2" charset="-122"/>
              </a:rPr>
              <a:t> </a:t>
            </a:r>
            <a:endParaRPr lang="en-US" altLang="zh-CN" kern="0" dirty="0">
              <a:latin typeface="宋体" panose="02010600030101010101" pitchFamily="2" charset="-122"/>
              <a:ea typeface="宋体" panose="02010600030101010101" pitchFamily="2" charset="-122"/>
            </a:endParaRPr>
          </a:p>
        </p:txBody>
      </p:sp>
    </p:spTree>
  </p:cSld>
  <p:clrMapOvr>
    <a:masterClrMapping/>
  </p:clrMapOvr>
  <p:transition>
    <p:random/>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54714" y="782988"/>
            <a:ext cx="10680986" cy="369331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8719" bIns="0" numCol="1" anchor="ctr" anchorCtr="0" compatLnSpc="1">
            <a:spAutoFit/>
          </a:bodyPr>
          <a:lstStyle/>
          <a:p>
            <a:pPr lvl="1" indent="-457200" algn="just"/>
            <a:r>
              <a:rPr lang="en-US" altLang="zh-CN" sz="32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Go</a:t>
            </a:r>
            <a:r>
              <a:rPr lang="zh-CN" altLang="en-US" sz="32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语言</a:t>
            </a:r>
            <a:r>
              <a:rPr lang="en-US" altLang="zh-CN" sz="32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3200" b="1" dirty="0" err="1">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goroutine</a:t>
            </a:r>
            <a:r>
              <a:rPr lang="zh-CN" altLang="en-US" sz="32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（创建协程）</a:t>
            </a:r>
            <a:endParaRPr lang="en-US" altLang="zh-CN" sz="32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a:p>
            <a:pPr lvl="1" indent="-457200" algn="just"/>
            <a:endParaRPr kumimoji="0" lang="zh-CN" sz="2400" b="0" i="0" u="none" strike="noStrike" cap="none" normalizeH="0" baseline="-30000" dirty="0">
              <a:ln>
                <a:noFill/>
              </a:ln>
              <a:solidFill>
                <a:srgbClr val="333333"/>
              </a:solidFill>
              <a:effectLst/>
              <a:latin typeface="宋体" panose="02010600030101010101" pitchFamily="2" charset="-122"/>
              <a:ea typeface="宋体" panose="02010600030101010101" pitchFamily="2" charset="-122"/>
              <a:cs typeface="Arial" panose="020B0604020202020204" pitchFamily="34" charset="0"/>
            </a:endParaRPr>
          </a:p>
          <a:p>
            <a:pPr marL="342900" lvl="0" indent="-342900" algn="just">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在</a:t>
            </a:r>
            <a:r>
              <a:rPr lang="en-US" altLang="zh-CN" sz="2400" dirty="0">
                <a:latin typeface="宋体" panose="02010600030101010101" pitchFamily="2" charset="-122"/>
                <a:ea typeface="宋体" panose="02010600030101010101" pitchFamily="2" charset="-122"/>
              </a:rPr>
              <a:t>Go</a:t>
            </a:r>
            <a:r>
              <a:rPr lang="zh-CN" altLang="en-US" sz="2400" dirty="0">
                <a:latin typeface="宋体" panose="02010600030101010101" pitchFamily="2" charset="-122"/>
                <a:ea typeface="宋体" panose="02010600030101010101" pitchFamily="2" charset="-122"/>
              </a:rPr>
              <a:t>语言中，只需要在函数调用前加上</a:t>
            </a:r>
            <a:r>
              <a:rPr lang="zh-CN" altLang="en-US" sz="2400" b="1" dirty="0">
                <a:latin typeface="宋体" panose="02010600030101010101" pitchFamily="2" charset="-122"/>
                <a:ea typeface="宋体" panose="02010600030101010101" pitchFamily="2" charset="-122"/>
              </a:rPr>
              <a:t>关键字</a:t>
            </a:r>
            <a:r>
              <a:rPr lang="en-US" altLang="zh-CN" sz="2400" b="1" dirty="0">
                <a:latin typeface="宋体" panose="02010600030101010101" pitchFamily="2" charset="-122"/>
                <a:ea typeface="宋体" panose="02010600030101010101" pitchFamily="2" charset="-122"/>
              </a:rPr>
              <a:t>go</a:t>
            </a:r>
            <a:r>
              <a:rPr lang="zh-CN" altLang="en-US" sz="2400" dirty="0">
                <a:latin typeface="宋体" panose="02010600030101010101" pitchFamily="2" charset="-122"/>
                <a:ea typeface="宋体" panose="02010600030101010101" pitchFamily="2" charset="-122"/>
              </a:rPr>
              <a:t>即可创建一个</a:t>
            </a:r>
            <a:r>
              <a:rPr lang="zh-CN" altLang="en-US" sz="2400" b="1" dirty="0">
                <a:latin typeface="宋体" panose="02010600030101010101" pitchFamily="2" charset="-122"/>
                <a:ea typeface="宋体" panose="02010600030101010101" pitchFamily="2" charset="-122"/>
              </a:rPr>
              <a:t>并发任务</a:t>
            </a:r>
            <a:r>
              <a:rPr lang="zh-CN" altLang="en-US" sz="2400" dirty="0">
                <a:latin typeface="宋体" panose="02010600030101010101" pitchFamily="2" charset="-122"/>
                <a:ea typeface="宋体" panose="02010600030101010101" pitchFamily="2" charset="-122"/>
              </a:rPr>
              <a:t>单元，新建的任务会被</a:t>
            </a:r>
            <a:r>
              <a:rPr lang="zh-CN" altLang="en-US" sz="2400" b="1" dirty="0">
                <a:latin typeface="宋体" panose="02010600030101010101" pitchFamily="2" charset="-122"/>
                <a:ea typeface="宋体" panose="02010600030101010101" pitchFamily="2" charset="-122"/>
              </a:rPr>
              <a:t>放入队列</a:t>
            </a:r>
            <a:r>
              <a:rPr lang="zh-CN" altLang="en-US" sz="2400" dirty="0">
                <a:latin typeface="宋体" panose="02010600030101010101" pitchFamily="2" charset="-122"/>
                <a:ea typeface="宋体" panose="02010600030101010101" pitchFamily="2" charset="-122"/>
              </a:rPr>
              <a:t>中，等待</a:t>
            </a:r>
            <a:r>
              <a:rPr lang="zh-CN" altLang="en-US" sz="2400" b="1" dirty="0">
                <a:latin typeface="宋体" panose="02010600030101010101" pitchFamily="2" charset="-122"/>
                <a:ea typeface="宋体" panose="02010600030101010101" pitchFamily="2" charset="-122"/>
              </a:rPr>
              <a:t>调度器安排（编译器内嵌打包） </a:t>
            </a:r>
            <a:r>
              <a:rPr lang="zh-CN" altLang="en-US" sz="2400" dirty="0">
                <a:latin typeface="宋体" panose="02010600030101010101" pitchFamily="2" charset="-122"/>
                <a:ea typeface="宋体" panose="02010600030101010101" pitchFamily="2" charset="-122"/>
              </a:rPr>
              <a:t>。</a:t>
            </a:r>
          </a:p>
          <a:p>
            <a:pPr marL="342900" lvl="0" indent="-342900" algn="just">
              <a:buFont typeface="Wingdings" panose="05000000000000000000" pitchFamily="2" charset="2"/>
              <a:buChar char="l"/>
            </a:pPr>
            <a:r>
              <a:rPr lang="en-US" altLang="zh-CN" sz="2400" dirty="0">
                <a:latin typeface="宋体" panose="02010600030101010101" pitchFamily="2" charset="-122"/>
                <a:ea typeface="宋体" panose="02010600030101010101" pitchFamily="2" charset="-122"/>
              </a:rPr>
              <a:t>go</a:t>
            </a:r>
            <a:r>
              <a:rPr lang="zh-CN" altLang="en-US" sz="2400" dirty="0">
                <a:latin typeface="宋体" panose="02010600030101010101" pitchFamily="2" charset="-122"/>
                <a:ea typeface="宋体" panose="02010600030101010101" pitchFamily="2" charset="-122"/>
              </a:rPr>
              <a:t>语言中并发指的是让某个函数独立于其它函数运行的能力，</a:t>
            </a:r>
            <a:r>
              <a:rPr lang="en-US" altLang="zh-CN" sz="2400" b="1" dirty="0">
                <a:solidFill>
                  <a:srgbClr val="FF0000"/>
                </a:solidFill>
                <a:latin typeface="宋体" panose="02010600030101010101" pitchFamily="2" charset="-122"/>
                <a:ea typeface="宋体" panose="02010600030101010101" pitchFamily="2" charset="-122"/>
              </a:rPr>
              <a:t>N</a:t>
            </a:r>
            <a:r>
              <a:rPr lang="zh-CN" altLang="en-US" sz="2400" dirty="0">
                <a:latin typeface="宋体" panose="02010600030101010101" pitchFamily="2" charset="-122"/>
                <a:ea typeface="宋体" panose="02010600030101010101" pitchFamily="2" charset="-122"/>
              </a:rPr>
              <a:t>个</a:t>
            </a:r>
            <a:r>
              <a:rPr lang="en-US" altLang="zh-CN" sz="2400" dirty="0" err="1">
                <a:latin typeface="宋体" panose="02010600030101010101" pitchFamily="2" charset="-122"/>
                <a:ea typeface="宋体" panose="02010600030101010101" pitchFamily="2" charset="-122"/>
              </a:rPr>
              <a:t>goroutine</a:t>
            </a:r>
            <a:r>
              <a:rPr lang="en-US" altLang="zh-CN" sz="2400" dirty="0">
                <a:latin typeface="宋体" panose="02010600030101010101" pitchFamily="2" charset="-122"/>
                <a:ea typeface="宋体" panose="02010600030101010101" pitchFamily="2" charset="-122"/>
              </a:rPr>
              <a:t>(</a:t>
            </a:r>
            <a:r>
              <a:rPr lang="en-US" altLang="zh-CN" sz="2400" b="1" dirty="0">
                <a:solidFill>
                  <a:srgbClr val="FF0000"/>
                </a:solidFill>
                <a:latin typeface="宋体" panose="02010600030101010101" pitchFamily="2" charset="-122"/>
                <a:ea typeface="宋体" panose="02010600030101010101" pitchFamily="2" charset="-122"/>
              </a:rPr>
              <a:t>G</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是一个独立的工作单元，</a:t>
            </a:r>
            <a:r>
              <a:rPr lang="en-US" altLang="zh-CN" sz="2400" dirty="0">
                <a:latin typeface="宋体" panose="02010600030101010101" pitchFamily="2" charset="-122"/>
                <a:ea typeface="宋体" panose="02010600030101010101" pitchFamily="2" charset="-122"/>
              </a:rPr>
              <a:t>Go</a:t>
            </a:r>
            <a:r>
              <a:rPr lang="zh-CN" altLang="en-US" sz="2400" dirty="0">
                <a:latin typeface="宋体" panose="02010600030101010101" pitchFamily="2" charset="-122"/>
                <a:ea typeface="宋体" panose="02010600030101010101" pitchFamily="2" charset="-122"/>
              </a:rPr>
              <a:t>的</a:t>
            </a:r>
            <a:r>
              <a:rPr lang="en-US" altLang="zh-CN" sz="2400" dirty="0">
                <a:latin typeface="宋体" panose="02010600030101010101" pitchFamily="2" charset="-122"/>
                <a:ea typeface="宋体" panose="02010600030101010101" pitchFamily="2" charset="-122"/>
              </a:rPr>
              <a:t>runtime</a:t>
            </a:r>
            <a:r>
              <a:rPr lang="zh-CN" altLang="en-US" sz="2400" dirty="0">
                <a:latin typeface="宋体" panose="02010600030101010101" pitchFamily="2" charset="-122"/>
                <a:ea typeface="宋体" panose="02010600030101010101" pitchFamily="2" charset="-122"/>
              </a:rPr>
              <a:t>（运行时）会在逻辑处理器</a:t>
            </a:r>
            <a:r>
              <a:rPr lang="en-US" altLang="zh-CN" sz="2400" dirty="0">
                <a:latin typeface="宋体" panose="02010600030101010101" pitchFamily="2" charset="-122"/>
                <a:ea typeface="宋体" panose="02010600030101010101" pitchFamily="2" charset="-122"/>
              </a:rPr>
              <a:t>(</a:t>
            </a:r>
            <a:r>
              <a:rPr lang="en-US" altLang="zh-CN" sz="2400" dirty="0">
                <a:solidFill>
                  <a:srgbClr val="FF0000"/>
                </a:solidFill>
                <a:latin typeface="宋体" panose="02010600030101010101" pitchFamily="2" charset="-122"/>
                <a:ea typeface="宋体" panose="02010600030101010101" pitchFamily="2" charset="-122"/>
              </a:rPr>
              <a:t>P</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上调度</a:t>
            </a:r>
            <a:r>
              <a:rPr lang="en-US" altLang="zh-CN" sz="2400" dirty="0" err="1">
                <a:latin typeface="宋体" panose="02010600030101010101" pitchFamily="2" charset="-122"/>
                <a:ea typeface="宋体" panose="02010600030101010101" pitchFamily="2" charset="-122"/>
              </a:rPr>
              <a:t>goroutine</a:t>
            </a:r>
            <a:r>
              <a:rPr lang="zh-CN" altLang="en-US" sz="2400" dirty="0">
                <a:latin typeface="宋体" panose="02010600030101010101" pitchFamily="2" charset="-122"/>
                <a:ea typeface="宋体" panose="02010600030101010101" pitchFamily="2" charset="-122"/>
              </a:rPr>
              <a:t>来运行，一个逻辑处理器绑定一个操作系统内核线程</a:t>
            </a:r>
            <a:r>
              <a:rPr lang="en-US" altLang="zh-CN" sz="2400" dirty="0">
                <a:latin typeface="宋体" panose="02010600030101010101" pitchFamily="2" charset="-122"/>
                <a:ea typeface="宋体" panose="02010600030101010101" pitchFamily="2" charset="-122"/>
              </a:rPr>
              <a:t>(</a:t>
            </a:r>
            <a:r>
              <a:rPr lang="en-US" altLang="zh-CN" sz="2400" b="1" dirty="0">
                <a:solidFill>
                  <a:srgbClr val="FF0000"/>
                </a:solidFill>
                <a:latin typeface="宋体" panose="02010600030101010101" pitchFamily="2" charset="-122"/>
                <a:ea typeface="宋体" panose="02010600030101010101" pitchFamily="2" charset="-122"/>
              </a:rPr>
              <a:t>M</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marL="342900" indent="-342900" algn="just">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cs typeface="宋体" panose="02010600030101010101" pitchFamily="2" charset="-122"/>
              </a:rPr>
              <a:t>这种模式称为：</a:t>
            </a:r>
            <a:r>
              <a:rPr lang="en-US" altLang="zh-CN" sz="2400" dirty="0"/>
              <a:t>MPG</a:t>
            </a:r>
            <a:r>
              <a:rPr lang="zh-CN" altLang="en-US" sz="2400" dirty="0"/>
              <a:t>调度</a:t>
            </a:r>
            <a:endParaRPr lang="en-US" altLang="zh-CN" sz="2400" dirty="0">
              <a:latin typeface="宋体" panose="02010600030101010101" pitchFamily="2" charset="-122"/>
              <a:ea typeface="宋体" panose="02010600030101010101" pitchFamily="2" charset="-122"/>
            </a:endParaRPr>
          </a:p>
          <a:p>
            <a:pPr marL="342900" lvl="0" indent="-342900" algn="just">
              <a:buFont typeface="Arial" panose="020B0604020202020204" pitchFamily="34" charset="0"/>
              <a:buChar char="•"/>
            </a:pPr>
            <a:endParaRPr kumimoji="0" lang="zh-CN"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3" name="Rectangle 2"/>
          <p:cNvSpPr txBox="1">
            <a:spLocks noChangeArrowheads="1"/>
          </p:cNvSpPr>
          <p:nvPr/>
        </p:nvSpPr>
        <p:spPr>
          <a:xfrm>
            <a:off x="609521" y="277813"/>
            <a:ext cx="10971372" cy="576262"/>
          </a:xfrm>
          <a:prstGeom prst="rect">
            <a:avLst/>
          </a:prstGeom>
        </p:spPr>
        <p:txBody>
          <a:bodyPr/>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a:buClr>
                <a:srgbClr val="0000FF"/>
              </a:buClr>
              <a:buFont typeface="Wingdings" panose="05000000000000000000" pitchFamily="2" charset="2"/>
              <a:buNone/>
            </a:pPr>
            <a:r>
              <a:rPr lang="en-US" altLang="zh-CN" kern="0">
                <a:latin typeface="宋体" panose="02010600030101010101" pitchFamily="2" charset="-122"/>
                <a:ea typeface="宋体" panose="02010600030101010101" pitchFamily="2" charset="-122"/>
              </a:rPr>
              <a:t>4.6 </a:t>
            </a:r>
            <a:r>
              <a:rPr lang="zh-CN" altLang="en-US" kern="0">
                <a:latin typeface="宋体" panose="02010600030101010101" pitchFamily="2" charset="-122"/>
                <a:ea typeface="宋体" panose="02010600030101010101" pitchFamily="2" charset="-122"/>
              </a:rPr>
              <a:t>协程（用户态轻量级线程</a:t>
            </a:r>
            <a:r>
              <a:rPr lang="en-US" altLang="zh-CN" kern="0">
                <a:latin typeface="宋体" panose="02010600030101010101" pitchFamily="2" charset="-122"/>
                <a:ea typeface="宋体" panose="02010600030101010101" pitchFamily="2" charset="-122"/>
              </a:rPr>
              <a:t>)</a:t>
            </a:r>
            <a:r>
              <a:rPr lang="zh-CN" altLang="en-US" kern="0">
                <a:latin typeface="宋体" panose="02010600030101010101" pitchFamily="2" charset="-122"/>
                <a:ea typeface="宋体" panose="02010600030101010101" pitchFamily="2" charset="-122"/>
              </a:rPr>
              <a:t> </a:t>
            </a:r>
            <a:endParaRPr lang="en-US" altLang="zh-CN" kern="0"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 calcmode="lin" valueType="num">
                                      <p:cBhvr additive="base">
                                        <p:cTn id="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anim calcmode="lin" valueType="num">
                                      <p:cBhvr additive="base">
                                        <p:cTn id="1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655159" y="885190"/>
            <a:ext cx="3660532"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8719" bIns="0" numCol="1" anchor="ctr" anchorCtr="0" compatLnSpc="1">
            <a:spAutoFit/>
          </a:bodyPr>
          <a:lstStyle/>
          <a:p>
            <a:pPr marL="342900" indent="-342900">
              <a:buFont typeface="Arial" panose="020B0604020202020204" pitchFamily="34" charset="0"/>
              <a:buChar char="•"/>
            </a:pPr>
            <a:r>
              <a:rPr lang="en-US" altLang="zh-CN" sz="2400" dirty="0"/>
              <a:t>Go</a:t>
            </a:r>
            <a:r>
              <a:rPr lang="zh-CN" altLang="en-US" sz="2400" dirty="0"/>
              <a:t>：</a:t>
            </a:r>
            <a:r>
              <a:rPr lang="en-US" altLang="zh-CN" sz="2400" dirty="0"/>
              <a:t>MPG</a:t>
            </a:r>
            <a:r>
              <a:rPr lang="zh-CN" altLang="en-US" sz="2400" dirty="0"/>
              <a:t>调度</a:t>
            </a:r>
            <a:endParaRPr kumimoji="0" lang="zh-CN"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3" name="Rectangle 2"/>
          <p:cNvSpPr txBox="1">
            <a:spLocks noChangeArrowheads="1"/>
          </p:cNvSpPr>
          <p:nvPr/>
        </p:nvSpPr>
        <p:spPr>
          <a:xfrm>
            <a:off x="609521" y="277813"/>
            <a:ext cx="4367428" cy="576262"/>
          </a:xfrm>
          <a:prstGeom prst="rect">
            <a:avLst/>
          </a:prstGeom>
          <a:solidFill>
            <a:schemeClr val="bg1"/>
          </a:solidFill>
        </p:spPr>
        <p:txBody>
          <a:bodyPr/>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a:buClr>
                <a:srgbClr val="0000FF"/>
              </a:buClr>
              <a:buFont typeface="Wingdings" panose="05000000000000000000" pitchFamily="2" charset="2"/>
              <a:buNone/>
            </a:pPr>
            <a:r>
              <a:rPr lang="en-US" altLang="zh-CN" sz="2400" kern="0" dirty="0">
                <a:latin typeface="宋体" panose="02010600030101010101" pitchFamily="2" charset="-122"/>
                <a:ea typeface="宋体" panose="02010600030101010101" pitchFamily="2" charset="-122"/>
              </a:rPr>
              <a:t>4.6 </a:t>
            </a:r>
            <a:r>
              <a:rPr lang="zh-CN" altLang="en-US" sz="2400" kern="0" dirty="0">
                <a:latin typeface="宋体" panose="02010600030101010101" pitchFamily="2" charset="-122"/>
                <a:ea typeface="宋体" panose="02010600030101010101" pitchFamily="2" charset="-122"/>
              </a:rPr>
              <a:t>协程（用户态轻量级线程</a:t>
            </a:r>
            <a:r>
              <a:rPr lang="en-US" altLang="zh-CN" sz="2400" kern="0" dirty="0">
                <a:latin typeface="宋体" panose="02010600030101010101" pitchFamily="2" charset="-122"/>
                <a:ea typeface="宋体" panose="02010600030101010101" pitchFamily="2" charset="-122"/>
              </a:rPr>
              <a:t>)</a:t>
            </a:r>
            <a:r>
              <a:rPr lang="zh-CN" altLang="en-US" sz="2400" kern="0" dirty="0">
                <a:latin typeface="宋体" panose="02010600030101010101" pitchFamily="2" charset="-122"/>
                <a:ea typeface="宋体" panose="02010600030101010101" pitchFamily="2" charset="-122"/>
              </a:rPr>
              <a:t> </a:t>
            </a:r>
            <a:endParaRPr lang="en-US" altLang="zh-CN" sz="2400" kern="0"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0824" y="127791"/>
            <a:ext cx="7213464" cy="6730209"/>
          </a:xfrm>
          <a:prstGeom prst="rect">
            <a:avLst/>
          </a:prstGeom>
        </p:spPr>
      </p:pic>
      <p:sp>
        <p:nvSpPr>
          <p:cNvPr id="5" name="矩形 4"/>
          <p:cNvSpPr/>
          <p:nvPr/>
        </p:nvSpPr>
        <p:spPr>
          <a:xfrm>
            <a:off x="335201" y="1337889"/>
            <a:ext cx="4602559" cy="4801314"/>
          </a:xfrm>
          <a:prstGeom prst="rect">
            <a:avLst/>
          </a:prstGeom>
        </p:spPr>
        <p:txBody>
          <a:bodyPr wrap="square">
            <a:spAutoFit/>
          </a:bodyPr>
          <a:lstStyle/>
          <a:p>
            <a:r>
              <a:rPr lang="zh-CN" altLang="en-US" sz="1800" b="1" dirty="0">
                <a:solidFill>
                  <a:srgbClr val="3D464D"/>
                </a:solidFill>
                <a:latin typeface="宋体" panose="02010600030101010101" pitchFamily="2" charset="-122"/>
                <a:ea typeface="宋体" panose="02010600030101010101" pitchFamily="2" charset="-122"/>
              </a:rPr>
              <a:t>为了实现</a:t>
            </a:r>
            <a:r>
              <a:rPr lang="en-US" altLang="zh-CN" sz="1800" b="1" dirty="0">
                <a:solidFill>
                  <a:srgbClr val="FF0000"/>
                </a:solidFill>
                <a:latin typeface="宋体" panose="02010600030101010101" pitchFamily="2" charset="-122"/>
                <a:ea typeface="宋体" panose="02010600030101010101" pitchFamily="2" charset="-122"/>
              </a:rPr>
              <a:t>M</a:t>
            </a:r>
            <a:r>
              <a:rPr lang="zh-CN" altLang="en-US" sz="1800" b="1" dirty="0">
                <a:solidFill>
                  <a:srgbClr val="FF0000"/>
                </a:solidFill>
                <a:latin typeface="宋体" panose="02010600030101010101" pitchFamily="2" charset="-122"/>
                <a:ea typeface="宋体" panose="02010600030101010101" pitchFamily="2" charset="-122"/>
              </a:rPr>
              <a:t>：</a:t>
            </a:r>
            <a:r>
              <a:rPr lang="en-US" altLang="zh-CN" sz="1800" b="1" dirty="0">
                <a:solidFill>
                  <a:srgbClr val="FF0000"/>
                </a:solidFill>
                <a:latin typeface="宋体" panose="02010600030101010101" pitchFamily="2" charset="-122"/>
                <a:ea typeface="宋体" panose="02010600030101010101" pitchFamily="2" charset="-122"/>
              </a:rPr>
              <a:t>N(</a:t>
            </a:r>
            <a:r>
              <a:rPr lang="zh-CN" altLang="en-US" sz="1800" b="1" dirty="0">
                <a:solidFill>
                  <a:srgbClr val="FF0000"/>
                </a:solidFill>
                <a:latin typeface="宋体" panose="02010600030101010101" pitchFamily="2" charset="-122"/>
                <a:ea typeface="宋体" panose="02010600030101010101" pitchFamily="2" charset="-122"/>
              </a:rPr>
              <a:t>多对多）</a:t>
            </a:r>
            <a:r>
              <a:rPr lang="zh-CN" altLang="en-US" sz="1800" b="1" dirty="0">
                <a:solidFill>
                  <a:srgbClr val="3D464D"/>
                </a:solidFill>
                <a:latin typeface="宋体" panose="02010600030101010101" pitchFamily="2" charset="-122"/>
                <a:ea typeface="宋体" panose="02010600030101010101" pitchFamily="2" charset="-122"/>
              </a:rPr>
              <a:t>线程调度机制，</a:t>
            </a:r>
            <a:r>
              <a:rPr lang="en-US" altLang="zh-CN" sz="1800" b="1" dirty="0">
                <a:solidFill>
                  <a:srgbClr val="3D464D"/>
                </a:solidFill>
                <a:latin typeface="宋体" panose="02010600030101010101" pitchFamily="2" charset="-122"/>
                <a:ea typeface="宋体" panose="02010600030101010101" pitchFamily="2" charset="-122"/>
              </a:rPr>
              <a:t>Go</a:t>
            </a:r>
            <a:r>
              <a:rPr lang="zh-CN" altLang="en-US" sz="1800" b="1" dirty="0">
                <a:solidFill>
                  <a:srgbClr val="3D464D"/>
                </a:solidFill>
                <a:latin typeface="宋体" panose="02010600030101010101" pitchFamily="2" charset="-122"/>
                <a:ea typeface="宋体" panose="02010600030101010101" pitchFamily="2" charset="-122"/>
              </a:rPr>
              <a:t>引入了</a:t>
            </a:r>
            <a:r>
              <a:rPr lang="en-US" altLang="zh-CN" sz="1800" b="1" dirty="0">
                <a:solidFill>
                  <a:srgbClr val="3D464D"/>
                </a:solidFill>
                <a:latin typeface="宋体" panose="02010600030101010101" pitchFamily="2" charset="-122"/>
                <a:ea typeface="宋体" panose="02010600030101010101" pitchFamily="2" charset="-122"/>
              </a:rPr>
              <a:t>3</a:t>
            </a:r>
            <a:r>
              <a:rPr lang="zh-CN" altLang="en-US" sz="1800" b="1" dirty="0">
                <a:solidFill>
                  <a:srgbClr val="3D464D"/>
                </a:solidFill>
                <a:latin typeface="宋体" panose="02010600030101010101" pitchFamily="2" charset="-122"/>
                <a:ea typeface="宋体" panose="02010600030101010101" pitchFamily="2" charset="-122"/>
              </a:rPr>
              <a:t>个结构体：</a:t>
            </a:r>
            <a:endParaRPr lang="en-US" altLang="zh-CN" sz="18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a:solidFill>
                  <a:srgbClr val="3D464D"/>
                </a:solidFill>
                <a:latin typeface="宋体" panose="02010600030101010101" pitchFamily="2" charset="-122"/>
                <a:ea typeface="宋体" panose="02010600030101010101" pitchFamily="2" charset="-122"/>
              </a:rPr>
              <a:t>M</a:t>
            </a:r>
            <a:r>
              <a:rPr lang="zh-CN" altLang="en-US" sz="1800" dirty="0">
                <a:solidFill>
                  <a:srgbClr val="3D464D"/>
                </a:solidFill>
                <a:latin typeface="宋体" panose="02010600030101010101" pitchFamily="2" charset="-122"/>
                <a:ea typeface="宋体" panose="02010600030101010101" pitchFamily="2" charset="-122"/>
              </a:rPr>
              <a:t>：操作系统的内核级线程</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a:solidFill>
                  <a:srgbClr val="3D464D"/>
                </a:solidFill>
                <a:latin typeface="宋体" panose="02010600030101010101" pitchFamily="2" charset="-122"/>
                <a:ea typeface="宋体" panose="02010600030101010101" pitchFamily="2" charset="-122"/>
              </a:rPr>
              <a:t>G</a:t>
            </a:r>
            <a:r>
              <a:rPr lang="zh-CN" altLang="en-US" sz="1800" dirty="0">
                <a:solidFill>
                  <a:srgbClr val="3D464D"/>
                </a:solidFill>
                <a:latin typeface="宋体" panose="02010600030101010101" pitchFamily="2" charset="-122"/>
                <a:ea typeface="宋体" panose="02010600030101010101" pitchFamily="2" charset="-122"/>
              </a:rPr>
              <a:t>：</a:t>
            </a:r>
            <a:r>
              <a:rPr lang="en-US" altLang="zh-CN" sz="1800" dirty="0" err="1">
                <a:solidFill>
                  <a:srgbClr val="3D464D"/>
                </a:solidFill>
                <a:latin typeface="宋体" panose="02010600030101010101" pitchFamily="2" charset="-122"/>
                <a:ea typeface="宋体" panose="02010600030101010101" pitchFamily="2" charset="-122"/>
              </a:rPr>
              <a:t>goroutine</a:t>
            </a:r>
            <a:r>
              <a:rPr lang="zh-CN" altLang="en-US" sz="1800" dirty="0">
                <a:solidFill>
                  <a:srgbClr val="3D464D"/>
                </a:solidFill>
                <a:latin typeface="宋体" panose="02010600030101010101" pitchFamily="2" charset="-122"/>
                <a:ea typeface="宋体" panose="02010600030101010101" pitchFamily="2" charset="-122"/>
              </a:rPr>
              <a:t>对象，</a:t>
            </a:r>
            <a:r>
              <a:rPr lang="en-US" altLang="zh-CN" sz="1800" dirty="0">
                <a:solidFill>
                  <a:srgbClr val="3D464D"/>
                </a:solidFill>
                <a:latin typeface="宋体" panose="02010600030101010101" pitchFamily="2" charset="-122"/>
                <a:ea typeface="宋体" panose="02010600030101010101" pitchFamily="2" charset="-122"/>
              </a:rPr>
              <a:t>G</a:t>
            </a:r>
            <a:r>
              <a:rPr lang="zh-CN" altLang="en-US" sz="1800" dirty="0">
                <a:solidFill>
                  <a:srgbClr val="3D464D"/>
                </a:solidFill>
                <a:latin typeface="宋体" panose="02010600030101010101" pitchFamily="2" charset="-122"/>
                <a:ea typeface="宋体" panose="02010600030101010101" pitchFamily="2" charset="-122"/>
              </a:rPr>
              <a:t>结构体包含调度一个</a:t>
            </a:r>
            <a:r>
              <a:rPr lang="en-US" altLang="zh-CN" sz="1800" dirty="0" err="1">
                <a:solidFill>
                  <a:srgbClr val="3D464D"/>
                </a:solidFill>
                <a:latin typeface="宋体" panose="02010600030101010101" pitchFamily="2" charset="-122"/>
                <a:ea typeface="宋体" panose="02010600030101010101" pitchFamily="2" charset="-122"/>
              </a:rPr>
              <a:t>goroutine</a:t>
            </a:r>
            <a:r>
              <a:rPr lang="zh-CN" altLang="en-US" sz="1800" dirty="0">
                <a:solidFill>
                  <a:srgbClr val="3D464D"/>
                </a:solidFill>
                <a:latin typeface="宋体" panose="02010600030101010101" pitchFamily="2" charset="-122"/>
                <a:ea typeface="宋体" panose="02010600030101010101" pitchFamily="2" charset="-122"/>
              </a:rPr>
              <a:t>所需要的</a:t>
            </a:r>
            <a:r>
              <a:rPr lang="zh-CN" altLang="en-US" sz="1800" b="1" dirty="0">
                <a:solidFill>
                  <a:srgbClr val="3D464D"/>
                </a:solidFill>
                <a:latin typeface="宋体" panose="02010600030101010101" pitchFamily="2" charset="-122"/>
                <a:ea typeface="宋体" panose="02010600030101010101" pitchFamily="2" charset="-122"/>
              </a:rPr>
              <a:t>堆栈</a:t>
            </a:r>
            <a:r>
              <a:rPr lang="zh-CN" altLang="en-US" sz="1800" dirty="0">
                <a:solidFill>
                  <a:srgbClr val="3D464D"/>
                </a:solidFill>
                <a:latin typeface="宋体" panose="02010600030101010101" pitchFamily="2" charset="-122"/>
                <a:ea typeface="宋体" panose="02010600030101010101" pitchFamily="2" charset="-122"/>
              </a:rPr>
              <a:t>和</a:t>
            </a:r>
            <a:r>
              <a:rPr lang="en-US" altLang="zh-CN" sz="1800" dirty="0">
                <a:solidFill>
                  <a:srgbClr val="3D464D"/>
                </a:solidFill>
                <a:latin typeface="宋体" panose="02010600030101010101" pitchFamily="2" charset="-122"/>
                <a:ea typeface="宋体" panose="02010600030101010101" pitchFamily="2" charset="-122"/>
              </a:rPr>
              <a:t>instruction pointer</a:t>
            </a:r>
            <a:r>
              <a:rPr lang="zh-CN" altLang="en-US" sz="1800" dirty="0">
                <a:solidFill>
                  <a:srgbClr val="3D464D"/>
                </a:solidFill>
                <a:latin typeface="宋体" panose="02010600030101010101" pitchFamily="2" charset="-122"/>
                <a:ea typeface="宋体" panose="02010600030101010101" pitchFamily="2" charset="-122"/>
              </a:rPr>
              <a:t>（</a:t>
            </a:r>
            <a:r>
              <a:rPr lang="en-US" altLang="zh-CN" sz="1800" b="1" dirty="0">
                <a:solidFill>
                  <a:srgbClr val="3D464D"/>
                </a:solidFill>
                <a:latin typeface="宋体" panose="02010600030101010101" pitchFamily="2" charset="-122"/>
                <a:ea typeface="宋体" panose="02010600030101010101" pitchFamily="2" charset="-122"/>
              </a:rPr>
              <a:t>IP</a:t>
            </a:r>
            <a:r>
              <a:rPr lang="zh-CN" altLang="en-US" sz="1800" b="1" dirty="0">
                <a:solidFill>
                  <a:srgbClr val="3D464D"/>
                </a:solidFill>
                <a:latin typeface="宋体" panose="02010600030101010101" pitchFamily="2" charset="-122"/>
                <a:ea typeface="宋体" panose="02010600030101010101" pitchFamily="2" charset="-122"/>
              </a:rPr>
              <a:t>指令指针</a:t>
            </a:r>
            <a:r>
              <a:rPr lang="zh-CN" altLang="en-US" sz="1800" dirty="0">
                <a:solidFill>
                  <a:srgbClr val="3D464D"/>
                </a:solidFill>
                <a:latin typeface="宋体" panose="02010600030101010101" pitchFamily="2" charset="-122"/>
                <a:ea typeface="宋体" panose="02010600030101010101" pitchFamily="2" charset="-122"/>
              </a:rPr>
              <a:t>），以及其它一些重要的调度信息。</a:t>
            </a:r>
            <a:r>
              <a:rPr lang="zh-CN" altLang="en-US" sz="1800" dirty="0">
                <a:solidFill>
                  <a:srgbClr val="00B050"/>
                </a:solidFill>
                <a:latin typeface="宋体" panose="02010600030101010101" pitchFamily="2" charset="-122"/>
                <a:ea typeface="宋体" panose="02010600030101010101" pitchFamily="2" charset="-122"/>
              </a:rPr>
              <a:t>每次</a:t>
            </a:r>
            <a:r>
              <a:rPr lang="en-US" altLang="zh-CN" sz="1800" dirty="0">
                <a:solidFill>
                  <a:srgbClr val="00B050"/>
                </a:solidFill>
                <a:latin typeface="宋体" panose="02010600030101010101" pitchFamily="2" charset="-122"/>
                <a:ea typeface="宋体" panose="02010600030101010101" pitchFamily="2" charset="-122"/>
              </a:rPr>
              <a:t>go</a:t>
            </a:r>
            <a:r>
              <a:rPr lang="zh-CN" altLang="en-US" sz="1800" dirty="0">
                <a:solidFill>
                  <a:srgbClr val="00B050"/>
                </a:solidFill>
                <a:latin typeface="宋体" panose="02010600030101010101" pitchFamily="2" charset="-122"/>
                <a:ea typeface="宋体" panose="02010600030101010101" pitchFamily="2" charset="-122"/>
              </a:rPr>
              <a:t>调用的时候，都会创建一个</a:t>
            </a:r>
            <a:r>
              <a:rPr lang="en-US" altLang="zh-CN" sz="1800" dirty="0">
                <a:solidFill>
                  <a:srgbClr val="00B050"/>
                </a:solidFill>
                <a:latin typeface="宋体" panose="02010600030101010101" pitchFamily="2" charset="-122"/>
                <a:ea typeface="宋体" panose="02010600030101010101" pitchFamily="2" charset="-122"/>
              </a:rPr>
              <a:t>G</a:t>
            </a:r>
            <a:r>
              <a:rPr lang="zh-CN" altLang="en-US" sz="1800" dirty="0">
                <a:solidFill>
                  <a:srgbClr val="00B050"/>
                </a:solidFill>
                <a:latin typeface="宋体" panose="02010600030101010101" pitchFamily="2" charset="-122"/>
                <a:ea typeface="宋体" panose="02010600030101010101" pitchFamily="2" charset="-122"/>
              </a:rPr>
              <a:t>对象</a:t>
            </a:r>
            <a:r>
              <a:rPr lang="zh-CN" altLang="en-US" sz="1800" dirty="0">
                <a:solidFill>
                  <a:srgbClr val="3D464D"/>
                </a:solidFill>
                <a:latin typeface="宋体" panose="02010600030101010101" pitchFamily="2" charset="-122"/>
                <a:ea typeface="宋体" panose="02010600030101010101" pitchFamily="2" charset="-122"/>
              </a:rPr>
              <a:t>。</a:t>
            </a:r>
            <a:endParaRPr lang="en-US" altLang="zh-CN" sz="1800" dirty="0">
              <a:solidFill>
                <a:srgbClr val="3D464D"/>
              </a:solidFill>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a:solidFill>
                  <a:srgbClr val="3D464D"/>
                </a:solidFill>
                <a:latin typeface="宋体" panose="02010600030101010101" pitchFamily="2" charset="-122"/>
                <a:ea typeface="宋体" panose="02010600030101010101" pitchFamily="2" charset="-122"/>
              </a:rPr>
              <a:t>P</a:t>
            </a:r>
            <a:r>
              <a:rPr lang="zh-CN" altLang="en-US" sz="1800" dirty="0">
                <a:solidFill>
                  <a:srgbClr val="3D464D"/>
                </a:solidFill>
                <a:latin typeface="宋体" panose="02010600030101010101" pitchFamily="2" charset="-122"/>
                <a:ea typeface="宋体" panose="02010600030101010101" pitchFamily="2" charset="-122"/>
              </a:rPr>
              <a:t>：</a:t>
            </a:r>
            <a:r>
              <a:rPr lang="en-US" altLang="zh-CN" sz="1800" dirty="0">
                <a:solidFill>
                  <a:srgbClr val="3D464D"/>
                </a:solidFill>
                <a:latin typeface="宋体" panose="02010600030101010101" pitchFamily="2" charset="-122"/>
                <a:ea typeface="宋体" panose="02010600030101010101" pitchFamily="2" charset="-122"/>
              </a:rPr>
              <a:t>Processor</a:t>
            </a:r>
            <a:r>
              <a:rPr lang="zh-CN" altLang="en-US" sz="1800" dirty="0">
                <a:solidFill>
                  <a:srgbClr val="3D464D"/>
                </a:solidFill>
                <a:latin typeface="宋体" panose="02010600030101010101" pitchFamily="2" charset="-122"/>
                <a:ea typeface="宋体" panose="02010600030101010101" pitchFamily="2" charset="-122"/>
              </a:rPr>
              <a:t>，调度的上下文，实现</a:t>
            </a:r>
            <a:r>
              <a:rPr lang="en-US" altLang="zh-CN" sz="1800" dirty="0">
                <a:solidFill>
                  <a:srgbClr val="3D464D"/>
                </a:solidFill>
                <a:latin typeface="宋体" panose="02010600030101010101" pitchFamily="2" charset="-122"/>
                <a:ea typeface="宋体" panose="02010600030101010101" pitchFamily="2" charset="-122"/>
              </a:rPr>
              <a:t>M</a:t>
            </a:r>
            <a:r>
              <a:rPr lang="zh-CN" altLang="en-US" sz="1800" dirty="0">
                <a:solidFill>
                  <a:srgbClr val="3D464D"/>
                </a:solidFill>
                <a:latin typeface="宋体" panose="02010600030101010101" pitchFamily="2" charset="-122"/>
                <a:ea typeface="宋体" panose="02010600030101010101" pitchFamily="2" charset="-122"/>
              </a:rPr>
              <a:t>：</a:t>
            </a:r>
            <a:r>
              <a:rPr lang="en-US" altLang="zh-CN" sz="1800" dirty="0">
                <a:solidFill>
                  <a:srgbClr val="3D464D"/>
                </a:solidFill>
                <a:latin typeface="宋体" panose="02010600030101010101" pitchFamily="2" charset="-122"/>
                <a:ea typeface="宋体" panose="02010600030101010101" pitchFamily="2" charset="-122"/>
              </a:rPr>
              <a:t>N</a:t>
            </a:r>
            <a:r>
              <a:rPr lang="zh-CN" altLang="en-US" sz="1800" dirty="0">
                <a:solidFill>
                  <a:srgbClr val="3D464D"/>
                </a:solidFill>
                <a:latin typeface="宋体" panose="02010600030101010101" pitchFamily="2" charset="-122"/>
                <a:ea typeface="宋体" panose="02010600030101010101" pitchFamily="2" charset="-122"/>
              </a:rPr>
              <a:t>调度模型的关键</a:t>
            </a:r>
            <a:r>
              <a:rPr lang="zh-CN" altLang="en-US" sz="1800" dirty="0">
                <a:solidFill>
                  <a:srgbClr val="FF0000"/>
                </a:solidFill>
                <a:latin typeface="宋体" panose="02010600030101010101" pitchFamily="2" charset="-122"/>
                <a:ea typeface="宋体" panose="02010600030101010101" pitchFamily="2" charset="-122"/>
              </a:rPr>
              <a:t>，</a:t>
            </a:r>
            <a:r>
              <a:rPr lang="en-US" altLang="zh-CN" sz="1800" dirty="0">
                <a:solidFill>
                  <a:srgbClr val="FF0000"/>
                </a:solidFill>
                <a:latin typeface="宋体" panose="02010600030101010101" pitchFamily="2" charset="-122"/>
                <a:ea typeface="宋体" panose="02010600030101010101" pitchFamily="2" charset="-122"/>
              </a:rPr>
              <a:t>M</a:t>
            </a:r>
            <a:r>
              <a:rPr lang="zh-CN" altLang="en-US" sz="1800" dirty="0">
                <a:solidFill>
                  <a:srgbClr val="FF0000"/>
                </a:solidFill>
                <a:latin typeface="宋体" panose="02010600030101010101" pitchFamily="2" charset="-122"/>
                <a:ea typeface="宋体" panose="02010600030101010101" pitchFamily="2" charset="-122"/>
              </a:rPr>
              <a:t>必须获得</a:t>
            </a:r>
            <a:r>
              <a:rPr lang="en-US" altLang="zh-CN" sz="1800" dirty="0">
                <a:solidFill>
                  <a:srgbClr val="FF0000"/>
                </a:solidFill>
                <a:latin typeface="宋体" panose="02010600030101010101" pitchFamily="2" charset="-122"/>
                <a:ea typeface="宋体" panose="02010600030101010101" pitchFamily="2" charset="-122"/>
              </a:rPr>
              <a:t>P</a:t>
            </a:r>
            <a:r>
              <a:rPr lang="zh-CN" altLang="en-US" sz="1800" dirty="0">
                <a:solidFill>
                  <a:srgbClr val="FF0000"/>
                </a:solidFill>
                <a:latin typeface="宋体" panose="02010600030101010101" pitchFamily="2" charset="-122"/>
                <a:ea typeface="宋体" panose="02010600030101010101" pitchFamily="2" charset="-122"/>
              </a:rPr>
              <a:t>才能对</a:t>
            </a:r>
            <a:r>
              <a:rPr lang="en-US" altLang="zh-CN" sz="1800" dirty="0">
                <a:solidFill>
                  <a:srgbClr val="FF0000"/>
                </a:solidFill>
                <a:latin typeface="宋体" panose="02010600030101010101" pitchFamily="2" charset="-122"/>
                <a:ea typeface="宋体" panose="02010600030101010101" pitchFamily="2" charset="-122"/>
              </a:rPr>
              <a:t>G</a:t>
            </a:r>
            <a:r>
              <a:rPr lang="zh-CN" altLang="en-US" sz="1800" dirty="0">
                <a:solidFill>
                  <a:srgbClr val="FF0000"/>
                </a:solidFill>
                <a:latin typeface="宋体" panose="02010600030101010101" pitchFamily="2" charset="-122"/>
                <a:ea typeface="宋体" panose="02010600030101010101" pitchFamily="2" charset="-122"/>
              </a:rPr>
              <a:t>进行调度，</a:t>
            </a:r>
            <a:r>
              <a:rPr lang="en-US" altLang="zh-CN" sz="1800" dirty="0">
                <a:solidFill>
                  <a:srgbClr val="FF0000"/>
                </a:solidFill>
                <a:latin typeface="宋体" panose="02010600030101010101" pitchFamily="2" charset="-122"/>
                <a:ea typeface="宋体" panose="02010600030101010101" pitchFamily="2" charset="-122"/>
              </a:rPr>
              <a:t>P</a:t>
            </a:r>
            <a:r>
              <a:rPr lang="zh-CN" altLang="en-US" sz="1800" dirty="0">
                <a:solidFill>
                  <a:srgbClr val="FF0000"/>
                </a:solidFill>
                <a:latin typeface="宋体" panose="02010600030101010101" pitchFamily="2" charset="-122"/>
                <a:ea typeface="宋体" panose="02010600030101010101" pitchFamily="2" charset="-122"/>
              </a:rPr>
              <a:t>限定了调度</a:t>
            </a:r>
            <a:r>
              <a:rPr lang="en-US" altLang="zh-CN" sz="1800" dirty="0" err="1">
                <a:solidFill>
                  <a:srgbClr val="FF0000"/>
                </a:solidFill>
                <a:latin typeface="宋体" panose="02010600030101010101" pitchFamily="2" charset="-122"/>
                <a:ea typeface="宋体" panose="02010600030101010101" pitchFamily="2" charset="-122"/>
              </a:rPr>
              <a:t>goroutine</a:t>
            </a:r>
            <a:r>
              <a:rPr lang="zh-CN" altLang="en-US" sz="1800" dirty="0">
                <a:solidFill>
                  <a:srgbClr val="FF0000"/>
                </a:solidFill>
                <a:latin typeface="宋体" panose="02010600030101010101" pitchFamily="2" charset="-122"/>
                <a:ea typeface="宋体" panose="02010600030101010101" pitchFamily="2" charset="-122"/>
              </a:rPr>
              <a:t>的最大并发度</a:t>
            </a:r>
            <a:r>
              <a:rPr lang="zh-CN" altLang="en-US" sz="1800" dirty="0">
                <a:solidFill>
                  <a:srgbClr val="3D464D"/>
                </a:solidFill>
                <a:latin typeface="宋体" panose="02010600030101010101" pitchFamily="2" charset="-122"/>
                <a:ea typeface="宋体" panose="02010600030101010101" pitchFamily="2" charset="-122"/>
              </a:rPr>
              <a:t>。每一个运行的</a:t>
            </a:r>
            <a:r>
              <a:rPr lang="en-US" altLang="zh-CN" sz="1800" dirty="0">
                <a:solidFill>
                  <a:srgbClr val="3D464D"/>
                </a:solidFill>
                <a:latin typeface="宋体" panose="02010600030101010101" pitchFamily="2" charset="-122"/>
                <a:ea typeface="宋体" panose="02010600030101010101" pitchFamily="2" charset="-122"/>
              </a:rPr>
              <a:t>M</a:t>
            </a:r>
            <a:r>
              <a:rPr lang="zh-CN" altLang="en-US" sz="1800" dirty="0">
                <a:solidFill>
                  <a:srgbClr val="3D464D"/>
                </a:solidFill>
                <a:latin typeface="宋体" panose="02010600030101010101" pitchFamily="2" charset="-122"/>
                <a:ea typeface="宋体" panose="02010600030101010101" pitchFamily="2" charset="-122"/>
              </a:rPr>
              <a:t>都必须绑定一个</a:t>
            </a:r>
            <a:r>
              <a:rPr lang="en-US" altLang="zh-CN" sz="1800" dirty="0">
                <a:solidFill>
                  <a:srgbClr val="3D464D"/>
                </a:solidFill>
                <a:latin typeface="宋体" panose="02010600030101010101" pitchFamily="2" charset="-122"/>
                <a:ea typeface="宋体" panose="02010600030101010101" pitchFamily="2" charset="-122"/>
              </a:rPr>
              <a:t>P</a:t>
            </a:r>
            <a:r>
              <a:rPr lang="zh-CN" altLang="en-US" sz="1800" dirty="0">
                <a:solidFill>
                  <a:srgbClr val="3D464D"/>
                </a:solidFill>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a:solidFill>
                  <a:srgbClr val="3D464D"/>
                </a:solidFill>
                <a:latin typeface="宋体" panose="02010600030101010101" pitchFamily="2" charset="-122"/>
                <a:ea typeface="宋体" panose="02010600030101010101" pitchFamily="2" charset="-122"/>
              </a:rPr>
              <a:t>P</a:t>
            </a:r>
            <a:r>
              <a:rPr lang="zh-CN" altLang="en-US" sz="1800" dirty="0">
                <a:solidFill>
                  <a:srgbClr val="3D464D"/>
                </a:solidFill>
                <a:latin typeface="宋体" panose="02010600030101010101" pitchFamily="2" charset="-122"/>
                <a:ea typeface="宋体" panose="02010600030101010101" pitchFamily="2" charset="-122"/>
              </a:rPr>
              <a:t>的</a:t>
            </a:r>
            <a:r>
              <a:rPr lang="zh-CN" altLang="en-US" sz="1800" dirty="0">
                <a:solidFill>
                  <a:srgbClr val="FF0000"/>
                </a:solidFill>
                <a:latin typeface="宋体" panose="02010600030101010101" pitchFamily="2" charset="-122"/>
                <a:ea typeface="宋体" panose="02010600030101010101" pitchFamily="2" charset="-122"/>
              </a:rPr>
              <a:t>个数是</a:t>
            </a:r>
            <a:r>
              <a:rPr lang="en-US" altLang="zh-CN" sz="1800" dirty="0" err="1">
                <a:solidFill>
                  <a:srgbClr val="FF0000"/>
                </a:solidFill>
                <a:latin typeface="宋体" panose="02010600030101010101" pitchFamily="2" charset="-122"/>
                <a:ea typeface="宋体" panose="02010600030101010101" pitchFamily="2" charset="-122"/>
              </a:rPr>
              <a:t>GOMAXPROCS</a:t>
            </a:r>
            <a:r>
              <a:rPr lang="zh-CN" altLang="en-US" sz="1800" dirty="0">
                <a:solidFill>
                  <a:srgbClr val="FF0000"/>
                </a:solidFill>
                <a:latin typeface="宋体" panose="02010600030101010101" pitchFamily="2" charset="-122"/>
                <a:ea typeface="宋体" panose="02010600030101010101" pitchFamily="2" charset="-122"/>
              </a:rPr>
              <a:t>（最大</a:t>
            </a:r>
            <a:r>
              <a:rPr lang="en-US" altLang="zh-CN" sz="1800" dirty="0">
                <a:solidFill>
                  <a:srgbClr val="FF0000"/>
                </a:solidFill>
                <a:latin typeface="宋体" panose="02010600030101010101" pitchFamily="2" charset="-122"/>
                <a:ea typeface="宋体" panose="02010600030101010101" pitchFamily="2" charset="-122"/>
              </a:rPr>
              <a:t>256</a:t>
            </a:r>
            <a:r>
              <a:rPr lang="zh-CN" altLang="en-US" sz="1800" dirty="0">
                <a:solidFill>
                  <a:srgbClr val="FF0000"/>
                </a:solidFill>
                <a:latin typeface="宋体" panose="02010600030101010101" pitchFamily="2" charset="-122"/>
                <a:ea typeface="宋体" panose="02010600030101010101" pitchFamily="2" charset="-122"/>
              </a:rPr>
              <a:t>），</a:t>
            </a:r>
            <a:r>
              <a:rPr lang="zh-CN" altLang="en-US" sz="1800" dirty="0">
                <a:solidFill>
                  <a:srgbClr val="3D464D"/>
                </a:solidFill>
                <a:latin typeface="宋体" panose="02010600030101010101" pitchFamily="2" charset="-122"/>
                <a:ea typeface="宋体" panose="02010600030101010101" pitchFamily="2" charset="-122"/>
              </a:rPr>
              <a:t>启动时固定，一般不修改； </a:t>
            </a:r>
            <a:r>
              <a:rPr lang="en-US" altLang="zh-CN" sz="1800" dirty="0">
                <a:solidFill>
                  <a:srgbClr val="FF0000"/>
                </a:solidFill>
                <a:latin typeface="宋体" panose="02010600030101010101" pitchFamily="2" charset="-122"/>
                <a:ea typeface="宋体" panose="02010600030101010101" pitchFamily="2" charset="-122"/>
              </a:rPr>
              <a:t>M</a:t>
            </a:r>
            <a:r>
              <a:rPr lang="zh-CN" altLang="en-US" sz="1800" dirty="0">
                <a:solidFill>
                  <a:srgbClr val="FF0000"/>
                </a:solidFill>
                <a:latin typeface="宋体" panose="02010600030101010101" pitchFamily="2" charset="-122"/>
                <a:ea typeface="宋体" panose="02010600030101010101" pitchFamily="2" charset="-122"/>
              </a:rPr>
              <a:t>的个数和</a:t>
            </a:r>
            <a:r>
              <a:rPr lang="en-US" altLang="zh-CN" sz="1800" dirty="0">
                <a:solidFill>
                  <a:srgbClr val="FF0000"/>
                </a:solidFill>
                <a:latin typeface="宋体" panose="02010600030101010101" pitchFamily="2" charset="-122"/>
                <a:ea typeface="宋体" panose="02010600030101010101" pitchFamily="2" charset="-122"/>
              </a:rPr>
              <a:t>P</a:t>
            </a:r>
            <a:r>
              <a:rPr lang="zh-CN" altLang="en-US" sz="1800" dirty="0">
                <a:solidFill>
                  <a:srgbClr val="FF0000"/>
                </a:solidFill>
                <a:latin typeface="宋体" panose="02010600030101010101" pitchFamily="2" charset="-122"/>
                <a:ea typeface="宋体" panose="02010600030101010101" pitchFamily="2" charset="-122"/>
              </a:rPr>
              <a:t>的个数没有严格对应关系</a:t>
            </a:r>
            <a:r>
              <a:rPr lang="zh-CN" altLang="en-US" sz="1800" dirty="0">
                <a:solidFill>
                  <a:srgbClr val="3D464D"/>
                </a:solidFill>
                <a:latin typeface="宋体" panose="02010600030101010101" pitchFamily="2" charset="-122"/>
                <a:ea typeface="宋体" panose="02010600030101010101" pitchFamily="2" charset="-122"/>
              </a:rPr>
              <a:t>（会有休眠的</a:t>
            </a:r>
            <a:r>
              <a:rPr lang="en-US" altLang="zh-CN" sz="1800" dirty="0">
                <a:solidFill>
                  <a:srgbClr val="3D464D"/>
                </a:solidFill>
                <a:latin typeface="宋体" panose="02010600030101010101" pitchFamily="2" charset="-122"/>
                <a:ea typeface="宋体" panose="02010600030101010101" pitchFamily="2" charset="-122"/>
              </a:rPr>
              <a:t>M</a:t>
            </a:r>
            <a:r>
              <a:rPr lang="zh-CN" altLang="en-US" sz="1800" dirty="0">
                <a:solidFill>
                  <a:srgbClr val="3D464D"/>
                </a:solidFill>
                <a:latin typeface="宋体" panose="02010600030101010101" pitchFamily="2" charset="-122"/>
                <a:ea typeface="宋体" panose="02010600030101010101" pitchFamily="2" charset="-122"/>
              </a:rPr>
              <a:t>或者不需要太多的</a:t>
            </a:r>
            <a:r>
              <a:rPr lang="en-US" altLang="zh-CN" sz="1800" dirty="0">
                <a:solidFill>
                  <a:srgbClr val="3D464D"/>
                </a:solidFill>
                <a:latin typeface="宋体" panose="02010600030101010101" pitchFamily="2" charset="-122"/>
                <a:ea typeface="宋体" panose="02010600030101010101" pitchFamily="2" charset="-122"/>
              </a:rPr>
              <a:t>M</a:t>
            </a:r>
            <a:r>
              <a:rPr lang="zh-CN" altLang="en-US" sz="1800" dirty="0">
                <a:solidFill>
                  <a:srgbClr val="3D464D"/>
                </a:solidFill>
                <a:latin typeface="宋体" panose="02010600030101010101" pitchFamily="2" charset="-122"/>
                <a:ea typeface="宋体" panose="02010600030101010101" pitchFamily="2" charset="-122"/>
              </a:rPr>
              <a:t>）；</a:t>
            </a:r>
            <a:r>
              <a:rPr lang="zh-CN" altLang="en-US" sz="1800" b="1" dirty="0">
                <a:solidFill>
                  <a:srgbClr val="3D464D"/>
                </a:solidFill>
                <a:latin typeface="宋体" panose="02010600030101010101" pitchFamily="2" charset="-122"/>
                <a:ea typeface="宋体" panose="02010600030101010101" pitchFamily="2" charset="-122"/>
              </a:rPr>
              <a:t>每一个</a:t>
            </a:r>
            <a:r>
              <a:rPr lang="en-US" altLang="zh-CN" sz="1800" b="1" dirty="0">
                <a:solidFill>
                  <a:srgbClr val="3D464D"/>
                </a:solidFill>
                <a:latin typeface="宋体" panose="02010600030101010101" pitchFamily="2" charset="-122"/>
                <a:ea typeface="宋体" panose="02010600030101010101" pitchFamily="2" charset="-122"/>
              </a:rPr>
              <a:t>P</a:t>
            </a:r>
            <a:r>
              <a:rPr lang="zh-CN" altLang="en-US" sz="1800" b="1" dirty="0">
                <a:solidFill>
                  <a:srgbClr val="3D464D"/>
                </a:solidFill>
                <a:latin typeface="宋体" panose="02010600030101010101" pitchFamily="2" charset="-122"/>
                <a:ea typeface="宋体" panose="02010600030101010101" pitchFamily="2" charset="-122"/>
              </a:rPr>
              <a:t>保存着本地</a:t>
            </a:r>
            <a:r>
              <a:rPr lang="en-US" altLang="zh-CN" sz="1800" b="1" dirty="0">
                <a:solidFill>
                  <a:srgbClr val="3D464D"/>
                </a:solidFill>
                <a:latin typeface="宋体" panose="02010600030101010101" pitchFamily="2" charset="-122"/>
                <a:ea typeface="宋体" panose="02010600030101010101" pitchFamily="2" charset="-122"/>
              </a:rPr>
              <a:t>G</a:t>
            </a:r>
            <a:r>
              <a:rPr lang="zh-CN" altLang="en-US" sz="1800" b="1" dirty="0">
                <a:solidFill>
                  <a:srgbClr val="3D464D"/>
                </a:solidFill>
                <a:latin typeface="宋体" panose="02010600030101010101" pitchFamily="2" charset="-122"/>
                <a:ea typeface="宋体" panose="02010600030101010101" pitchFamily="2" charset="-122"/>
              </a:rPr>
              <a:t>任务队列，也能使用全局</a:t>
            </a:r>
            <a:r>
              <a:rPr lang="en-US" altLang="zh-CN" sz="1800" b="1" dirty="0">
                <a:solidFill>
                  <a:srgbClr val="3D464D"/>
                </a:solidFill>
                <a:latin typeface="宋体" panose="02010600030101010101" pitchFamily="2" charset="-122"/>
                <a:ea typeface="宋体" panose="02010600030101010101" pitchFamily="2" charset="-122"/>
              </a:rPr>
              <a:t>G</a:t>
            </a:r>
            <a:r>
              <a:rPr lang="zh-CN" altLang="en-US" sz="1800" b="1" dirty="0">
                <a:solidFill>
                  <a:srgbClr val="3D464D"/>
                </a:solidFill>
                <a:latin typeface="宋体" panose="02010600030101010101" pitchFamily="2" charset="-122"/>
                <a:ea typeface="宋体" panose="02010600030101010101" pitchFamily="2" charset="-122"/>
              </a:rPr>
              <a:t>任务队列</a:t>
            </a:r>
            <a:r>
              <a:rPr lang="zh-CN" altLang="en-US" sz="1800" dirty="0">
                <a:solidFill>
                  <a:srgbClr val="3D464D"/>
                </a:solidFill>
                <a:latin typeface="宋体" panose="02010600030101010101" pitchFamily="2" charset="-122"/>
                <a:ea typeface="宋体" panose="02010600030101010101" pitchFamily="2" charset="-122"/>
              </a:rPr>
              <a:t>。</a:t>
            </a:r>
            <a:endParaRPr lang="zh-CN" altLang="en-US" sz="1800" dirty="0">
              <a:latin typeface="宋体" panose="02010600030101010101" pitchFamily="2" charset="-122"/>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 calcmode="lin" valueType="num">
                                      <p:cBhvr additive="base">
                                        <p:cTn id="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anim calcmode="lin" valueType="num">
                                      <p:cBhvr additive="base">
                                        <p:cTn id="1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54714" y="871387"/>
            <a:ext cx="5881217"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8719" bIns="0" numCol="1" anchor="ctr" anchorCtr="0" compatLnSpc="1">
            <a:spAutoFit/>
          </a:bodyPr>
          <a:lstStyle/>
          <a:p>
            <a:pPr lvl="1" indent="-457200"/>
            <a:r>
              <a:rPr lang="en-US"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Go</a:t>
            </a: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语言</a:t>
            </a:r>
            <a:r>
              <a:rPr lang="en-US"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400" b="1" dirty="0" err="1">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goroutine</a:t>
            </a:r>
            <a:endParaRPr kumimoji="0" lang="zh-CN"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3" name="Rectangle 2"/>
          <p:cNvSpPr txBox="1">
            <a:spLocks noChangeArrowheads="1"/>
          </p:cNvSpPr>
          <p:nvPr/>
        </p:nvSpPr>
        <p:spPr>
          <a:xfrm>
            <a:off x="609521" y="277813"/>
            <a:ext cx="10971372" cy="576262"/>
          </a:xfrm>
          <a:prstGeom prst="rect">
            <a:avLst/>
          </a:prstGeom>
        </p:spPr>
        <p:txBody>
          <a:bodyPr/>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a:buClr>
                <a:srgbClr val="0000FF"/>
              </a:buClr>
              <a:buFont typeface="Wingdings" panose="05000000000000000000" pitchFamily="2" charset="2"/>
              <a:buNone/>
            </a:pPr>
            <a:r>
              <a:rPr lang="en-US" altLang="zh-CN" kern="0">
                <a:latin typeface="宋体" panose="02010600030101010101" pitchFamily="2" charset="-122"/>
                <a:ea typeface="宋体" panose="02010600030101010101" pitchFamily="2" charset="-122"/>
              </a:rPr>
              <a:t>4.6 </a:t>
            </a:r>
            <a:r>
              <a:rPr lang="zh-CN" altLang="en-US" kern="0">
                <a:latin typeface="宋体" panose="02010600030101010101" pitchFamily="2" charset="-122"/>
                <a:ea typeface="宋体" panose="02010600030101010101" pitchFamily="2" charset="-122"/>
              </a:rPr>
              <a:t>协程（用户态轻量级线程</a:t>
            </a:r>
            <a:r>
              <a:rPr lang="en-US" altLang="zh-CN" kern="0">
                <a:latin typeface="宋体" panose="02010600030101010101" pitchFamily="2" charset="-122"/>
                <a:ea typeface="宋体" panose="02010600030101010101" pitchFamily="2" charset="-122"/>
              </a:rPr>
              <a:t>)</a:t>
            </a:r>
            <a:r>
              <a:rPr lang="zh-CN" altLang="en-US" kern="0">
                <a:latin typeface="宋体" panose="02010600030101010101" pitchFamily="2" charset="-122"/>
                <a:ea typeface="宋体" panose="02010600030101010101" pitchFamily="2" charset="-122"/>
              </a:rPr>
              <a:t> </a:t>
            </a:r>
            <a:endParaRPr lang="en-US" altLang="zh-CN" kern="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7006659" y="871387"/>
            <a:ext cx="4217103" cy="5691937"/>
          </a:xfrm>
          <a:prstGeom prst="rect">
            <a:avLst/>
          </a:prstGeom>
        </p:spPr>
      </p:pic>
      <p:sp>
        <p:nvSpPr>
          <p:cNvPr id="7" name="矩形 6"/>
          <p:cNvSpPr/>
          <p:nvPr/>
        </p:nvSpPr>
        <p:spPr>
          <a:xfrm>
            <a:off x="754714" y="1649087"/>
            <a:ext cx="5459740" cy="2862322"/>
          </a:xfrm>
          <a:prstGeom prst="rect">
            <a:avLst/>
          </a:prstGeom>
        </p:spPr>
        <p:txBody>
          <a:bodyPr wrap="square">
            <a:spAutoFit/>
          </a:bodyPr>
          <a:lstStyle/>
          <a:p>
            <a:pPr>
              <a:buFont typeface="Arial" panose="020B0604020202020204" pitchFamily="34" charset="0"/>
              <a:buChar char="•"/>
            </a:pPr>
            <a:r>
              <a:rPr lang="en-US" altLang="zh-CN" sz="1800" b="1" dirty="0">
                <a:latin typeface="宋体" panose="02010600030101010101" pitchFamily="2" charset="-122"/>
                <a:ea typeface="宋体" panose="02010600030101010101" pitchFamily="2" charset="-122"/>
              </a:rPr>
              <a:t>Go</a:t>
            </a:r>
            <a:r>
              <a:rPr lang="zh-CN" altLang="en-US" sz="1800" b="1" dirty="0">
                <a:latin typeface="宋体" panose="02010600030101010101" pitchFamily="2" charset="-122"/>
                <a:ea typeface="宋体" panose="02010600030101010101" pitchFamily="2" charset="-122"/>
              </a:rPr>
              <a:t>适合用来做什么</a:t>
            </a:r>
            <a:br>
              <a:rPr lang="zh-CN" altLang="en-US" sz="1800" dirty="0">
                <a:latin typeface="宋体" panose="02010600030101010101" pitchFamily="2" charset="-122"/>
                <a:ea typeface="宋体" panose="02010600030101010101" pitchFamily="2" charset="-122"/>
              </a:rPr>
            </a:br>
            <a:r>
              <a:rPr lang="zh-CN" altLang="en-US" sz="1800" dirty="0">
                <a:latin typeface="宋体" panose="02010600030101010101" pitchFamily="2" charset="-122"/>
                <a:ea typeface="宋体" panose="02010600030101010101" pitchFamily="2" charset="-122"/>
              </a:rPr>
              <a:t>服务器编程</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如处理日志、数据打包、虚拟机处理、文件系统等。</a:t>
            </a:r>
          </a:p>
          <a:p>
            <a:pPr>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分布式系统，数据库代理器等</a:t>
            </a:r>
          </a:p>
          <a:p>
            <a:pPr>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网络编程</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应用最广，包括</a:t>
            </a:r>
            <a:r>
              <a:rPr lang="en-US" altLang="zh-CN" sz="1800" dirty="0">
                <a:latin typeface="宋体" panose="02010600030101010101" pitchFamily="2" charset="-122"/>
                <a:ea typeface="宋体" panose="02010600030101010101" pitchFamily="2" charset="-122"/>
              </a:rPr>
              <a:t>Web</a:t>
            </a:r>
            <a:r>
              <a:rPr lang="zh-CN" altLang="en-US" sz="1800" dirty="0">
                <a:latin typeface="宋体" panose="02010600030101010101" pitchFamily="2" charset="-122"/>
                <a:ea typeface="宋体" panose="02010600030101010101" pitchFamily="2" charset="-122"/>
              </a:rPr>
              <a:t>应用、</a:t>
            </a:r>
            <a:r>
              <a:rPr lang="en-US" altLang="zh-CN" sz="1800" dirty="0">
                <a:latin typeface="宋体" panose="02010600030101010101" pitchFamily="2" charset="-122"/>
                <a:ea typeface="宋体" panose="02010600030101010101" pitchFamily="2" charset="-122"/>
              </a:rPr>
              <a:t>API</a:t>
            </a:r>
            <a:r>
              <a:rPr lang="zh-CN" altLang="en-US" sz="1800" dirty="0">
                <a:latin typeface="宋体" panose="02010600030101010101" pitchFamily="2" charset="-122"/>
                <a:ea typeface="宋体" panose="02010600030101010101" pitchFamily="2" charset="-122"/>
              </a:rPr>
              <a:t>应用、下载应用</a:t>
            </a:r>
          </a:p>
          <a:p>
            <a:pPr>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内存数据库</a:t>
            </a:r>
            <a:r>
              <a:rPr lang="en-US" altLang="zh-CN" sz="1800" dirty="0">
                <a:latin typeface="宋体" panose="02010600030101010101" pitchFamily="2" charset="-122"/>
                <a:ea typeface="宋体" panose="02010600030101010101" pitchFamily="2" charset="-122"/>
              </a:rPr>
              <a:t>:google</a:t>
            </a:r>
            <a:r>
              <a:rPr lang="zh-CN" altLang="en-US" sz="1800" dirty="0">
                <a:latin typeface="宋体" panose="02010600030101010101" pitchFamily="2" charset="-122"/>
                <a:ea typeface="宋体" panose="02010600030101010101" pitchFamily="2" charset="-122"/>
              </a:rPr>
              <a:t>开发的</a:t>
            </a:r>
            <a:r>
              <a:rPr lang="en-US" altLang="zh-CN" sz="1800" dirty="0" err="1">
                <a:latin typeface="宋体" panose="02010600030101010101" pitchFamily="2" charset="-122"/>
                <a:ea typeface="宋体" panose="02010600030101010101" pitchFamily="2" charset="-122"/>
              </a:rPr>
              <a:t>groupcache</a:t>
            </a:r>
            <a:r>
              <a:rPr lang="zh-CN" altLang="en-US" sz="1800" dirty="0">
                <a:latin typeface="宋体" panose="02010600030101010101" pitchFamily="2" charset="-122"/>
                <a:ea typeface="宋体" panose="02010600030101010101" pitchFamily="2" charset="-122"/>
              </a:rPr>
              <a:t>，</a:t>
            </a:r>
            <a:r>
              <a:rPr lang="en-US" altLang="zh-CN" sz="1800" dirty="0" err="1">
                <a:latin typeface="宋体" panose="02010600030101010101" pitchFamily="2" charset="-122"/>
                <a:ea typeface="宋体" panose="02010600030101010101" pitchFamily="2" charset="-122"/>
              </a:rPr>
              <a:t>couchbase</a:t>
            </a:r>
            <a:r>
              <a:rPr lang="zh-CN" altLang="en-US" sz="1800" dirty="0">
                <a:latin typeface="宋体" panose="02010600030101010101" pitchFamily="2" charset="-122"/>
                <a:ea typeface="宋体" panose="02010600030101010101" pitchFamily="2" charset="-122"/>
              </a:rPr>
              <a:t>的部分组建</a:t>
            </a:r>
          </a:p>
          <a:p>
            <a:pPr>
              <a:buFont typeface="Arial" panose="020B0604020202020204" pitchFamily="34" charset="0"/>
              <a:buChar char="•"/>
            </a:pPr>
            <a:r>
              <a:rPr lang="zh-CN" altLang="en-US" sz="1800" dirty="0">
                <a:latin typeface="宋体" panose="02010600030101010101" pitchFamily="2" charset="-122"/>
                <a:ea typeface="宋体" panose="02010600030101010101" pitchFamily="2" charset="-122"/>
              </a:rPr>
              <a:t>云平台</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目前国外很多云平台采用</a:t>
            </a:r>
            <a:r>
              <a:rPr lang="en-US" altLang="zh-CN" sz="1800" dirty="0">
                <a:latin typeface="宋体" panose="02010600030101010101" pitchFamily="2" charset="-122"/>
                <a:ea typeface="宋体" panose="02010600030101010101" pitchFamily="2" charset="-122"/>
              </a:rPr>
              <a:t>Go</a:t>
            </a:r>
            <a:r>
              <a:rPr lang="zh-CN" altLang="en-US" sz="1800" dirty="0">
                <a:latin typeface="宋体" panose="02010600030101010101" pitchFamily="2" charset="-122"/>
                <a:ea typeface="宋体" panose="02010600030101010101" pitchFamily="2" charset="-122"/>
              </a:rPr>
              <a:t>开发，</a:t>
            </a:r>
            <a:r>
              <a:rPr lang="en-US" altLang="zh-CN" sz="1800" dirty="0" err="1">
                <a:latin typeface="宋体" panose="02010600030101010101" pitchFamily="2" charset="-122"/>
                <a:ea typeface="宋体" panose="02010600030101010101" pitchFamily="2" charset="-122"/>
              </a:rPr>
              <a:t>docker</a:t>
            </a:r>
            <a:r>
              <a:rPr lang="zh-CN" altLang="en-US" sz="1800" dirty="0">
                <a:latin typeface="宋体" panose="02010600030101010101" pitchFamily="2" charset="-122"/>
                <a:ea typeface="宋体" panose="02010600030101010101" pitchFamily="2" charset="-122"/>
              </a:rPr>
              <a:t>，</a:t>
            </a:r>
            <a:r>
              <a:rPr lang="en-US" altLang="zh-CN" sz="1800" dirty="0" err="1">
                <a:latin typeface="宋体" panose="02010600030101010101" pitchFamily="2" charset="-122"/>
                <a:ea typeface="宋体" panose="02010600030101010101" pitchFamily="2" charset="-122"/>
              </a:rPr>
              <a:t>CloudFoundy</a:t>
            </a:r>
            <a:r>
              <a:rPr lang="zh-CN" altLang="en-US" sz="1800" dirty="0">
                <a:latin typeface="宋体" panose="02010600030101010101" pitchFamily="2" charset="-122"/>
                <a:ea typeface="宋体" panose="02010600030101010101" pitchFamily="2" charset="-122"/>
              </a:rPr>
              <a:t>的部分组件，</a:t>
            </a:r>
            <a:r>
              <a:rPr lang="en-US" altLang="zh-CN" sz="1800" dirty="0" err="1">
                <a:latin typeface="宋体" panose="02010600030101010101" pitchFamily="2" charset="-122"/>
                <a:ea typeface="宋体" panose="02010600030101010101" pitchFamily="2" charset="-122"/>
              </a:rPr>
              <a:t>apcera</a:t>
            </a:r>
            <a:r>
              <a:rPr lang="zh-CN" altLang="en-US" sz="1800" dirty="0">
                <a:latin typeface="宋体" panose="02010600030101010101" pitchFamily="2" charset="-122"/>
                <a:ea typeface="宋体" panose="02010600030101010101" pitchFamily="2" charset="-122"/>
              </a:rPr>
              <a:t>云平台。</a:t>
            </a:r>
          </a:p>
        </p:txBody>
      </p:sp>
    </p:spTree>
  </p:cSld>
  <p:clrMapOvr>
    <a:masterClrMapping/>
  </p:clrMapOvr>
  <p:transition>
    <p:random/>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54714" y="871387"/>
            <a:ext cx="5881217"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8719" bIns="0" numCol="1" anchor="ctr" anchorCtr="0" compatLnSpc="1">
            <a:spAutoFit/>
          </a:bodyPr>
          <a:lstStyle/>
          <a:p>
            <a:pPr lvl="1" indent="-457200"/>
            <a:r>
              <a:rPr lang="en-US"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Go</a:t>
            </a: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语言</a:t>
            </a:r>
            <a:r>
              <a:rPr lang="en-US" altLang="zh-CN"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a:t>
            </a:r>
            <a:r>
              <a:rPr lang="en-US" altLang="zh-CN" sz="2400" b="1" dirty="0" err="1">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goroutine</a:t>
            </a:r>
            <a:endParaRPr kumimoji="0" lang="zh-CN" sz="24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p:txBody>
      </p:sp>
      <p:sp>
        <p:nvSpPr>
          <p:cNvPr id="3" name="Rectangle 2"/>
          <p:cNvSpPr txBox="1">
            <a:spLocks noChangeArrowheads="1"/>
          </p:cNvSpPr>
          <p:nvPr/>
        </p:nvSpPr>
        <p:spPr>
          <a:xfrm>
            <a:off x="609521" y="277813"/>
            <a:ext cx="10971372" cy="576262"/>
          </a:xfrm>
          <a:prstGeom prst="rect">
            <a:avLst/>
          </a:prstGeom>
        </p:spPr>
        <p:txBody>
          <a:bodyPr/>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a:buClr>
                <a:srgbClr val="0000FF"/>
              </a:buClr>
              <a:buFont typeface="Wingdings" panose="05000000000000000000" pitchFamily="2" charset="2"/>
              <a:buNone/>
            </a:pPr>
            <a:r>
              <a:rPr lang="en-US" altLang="zh-CN" kern="0" dirty="0">
                <a:latin typeface="宋体" panose="02010600030101010101" pitchFamily="2" charset="-122"/>
                <a:ea typeface="宋体" panose="02010600030101010101" pitchFamily="2" charset="-122"/>
              </a:rPr>
              <a:t>4.6 </a:t>
            </a:r>
            <a:r>
              <a:rPr lang="zh-CN" altLang="en-US" kern="0" dirty="0">
                <a:latin typeface="宋体" panose="02010600030101010101" pitchFamily="2" charset="-122"/>
                <a:ea typeface="宋体" panose="02010600030101010101" pitchFamily="2" charset="-122"/>
              </a:rPr>
              <a:t>协程（用户态轻量级线程</a:t>
            </a:r>
            <a:r>
              <a:rPr lang="en-US" altLang="zh-CN" kern="0" dirty="0">
                <a:latin typeface="宋体" panose="02010600030101010101" pitchFamily="2" charset="-122"/>
                <a:ea typeface="宋体" panose="02010600030101010101" pitchFamily="2" charset="-122"/>
              </a:rPr>
              <a:t>)</a:t>
            </a:r>
            <a:r>
              <a:rPr lang="zh-CN" altLang="en-US" kern="0" dirty="0">
                <a:latin typeface="宋体" panose="02010600030101010101" pitchFamily="2" charset="-122"/>
                <a:ea typeface="宋体" panose="02010600030101010101" pitchFamily="2" charset="-122"/>
              </a:rPr>
              <a:t> </a:t>
            </a:r>
            <a:endParaRPr lang="en-US" altLang="zh-CN" kern="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6823779" y="1056053"/>
            <a:ext cx="4217103" cy="5691937"/>
          </a:xfrm>
          <a:prstGeom prst="rect">
            <a:avLst/>
          </a:prstGeom>
        </p:spPr>
      </p:pic>
      <p:sp>
        <p:nvSpPr>
          <p:cNvPr id="8" name="矩形 7"/>
          <p:cNvSpPr/>
          <p:nvPr/>
        </p:nvSpPr>
        <p:spPr>
          <a:xfrm>
            <a:off x="754713" y="1362864"/>
            <a:ext cx="5881217" cy="4801314"/>
          </a:xfrm>
          <a:prstGeom prst="rect">
            <a:avLst/>
          </a:prstGeom>
        </p:spPr>
        <p:txBody>
          <a:bodyPr wrap="square">
            <a:spAutoFit/>
          </a:bodyPr>
          <a:lstStyle/>
          <a:p>
            <a:pPr marL="285750" indent="-285750">
              <a:buFont typeface="Arial" panose="020B0604020202020204" pitchFamily="34" charset="0"/>
              <a:buChar char="•"/>
            </a:pPr>
            <a:r>
              <a:rPr lang="en-US" altLang="zh-CN" sz="1800" b="1" dirty="0">
                <a:latin typeface="宋体" panose="02010600030101010101" pitchFamily="2" charset="-122"/>
                <a:ea typeface="宋体" panose="02010600030101010101" pitchFamily="2" charset="-122"/>
              </a:rPr>
              <a:t>Go</a:t>
            </a:r>
            <a:r>
              <a:rPr lang="zh-CN" altLang="en-US" sz="1800" b="1" dirty="0">
                <a:latin typeface="宋体" panose="02010600030101010101" pitchFamily="2" charset="-122"/>
                <a:ea typeface="宋体" panose="02010600030101010101" pitchFamily="2" charset="-122"/>
              </a:rPr>
              <a:t>成功的项目</a:t>
            </a:r>
            <a:endParaRPr lang="en-US" altLang="zh-CN" sz="1800" b="1"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err="1">
                <a:latin typeface="宋体" panose="02010600030101010101" pitchFamily="2" charset="-122"/>
                <a:ea typeface="宋体" panose="02010600030101010101" pitchFamily="2" charset="-122"/>
              </a:rPr>
              <a:t>nsq</a:t>
            </a:r>
            <a:r>
              <a:rPr lang="zh-CN" altLang="en-US" sz="1800" dirty="0">
                <a:latin typeface="宋体" panose="02010600030101010101" pitchFamily="2" charset="-122"/>
                <a:ea typeface="宋体" panose="02010600030101010101" pitchFamily="2" charset="-122"/>
              </a:rPr>
              <a:t>：</a:t>
            </a:r>
            <a:r>
              <a:rPr lang="en-US" altLang="zh-CN" sz="1800" dirty="0" err="1">
                <a:latin typeface="宋体" panose="02010600030101010101" pitchFamily="2" charset="-122"/>
                <a:ea typeface="宋体" panose="02010600030101010101" pitchFamily="2" charset="-122"/>
              </a:rPr>
              <a:t>bitly</a:t>
            </a:r>
            <a:r>
              <a:rPr lang="zh-CN" altLang="en-US" sz="1800" dirty="0">
                <a:latin typeface="宋体" panose="02010600030101010101" pitchFamily="2" charset="-122"/>
                <a:ea typeface="宋体" panose="02010600030101010101" pitchFamily="2" charset="-122"/>
              </a:rPr>
              <a:t>开源的消息队列系统，性能非常高，目前他们每天处理数十亿条的消息</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err="1">
                <a:latin typeface="宋体" panose="02010600030101010101" pitchFamily="2" charset="-122"/>
                <a:ea typeface="宋体" panose="02010600030101010101" pitchFamily="2" charset="-122"/>
              </a:rPr>
              <a:t>docker</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基于</a:t>
            </a:r>
            <a:r>
              <a:rPr lang="en-US" altLang="zh-CN" sz="1800" dirty="0" err="1">
                <a:latin typeface="宋体" panose="02010600030101010101" pitchFamily="2" charset="-122"/>
                <a:ea typeface="宋体" panose="02010600030101010101" pitchFamily="2" charset="-122"/>
              </a:rPr>
              <a:t>lxc</a:t>
            </a:r>
            <a:r>
              <a:rPr lang="zh-CN" altLang="en-US" sz="1800" dirty="0">
                <a:latin typeface="宋体" panose="02010600030101010101" pitchFamily="2" charset="-122"/>
                <a:ea typeface="宋体" panose="02010600030101010101" pitchFamily="2" charset="-122"/>
              </a:rPr>
              <a:t>的一个虚拟打包工具，能够实现</a:t>
            </a:r>
            <a:r>
              <a:rPr lang="en-US" altLang="zh-CN" sz="1800" dirty="0">
                <a:latin typeface="宋体" panose="02010600030101010101" pitchFamily="2" charset="-122"/>
                <a:ea typeface="宋体" panose="02010600030101010101" pitchFamily="2" charset="-122"/>
              </a:rPr>
              <a:t>PAAS</a:t>
            </a:r>
            <a:r>
              <a:rPr lang="zh-CN" altLang="en-US" sz="1800" dirty="0">
                <a:latin typeface="宋体" panose="02010600030101010101" pitchFamily="2" charset="-122"/>
                <a:ea typeface="宋体" panose="02010600030101010101" pitchFamily="2" charset="-122"/>
              </a:rPr>
              <a:t>平台的组建。</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a:latin typeface="宋体" panose="02010600030101010101" pitchFamily="2" charset="-122"/>
                <a:ea typeface="宋体" panose="02010600030101010101" pitchFamily="2" charset="-122"/>
              </a:rPr>
              <a:t>packer:</a:t>
            </a:r>
            <a:r>
              <a:rPr lang="zh-CN" altLang="en-US" sz="1800" dirty="0">
                <a:latin typeface="宋体" panose="02010600030101010101" pitchFamily="2" charset="-122"/>
                <a:ea typeface="宋体" panose="02010600030101010101" pitchFamily="2" charset="-122"/>
              </a:rPr>
              <a:t>用来生成不同平台的镜像文件，例如</a:t>
            </a:r>
            <a:r>
              <a:rPr lang="en-US" altLang="zh-CN" sz="1800" dirty="0" err="1">
                <a:latin typeface="宋体" panose="02010600030101010101" pitchFamily="2" charset="-122"/>
                <a:ea typeface="宋体" panose="02010600030101010101" pitchFamily="2" charset="-122"/>
              </a:rPr>
              <a:t>VM</a:t>
            </a:r>
            <a:r>
              <a:rPr lang="zh-CN" altLang="en-US" sz="1800" dirty="0">
                <a:latin typeface="宋体" panose="02010600030101010101" pitchFamily="2" charset="-122"/>
                <a:ea typeface="宋体" panose="02010600030101010101" pitchFamily="2" charset="-122"/>
              </a:rPr>
              <a:t>、</a:t>
            </a:r>
            <a:r>
              <a:rPr lang="en-US" altLang="zh-CN" sz="1800" dirty="0" err="1">
                <a:latin typeface="宋体" panose="02010600030101010101" pitchFamily="2" charset="-122"/>
                <a:ea typeface="宋体" panose="02010600030101010101" pitchFamily="2" charset="-122"/>
              </a:rPr>
              <a:t>vbox</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AWS</a:t>
            </a:r>
            <a:r>
              <a:rPr lang="zh-CN" altLang="en-US" sz="1800" dirty="0">
                <a:latin typeface="宋体" panose="02010600030101010101" pitchFamily="2" charset="-122"/>
                <a:ea typeface="宋体" panose="02010600030101010101" pitchFamily="2" charset="-122"/>
              </a:rPr>
              <a:t>等，作者是</a:t>
            </a:r>
            <a:r>
              <a:rPr lang="en-US" altLang="zh-CN" sz="1800" dirty="0">
                <a:latin typeface="宋体" panose="02010600030101010101" pitchFamily="2" charset="-122"/>
                <a:ea typeface="宋体" panose="02010600030101010101" pitchFamily="2" charset="-122"/>
              </a:rPr>
              <a:t>vagrant</a:t>
            </a:r>
            <a:r>
              <a:rPr lang="zh-CN" altLang="en-US" sz="1800" dirty="0">
                <a:latin typeface="宋体" panose="02010600030101010101" pitchFamily="2" charset="-122"/>
                <a:ea typeface="宋体" panose="02010600030101010101" pitchFamily="2" charset="-122"/>
              </a:rPr>
              <a:t>的作者</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err="1">
                <a:latin typeface="宋体" panose="02010600030101010101" pitchFamily="2" charset="-122"/>
                <a:ea typeface="宋体" panose="02010600030101010101" pitchFamily="2" charset="-122"/>
              </a:rPr>
              <a:t>skynet</a:t>
            </a:r>
            <a:r>
              <a:rPr lang="zh-CN" altLang="en-US" sz="1800" dirty="0">
                <a:latin typeface="宋体" panose="02010600030101010101" pitchFamily="2" charset="-122"/>
                <a:ea typeface="宋体" panose="02010600030101010101" pitchFamily="2" charset="-122"/>
              </a:rPr>
              <a:t>：分布式调度框架</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err="1">
                <a:latin typeface="宋体" panose="02010600030101010101" pitchFamily="2" charset="-122"/>
                <a:ea typeface="宋体" panose="02010600030101010101" pitchFamily="2" charset="-122"/>
              </a:rPr>
              <a:t>Doozer</a:t>
            </a:r>
            <a:r>
              <a:rPr lang="zh-CN" altLang="en-US" sz="1800" dirty="0">
                <a:latin typeface="宋体" panose="02010600030101010101" pitchFamily="2" charset="-122"/>
                <a:ea typeface="宋体" panose="02010600030101010101" pitchFamily="2" charset="-122"/>
              </a:rPr>
              <a:t>：分布式同步工具，类似</a:t>
            </a:r>
            <a:r>
              <a:rPr lang="en-US" altLang="zh-CN" sz="1800" dirty="0" err="1">
                <a:latin typeface="宋体" panose="02010600030101010101" pitchFamily="2" charset="-122"/>
                <a:ea typeface="宋体" panose="02010600030101010101" pitchFamily="2" charset="-122"/>
              </a:rPr>
              <a:t>ZooKeeper</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err="1">
                <a:latin typeface="宋体" panose="02010600030101010101" pitchFamily="2" charset="-122"/>
                <a:ea typeface="宋体" panose="02010600030101010101" pitchFamily="2" charset="-122"/>
              </a:rPr>
              <a:t>Heka</a:t>
            </a:r>
            <a:r>
              <a:rPr lang="zh-CN" altLang="en-US" sz="1800" dirty="0">
                <a:latin typeface="宋体" panose="02010600030101010101" pitchFamily="2" charset="-122"/>
                <a:ea typeface="宋体" panose="02010600030101010101" pitchFamily="2" charset="-122"/>
              </a:rPr>
              <a:t>：</a:t>
            </a:r>
            <a:r>
              <a:rPr lang="en-US" altLang="zh-CN" sz="1800" dirty="0" err="1">
                <a:latin typeface="宋体" panose="02010600030101010101" pitchFamily="2" charset="-122"/>
                <a:ea typeface="宋体" panose="02010600030101010101" pitchFamily="2" charset="-122"/>
              </a:rPr>
              <a:t>mazila</a:t>
            </a:r>
            <a:r>
              <a:rPr lang="zh-CN" altLang="en-US" sz="1800" dirty="0">
                <a:latin typeface="宋体" panose="02010600030101010101" pitchFamily="2" charset="-122"/>
                <a:ea typeface="宋体" panose="02010600030101010101" pitchFamily="2" charset="-122"/>
              </a:rPr>
              <a:t>开源的日志处理系统</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err="1">
                <a:latin typeface="宋体" panose="02010600030101010101" pitchFamily="2" charset="-122"/>
                <a:ea typeface="宋体" panose="02010600030101010101" pitchFamily="2" charset="-122"/>
              </a:rPr>
              <a:t>cbfs</a:t>
            </a:r>
            <a:r>
              <a:rPr lang="zh-CN" altLang="en-US" sz="1800" dirty="0">
                <a:latin typeface="宋体" panose="02010600030101010101" pitchFamily="2" charset="-122"/>
                <a:ea typeface="宋体" panose="02010600030101010101" pitchFamily="2" charset="-122"/>
              </a:rPr>
              <a:t>：</a:t>
            </a:r>
            <a:r>
              <a:rPr lang="en-US" altLang="zh-CN" sz="1800" dirty="0" err="1">
                <a:latin typeface="宋体" panose="02010600030101010101" pitchFamily="2" charset="-122"/>
                <a:ea typeface="宋体" panose="02010600030101010101" pitchFamily="2" charset="-122"/>
              </a:rPr>
              <a:t>couchbase</a:t>
            </a:r>
            <a:r>
              <a:rPr lang="zh-CN" altLang="en-US" sz="1800" dirty="0">
                <a:latin typeface="宋体" panose="02010600030101010101" pitchFamily="2" charset="-122"/>
                <a:ea typeface="宋体" panose="02010600030101010101" pitchFamily="2" charset="-122"/>
              </a:rPr>
              <a:t>开源的分布式文件系统</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err="1">
                <a:latin typeface="宋体" panose="02010600030101010101" pitchFamily="2" charset="-122"/>
                <a:ea typeface="宋体" panose="02010600030101010101" pitchFamily="2" charset="-122"/>
              </a:rPr>
              <a:t>tsuru</a:t>
            </a:r>
            <a:r>
              <a:rPr lang="zh-CN" altLang="en-US" sz="1800" dirty="0">
                <a:latin typeface="宋体" panose="02010600030101010101" pitchFamily="2" charset="-122"/>
                <a:ea typeface="宋体" panose="02010600030101010101" pitchFamily="2" charset="-122"/>
              </a:rPr>
              <a:t>：开源的</a:t>
            </a:r>
            <a:r>
              <a:rPr lang="en-US" altLang="zh-CN" sz="1800" dirty="0">
                <a:latin typeface="宋体" panose="02010600030101010101" pitchFamily="2" charset="-122"/>
                <a:ea typeface="宋体" panose="02010600030101010101" pitchFamily="2" charset="-122"/>
              </a:rPr>
              <a:t>PAAS</a:t>
            </a:r>
            <a:r>
              <a:rPr lang="zh-CN" altLang="en-US" sz="1800" dirty="0">
                <a:latin typeface="宋体" panose="02010600030101010101" pitchFamily="2" charset="-122"/>
                <a:ea typeface="宋体" panose="02010600030101010101" pitchFamily="2" charset="-122"/>
              </a:rPr>
              <a:t>平台，和</a:t>
            </a:r>
            <a:r>
              <a:rPr lang="en-US" altLang="zh-CN" sz="1800" dirty="0" err="1">
                <a:latin typeface="宋体" panose="02010600030101010101" pitchFamily="2" charset="-122"/>
                <a:ea typeface="宋体" panose="02010600030101010101" pitchFamily="2" charset="-122"/>
              </a:rPr>
              <a:t>SAE</a:t>
            </a:r>
            <a:r>
              <a:rPr lang="zh-CN" altLang="en-US" sz="1800" dirty="0">
                <a:latin typeface="宋体" panose="02010600030101010101" pitchFamily="2" charset="-122"/>
                <a:ea typeface="宋体" panose="02010600030101010101" pitchFamily="2" charset="-122"/>
              </a:rPr>
              <a:t>实现的功能一模一样</a:t>
            </a:r>
            <a:endParaRPr lang="en-US" altLang="zh-CN" sz="18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sz="1800" dirty="0" err="1">
                <a:latin typeface="宋体" panose="02010600030101010101" pitchFamily="2" charset="-122"/>
                <a:ea typeface="宋体" panose="02010600030101010101" pitchFamily="2" charset="-122"/>
              </a:rPr>
              <a:t>groupcache</a:t>
            </a:r>
            <a:r>
              <a:rPr lang="zh-CN" altLang="en-US" sz="1800" dirty="0">
                <a:latin typeface="宋体" panose="02010600030101010101" pitchFamily="2" charset="-122"/>
                <a:ea typeface="宋体" panose="02010600030101010101" pitchFamily="2" charset="-122"/>
              </a:rPr>
              <a:t>：</a:t>
            </a:r>
            <a:r>
              <a:rPr lang="en-US" altLang="zh-CN" sz="1800" dirty="0" err="1">
                <a:latin typeface="宋体" panose="02010600030101010101" pitchFamily="2" charset="-122"/>
                <a:ea typeface="宋体" panose="02010600030101010101" pitchFamily="2" charset="-122"/>
              </a:rPr>
              <a:t>memcahe</a:t>
            </a:r>
            <a:r>
              <a:rPr lang="zh-CN" altLang="en-US" sz="1800" dirty="0">
                <a:latin typeface="宋体" panose="02010600030101010101" pitchFamily="2" charset="-122"/>
                <a:ea typeface="宋体" panose="02010600030101010101" pitchFamily="2" charset="-122"/>
              </a:rPr>
              <a:t>作者写的用于</a:t>
            </a:r>
            <a:r>
              <a:rPr lang="en-US" altLang="zh-CN" sz="1800" dirty="0">
                <a:latin typeface="宋体" panose="02010600030101010101" pitchFamily="2" charset="-122"/>
                <a:ea typeface="宋体" panose="02010600030101010101" pitchFamily="2" charset="-122"/>
              </a:rPr>
              <a:t>Google</a:t>
            </a:r>
            <a:r>
              <a:rPr lang="zh-CN" altLang="en-US" sz="1800" dirty="0">
                <a:latin typeface="宋体" panose="02010600030101010101" pitchFamily="2" charset="-122"/>
                <a:ea typeface="宋体" panose="02010600030101010101" pitchFamily="2" charset="-122"/>
              </a:rPr>
              <a:t>下载系统的缓存系统</a:t>
            </a:r>
            <a:br>
              <a:rPr lang="zh-CN" altLang="en-US" sz="1800" dirty="0">
                <a:latin typeface="宋体" panose="02010600030101010101" pitchFamily="2" charset="-122"/>
                <a:ea typeface="宋体" panose="02010600030101010101" pitchFamily="2" charset="-122"/>
              </a:rPr>
            </a:br>
            <a:r>
              <a:rPr lang="en-US" altLang="zh-CN" sz="1800" dirty="0">
                <a:latin typeface="宋体" panose="02010600030101010101" pitchFamily="2" charset="-122"/>
                <a:ea typeface="宋体" panose="02010600030101010101" pitchFamily="2" charset="-122"/>
              </a:rPr>
              <a:t>god</a:t>
            </a:r>
            <a:r>
              <a:rPr lang="zh-CN" altLang="en-US" sz="1800" dirty="0">
                <a:latin typeface="宋体" panose="02010600030101010101" pitchFamily="2" charset="-122"/>
                <a:ea typeface="宋体" panose="02010600030101010101" pitchFamily="2" charset="-122"/>
              </a:rPr>
              <a:t>：类似</a:t>
            </a:r>
            <a:r>
              <a:rPr lang="en-US" altLang="zh-CN" sz="1800" dirty="0" err="1">
                <a:latin typeface="宋体" panose="02010600030101010101" pitchFamily="2" charset="-122"/>
                <a:ea typeface="宋体" panose="02010600030101010101" pitchFamily="2" charset="-122"/>
              </a:rPr>
              <a:t>redis</a:t>
            </a:r>
            <a:r>
              <a:rPr lang="zh-CN" altLang="en-US" sz="1800" dirty="0">
                <a:latin typeface="宋体" panose="02010600030101010101" pitchFamily="2" charset="-122"/>
                <a:ea typeface="宋体" panose="02010600030101010101" pitchFamily="2" charset="-122"/>
              </a:rPr>
              <a:t>的缓存系统，但是支持分布式和扩展性</a:t>
            </a:r>
            <a:br>
              <a:rPr lang="zh-CN" altLang="en-US" sz="1800" dirty="0">
                <a:latin typeface="宋体" panose="02010600030101010101" pitchFamily="2" charset="-122"/>
                <a:ea typeface="宋体" panose="02010600030101010101" pitchFamily="2" charset="-122"/>
              </a:rPr>
            </a:br>
            <a:r>
              <a:rPr lang="en-US" altLang="zh-CN" sz="1800" dirty="0" err="1">
                <a:latin typeface="宋体" panose="02010600030101010101" pitchFamily="2" charset="-122"/>
                <a:ea typeface="宋体" panose="02010600030101010101" pitchFamily="2" charset="-122"/>
              </a:rPr>
              <a:t>gor</a:t>
            </a:r>
            <a:r>
              <a:rPr lang="zh-CN" altLang="en-US" sz="1800" dirty="0">
                <a:latin typeface="宋体" panose="02010600030101010101" pitchFamily="2" charset="-122"/>
                <a:ea typeface="宋体" panose="02010600030101010101" pitchFamily="2" charset="-122"/>
              </a:rPr>
              <a:t>：网络流量抓包和重放工具</a:t>
            </a:r>
          </a:p>
        </p:txBody>
      </p:sp>
      <p:pic>
        <p:nvPicPr>
          <p:cNvPr id="4" name="图片 3"/>
          <p:cNvPicPr>
            <a:picLocks noChangeAspect="1"/>
          </p:cNvPicPr>
          <p:nvPr/>
        </p:nvPicPr>
        <p:blipFill>
          <a:blip r:embed="rId3"/>
          <a:stretch>
            <a:fillRect/>
          </a:stretch>
        </p:blipFill>
        <p:spPr>
          <a:xfrm>
            <a:off x="6727370" y="963777"/>
            <a:ext cx="4757814" cy="5200401"/>
          </a:xfrm>
          <a:prstGeom prst="rect">
            <a:avLst/>
          </a:prstGeom>
        </p:spPr>
      </p:pic>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09521" y="277813"/>
            <a:ext cx="10971372" cy="576262"/>
          </a:xfrm>
          <a:prstGeom prst="rect">
            <a:avLst/>
          </a:prstGeom>
        </p:spPr>
        <p:txBody>
          <a:bodyPr/>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a:buClr>
                <a:srgbClr val="0000FF"/>
              </a:buClr>
              <a:buFont typeface="Wingdings" panose="05000000000000000000" pitchFamily="2" charset="2"/>
              <a:buNone/>
            </a:pPr>
            <a:r>
              <a:rPr lang="zh-CN" altLang="en-US" kern="0" dirty="0">
                <a:latin typeface="宋体" panose="02010600030101010101" pitchFamily="2" charset="-122"/>
                <a:ea typeface="宋体" panose="02010600030101010101" pitchFamily="2" charset="-122"/>
              </a:rPr>
              <a:t>利用多处理器的方法？</a:t>
            </a:r>
            <a:endParaRPr lang="en-US" altLang="zh-CN" kern="0" dirty="0">
              <a:latin typeface="宋体" panose="02010600030101010101" pitchFamily="2" charset="-122"/>
              <a:ea typeface="宋体" panose="02010600030101010101" pitchFamily="2" charset="-122"/>
            </a:endParaRPr>
          </a:p>
        </p:txBody>
      </p:sp>
      <p:sp>
        <p:nvSpPr>
          <p:cNvPr id="3" name="Rectangle 1"/>
          <p:cNvSpPr>
            <a:spLocks noChangeArrowheads="1"/>
          </p:cNvSpPr>
          <p:nvPr/>
        </p:nvSpPr>
        <p:spPr bwMode="auto">
          <a:xfrm>
            <a:off x="972219" y="1325336"/>
            <a:ext cx="10594729" cy="123110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58719" bIns="0" numCol="1" anchor="ctr" anchorCtr="0" compatLnSpc="1">
            <a:spAutoFit/>
          </a:bodyPr>
          <a:lstStyle/>
          <a:p>
            <a:pPr lvl="1" indent="-457200">
              <a:buFont typeface="Wingdings" panose="05000000000000000000" pitchFamily="2" charset="2"/>
              <a:buChar char="n"/>
            </a:pPr>
            <a:r>
              <a:rPr kumimoji="0" lang="zh-CN" altLang="en-US" sz="200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操作系统级别</a:t>
            </a:r>
            <a:r>
              <a:rPr lang="zh-CN" altLang="en-US" sz="2000" dirty="0">
                <a:latin typeface="宋体" panose="02010600030101010101" pitchFamily="2" charset="-122"/>
                <a:ea typeface="宋体" panose="02010600030101010101" pitchFamily="2" charset="-122"/>
                <a:cs typeface="宋体" panose="02010600030101010101" pitchFamily="2" charset="-122"/>
              </a:rPr>
              <a:t>（多核、多处理器）</a:t>
            </a:r>
            <a:r>
              <a:rPr kumimoji="0" lang="zh-CN" altLang="en-US" sz="200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：多进程</a:t>
            </a:r>
            <a:r>
              <a:rPr kumimoji="0" lang="en-US" altLang="zh-CN" sz="200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a:t>
            </a:r>
            <a:r>
              <a:rPr kumimoji="0" lang="zh-CN" altLang="en-US" sz="200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rPr>
              <a:t>多线程</a:t>
            </a:r>
            <a:endParaRPr kumimoji="0" lang="en-US" altLang="zh-CN" sz="200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宋体" panose="02010600030101010101" pitchFamily="2" charset="-122"/>
            </a:endParaRPr>
          </a:p>
          <a:p>
            <a:pPr lvl="1" indent="-457200">
              <a:buFont typeface="Wingdings" panose="05000000000000000000" pitchFamily="2" charset="2"/>
              <a:buChar char="n"/>
            </a:pPr>
            <a:r>
              <a:rPr lang="zh-CN" altLang="en-US" sz="2000" dirty="0">
                <a:latin typeface="宋体" panose="02010600030101010101" pitchFamily="2" charset="-122"/>
                <a:ea typeface="宋体" panose="02010600030101010101" pitchFamily="2" charset="-122"/>
                <a:cs typeface="宋体" panose="02010600030101010101" pitchFamily="2" charset="-122"/>
              </a:rPr>
              <a:t>语言内嵌</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库</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编译器（多核、多处理器） ：协程</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lvl="1" indent="-457200">
              <a:buFont typeface="Wingdings" panose="05000000000000000000" pitchFamily="2" charset="2"/>
              <a:buChar char="n"/>
            </a:pPr>
            <a:r>
              <a:rPr lang="zh-CN" altLang="en-US" sz="2000" dirty="0">
                <a:latin typeface="宋体" panose="02010600030101010101" pitchFamily="2" charset="-122"/>
                <a:ea typeface="宋体" panose="02010600030101010101" pitchFamily="2" charset="-122"/>
                <a:cs typeface="宋体" panose="02010600030101010101" pitchFamily="2" charset="-122"/>
              </a:rPr>
              <a:t>编程库</a:t>
            </a:r>
            <a:r>
              <a:rPr lang="en-US" altLang="zh-CN" sz="2000" dirty="0">
                <a:latin typeface="宋体" panose="02010600030101010101" pitchFamily="2" charset="-122"/>
                <a:ea typeface="宋体" panose="02010600030101010101" pitchFamily="2" charset="-122"/>
                <a:cs typeface="宋体" panose="02010600030101010101" pitchFamily="2" charset="-122"/>
              </a:rPr>
              <a:t>+</a:t>
            </a:r>
            <a:r>
              <a:rPr lang="zh-CN" altLang="en-US" sz="2000" dirty="0">
                <a:latin typeface="宋体" panose="02010600030101010101" pitchFamily="2" charset="-122"/>
                <a:ea typeface="宋体" panose="02010600030101010101" pitchFamily="2" charset="-122"/>
                <a:cs typeface="宋体" panose="02010600030101010101" pitchFamily="2" charset="-122"/>
              </a:rPr>
              <a:t>编译器（众核</a:t>
            </a:r>
            <a:r>
              <a:rPr lang="en-US" altLang="zh-CN" sz="2000" dirty="0">
                <a:latin typeface="宋体" panose="02010600030101010101" pitchFamily="2" charset="-122"/>
                <a:ea typeface="宋体" panose="02010600030101010101" pitchFamily="2" charset="-122"/>
                <a:cs typeface="宋体" panose="02010600030101010101" pitchFamily="2" charset="-122"/>
              </a:rPr>
              <a:t>GPU</a:t>
            </a:r>
            <a:r>
              <a:rPr lang="zh-CN" altLang="en-US" sz="2000" dirty="0">
                <a:latin typeface="宋体" panose="02010600030101010101" pitchFamily="2" charset="-122"/>
                <a:ea typeface="宋体" panose="02010600030101010101" pitchFamily="2" charset="-122"/>
                <a:cs typeface="宋体" panose="02010600030101010101" pitchFamily="2" charset="-122"/>
              </a:rPr>
              <a:t>）：</a:t>
            </a:r>
            <a:r>
              <a:rPr lang="en-US" altLang="zh-CN" sz="2000" dirty="0" err="1">
                <a:latin typeface="宋体" panose="02010600030101010101" pitchFamily="2" charset="-122"/>
                <a:ea typeface="宋体" panose="02010600030101010101" pitchFamily="2" charset="-122"/>
                <a:cs typeface="宋体" panose="02010600030101010101" pitchFamily="2" charset="-122"/>
              </a:rPr>
              <a:t>CUDA</a:t>
            </a:r>
            <a:r>
              <a:rPr lang="zh-CN" altLang="en-US" sz="2000" dirty="0">
                <a:latin typeface="宋体" panose="02010600030101010101" pitchFamily="2" charset="-122"/>
                <a:ea typeface="宋体" panose="02010600030101010101" pitchFamily="2" charset="-122"/>
                <a:cs typeface="宋体" panose="02010600030101010101" pitchFamily="2" charset="-122"/>
              </a:rPr>
              <a:t>和</a:t>
            </a:r>
            <a:r>
              <a:rPr lang="en-US" altLang="zh-CN" sz="2000" dirty="0" err="1">
                <a:latin typeface="宋体" panose="02010600030101010101" pitchFamily="2" charset="-122"/>
                <a:ea typeface="宋体" panose="02010600030101010101" pitchFamily="2" charset="-122"/>
                <a:cs typeface="宋体" panose="02010600030101010101" pitchFamily="2" charset="-122"/>
              </a:rPr>
              <a:t>OpenCL</a:t>
            </a:r>
            <a:r>
              <a:rPr lang="zh-CN" altLang="en-US" sz="2000" dirty="0">
                <a:latin typeface="宋体" panose="02010600030101010101" pitchFamily="2" charset="-122"/>
                <a:ea typeface="宋体" panose="02010600030101010101" pitchFamily="2" charset="-122"/>
                <a:cs typeface="宋体" panose="02010600030101010101" pitchFamily="2" charset="-122"/>
              </a:rPr>
              <a:t>是最主流的两个</a:t>
            </a:r>
            <a:r>
              <a:rPr lang="en-US" altLang="zh-CN" sz="2000" dirty="0">
                <a:latin typeface="宋体" panose="02010600030101010101" pitchFamily="2" charset="-122"/>
                <a:ea typeface="宋体" panose="02010600030101010101" pitchFamily="2" charset="-122"/>
                <a:cs typeface="宋体" panose="02010600030101010101" pitchFamily="2" charset="-122"/>
              </a:rPr>
              <a:t>GPU</a:t>
            </a:r>
            <a:r>
              <a:rPr lang="zh-CN" altLang="en-US" sz="2000" dirty="0">
                <a:latin typeface="宋体" panose="02010600030101010101" pitchFamily="2" charset="-122"/>
                <a:ea typeface="宋体" panose="02010600030101010101" pitchFamily="2" charset="-122"/>
                <a:cs typeface="宋体" panose="02010600030101010101" pitchFamily="2" charset="-122"/>
              </a:rPr>
              <a:t>编程库，</a:t>
            </a:r>
            <a:r>
              <a:rPr lang="en-US" altLang="zh-CN" sz="2000" dirty="0" err="1">
                <a:latin typeface="宋体" panose="02010600030101010101" pitchFamily="2" charset="-122"/>
                <a:ea typeface="宋体" panose="02010600030101010101" pitchFamily="2" charset="-122"/>
                <a:cs typeface="宋体" panose="02010600030101010101" pitchFamily="2" charset="-122"/>
              </a:rPr>
              <a:t>CUDA</a:t>
            </a:r>
            <a:r>
              <a:rPr lang="zh-CN" altLang="en-US" sz="2000" dirty="0">
                <a:latin typeface="宋体" panose="02010600030101010101" pitchFamily="2" charset="-122"/>
                <a:ea typeface="宋体" panose="02010600030101010101" pitchFamily="2" charset="-122"/>
                <a:cs typeface="宋体" panose="02010600030101010101" pitchFamily="2" charset="-122"/>
              </a:rPr>
              <a:t>和</a:t>
            </a:r>
            <a:r>
              <a:rPr lang="en-US" altLang="zh-CN" sz="2000" dirty="0" err="1">
                <a:latin typeface="宋体" panose="02010600030101010101" pitchFamily="2" charset="-122"/>
                <a:ea typeface="宋体" panose="02010600030101010101" pitchFamily="2" charset="-122"/>
                <a:cs typeface="宋体" panose="02010600030101010101" pitchFamily="2" charset="-122"/>
              </a:rPr>
              <a:t>OpenCL</a:t>
            </a:r>
            <a:r>
              <a:rPr lang="zh-CN" altLang="en-US" sz="2000" dirty="0">
                <a:latin typeface="宋体" panose="02010600030101010101" pitchFamily="2" charset="-122"/>
                <a:ea typeface="宋体" panose="02010600030101010101" pitchFamily="2" charset="-122"/>
                <a:cs typeface="宋体" panose="02010600030101010101" pitchFamily="2" charset="-122"/>
              </a:rPr>
              <a:t>都是原生支持</a:t>
            </a:r>
            <a:r>
              <a:rPr lang="en-US" altLang="zh-CN" sz="2000" dirty="0">
                <a:latin typeface="宋体" panose="02010600030101010101" pitchFamily="2" charset="-122"/>
                <a:ea typeface="宋体" panose="02010600030101010101" pitchFamily="2" charset="-122"/>
                <a:cs typeface="宋体" panose="02010600030101010101" pitchFamily="2" charset="-122"/>
              </a:rPr>
              <a:t>C/C++</a:t>
            </a:r>
            <a:r>
              <a:rPr lang="zh-CN" altLang="en-US" sz="2000" dirty="0">
                <a:latin typeface="宋体" panose="02010600030101010101" pitchFamily="2" charset="-122"/>
                <a:ea typeface="宋体" panose="02010600030101010101" pitchFamily="2" charset="-122"/>
                <a:cs typeface="宋体" panose="02010600030101010101" pitchFamily="2" charset="-122"/>
              </a:rPr>
              <a:t>的</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p:txBody>
      </p:sp>
      <p:sp>
        <p:nvSpPr>
          <p:cNvPr id="5" name="文本框 4">
            <a:extLst>
              <a:ext uri="{FF2B5EF4-FFF2-40B4-BE49-F238E27FC236}">
                <a16:creationId xmlns:a16="http://schemas.microsoft.com/office/drawing/2014/main" id="{8D857752-8C45-5D85-23EC-936203BB646E}"/>
              </a:ext>
            </a:extLst>
          </p:cNvPr>
          <p:cNvSpPr txBox="1"/>
          <p:nvPr/>
        </p:nvSpPr>
        <p:spPr>
          <a:xfrm>
            <a:off x="609518" y="2760535"/>
            <a:ext cx="11320129" cy="3970318"/>
          </a:xfrm>
          <a:prstGeom prst="rect">
            <a:avLst/>
          </a:prstGeom>
          <a:noFill/>
        </p:spPr>
        <p:txBody>
          <a:bodyPr wrap="square">
            <a:spAutoFit/>
          </a:bodyPr>
          <a:lstStyle/>
          <a:p>
            <a:r>
              <a:rPr lang="zh-CN" altLang="en-US" sz="1800" b="1" dirty="0">
                <a:latin typeface="宋体" panose="02010600030101010101" pitchFamily="2" charset="-122"/>
                <a:ea typeface="宋体" panose="02010600030101010101" pitchFamily="2" charset="-122"/>
              </a:rPr>
              <a:t>上述提到的利用多处理器的方法主要可以分为两类，一类是操作系统级别的并发解决方案，另一类是语言内嵌或库+编译器的并发解决方案。</a:t>
            </a:r>
          </a:p>
          <a:p>
            <a:endParaRPr lang="zh-CN" altLang="en-US" sz="1800" b="1"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对于操作系统级别的并发，包括多核、多处理器下的并发实现，可以采用多进程/多线程的方式进行实现。在多核/多处理器系统中，每个核心/处理器都可以执行一个进程/线程，从而实现并行的执行，这样就可以更好地利用硬件资源提高程序的执行速度和响应性。</a:t>
            </a:r>
          </a:p>
          <a:p>
            <a:endParaRPr lang="zh-CN" altLang="en-US" sz="1800" b="1"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另外一种并发解决方案是基于语言内嵌或库+编译器的方式，如协程。协程是一种轻量级的并发解决方案，通过将多个函数在不同的执行进程间切换，实现协作式多任务的运行。协程在语言层面提供了对并发的支持，因此程序员可以更容易地实现高并发的异步编程模型，同时避免了多线程的竞争和锁等问题。</a:t>
            </a:r>
          </a:p>
          <a:p>
            <a:endParaRPr lang="zh-CN" altLang="en-US" sz="1800" b="1" dirty="0">
              <a:latin typeface="宋体" panose="02010600030101010101" pitchFamily="2" charset="-122"/>
              <a:ea typeface="宋体" panose="02010600030101010101" pitchFamily="2" charset="-122"/>
            </a:endParaRPr>
          </a:p>
          <a:p>
            <a:r>
              <a:rPr lang="zh-CN" altLang="en-US" sz="1800" b="1" dirty="0">
                <a:latin typeface="宋体" panose="02010600030101010101" pitchFamily="2" charset="-122"/>
                <a:ea typeface="宋体" panose="02010600030101010101" pitchFamily="2" charset="-122"/>
              </a:rPr>
              <a:t>总的来说，多进程/多线程和协程都是实现多处理器系统下并发执行的方法。相对于多进程和多线程，协程更加轻量级，开销更小，但需要在编码中进行复杂的协作切换实现，也相对更为复杂。所以在实际应用中，需要根据具体需求和场景选择合适的并发模型来实现高效的程序执行。</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zh-CN" altLang="en-US" sz="3200" b="1" dirty="0">
                <a:solidFill>
                  <a:srgbClr val="006699"/>
                </a:solidFill>
                <a:latin typeface="黑体" panose="02010609060101010101" pitchFamily="2" charset="-122"/>
                <a:ea typeface="黑体" panose="02010609060101010101" pitchFamily="2" charset="-122"/>
              </a:rPr>
              <a:t>总结</a:t>
            </a:r>
          </a:p>
        </p:txBody>
      </p:sp>
      <p:sp>
        <p:nvSpPr>
          <p:cNvPr id="361476" name="Rectangle 4"/>
          <p:cNvSpPr>
            <a:spLocks noChangeArrowheads="1"/>
          </p:cNvSpPr>
          <p:nvPr/>
        </p:nvSpPr>
        <p:spPr bwMode="auto">
          <a:xfrm>
            <a:off x="984710" y="1175205"/>
            <a:ext cx="10264497" cy="4413516"/>
          </a:xfrm>
          <a:prstGeom prst="rect">
            <a:avLst/>
          </a:prstGeom>
          <a:noFill/>
          <a:ln w="12700">
            <a:solidFill>
              <a:srgbClr val="333399"/>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a:solidFill>
                  <a:schemeClr val="tx1"/>
                </a:solidFill>
                <a:latin typeface="Verdana" panose="020B0604030504040204" pitchFamily="34" charset="0"/>
                <a:ea typeface="MS PGothic" panose="020B0600070205080204" pitchFamily="34" charset="-128"/>
              </a:defRPr>
            </a:lvl1pPr>
            <a:lvl2pPr marL="711200" indent="-532130">
              <a:defRPr sz="2800">
                <a:solidFill>
                  <a:schemeClr val="tx1"/>
                </a:solidFill>
                <a:latin typeface="Verdana" panose="020B0604030504040204" pitchFamily="34" charset="0"/>
                <a:ea typeface="MS PGothic" panose="020B0600070205080204" pitchFamily="34" charset="-128"/>
              </a:defRPr>
            </a:lvl2pPr>
            <a:lvl3pPr marL="1167130" indent="-276225">
              <a:defRPr sz="2800">
                <a:solidFill>
                  <a:schemeClr val="tx1"/>
                </a:solidFill>
                <a:latin typeface="Verdana" panose="020B0604030504040204" pitchFamily="34" charset="0"/>
                <a:ea typeface="MS PGothic" panose="020B0600070205080204" pitchFamily="34" charset="-128"/>
              </a:defRPr>
            </a:lvl3pPr>
            <a:lvl4pPr marL="1600200" indent="-228600">
              <a:defRPr sz="2800">
                <a:solidFill>
                  <a:schemeClr val="tx1"/>
                </a:solidFill>
                <a:latin typeface="Verdana" panose="020B0604030504040204" pitchFamily="34" charset="0"/>
                <a:ea typeface="MS PGothic" panose="020B0600070205080204" pitchFamily="34" charset="-128"/>
              </a:defRPr>
            </a:lvl4pPr>
            <a:lvl5pPr marL="2057400" indent="-228600">
              <a:defRPr sz="2800">
                <a:solidFill>
                  <a:schemeClr val="tx1"/>
                </a:solidFill>
                <a:latin typeface="Verdan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pPr eaLnBrk="1" hangingPunct="1">
              <a:lnSpc>
                <a:spcPct val="130000"/>
              </a:lnSpc>
              <a:buClr>
                <a:srgbClr val="008000"/>
              </a:buClr>
              <a:buSzPct val="80000"/>
              <a:buFont typeface="Wingdings" panose="05000000000000000000" pitchFamily="2" charset="2"/>
              <a:buNone/>
            </a:pPr>
            <a:r>
              <a:rPr lang="zh-CN" altLang="en-US" sz="2400" b="1" dirty="0">
                <a:solidFill>
                  <a:srgbClr val="FF0000"/>
                </a:solidFill>
                <a:latin typeface="Arial" panose="020B0604020202020204" pitchFamily="34" charset="0"/>
                <a:ea typeface="宋体" panose="02010600030101010101" pitchFamily="2" charset="-122"/>
              </a:rPr>
              <a:t>进程</a:t>
            </a:r>
            <a:r>
              <a:rPr lang="zh-CN" altLang="en-US" sz="2400" b="1" dirty="0">
                <a:latin typeface="Arial" panose="020B0604020202020204" pitchFamily="34" charset="0"/>
                <a:ea typeface="宋体" panose="02010600030101010101" pitchFamily="2" charset="-122"/>
              </a:rPr>
              <a:t>的切换代价过大，进程间共享和交互开销较大，寻求轻量级的并行</a:t>
            </a:r>
            <a:r>
              <a:rPr lang="en-US" altLang="zh-CN" sz="2400" b="1" dirty="0">
                <a:latin typeface="Arial" panose="020B0604020202020204" pitchFamily="34" charset="0"/>
                <a:ea typeface="宋体" panose="02010600030101010101" pitchFamily="2" charset="-122"/>
              </a:rPr>
              <a:t>/</a:t>
            </a:r>
            <a:r>
              <a:rPr lang="zh-CN" altLang="en-US" sz="2400" b="1" dirty="0">
                <a:latin typeface="Arial" panose="020B0604020202020204" pitchFamily="34" charset="0"/>
                <a:ea typeface="宋体" panose="02010600030101010101" pitchFamily="2" charset="-122"/>
              </a:rPr>
              <a:t>并发解决办法。</a:t>
            </a:r>
            <a:endParaRPr lang="en-US" altLang="zh-CN" sz="2400" b="1" dirty="0">
              <a:latin typeface="Arial" panose="020B0604020202020204" pitchFamily="34" charset="0"/>
              <a:ea typeface="宋体" panose="02010600030101010101" pitchFamily="2" charset="-122"/>
            </a:endParaRPr>
          </a:p>
          <a:p>
            <a:pPr eaLnBrk="1" hangingPunct="1">
              <a:lnSpc>
                <a:spcPct val="130000"/>
              </a:lnSpc>
              <a:buClr>
                <a:srgbClr val="008000"/>
              </a:buClr>
              <a:buSzPct val="80000"/>
              <a:buFont typeface="Wingdings" panose="05000000000000000000" pitchFamily="2" charset="2"/>
              <a:buNone/>
            </a:pPr>
            <a:endParaRPr lang="en-US" altLang="zh-CN" sz="2400" b="1" dirty="0">
              <a:latin typeface="Arial" panose="020B0604020202020204" pitchFamily="34" charset="0"/>
              <a:ea typeface="宋体" panose="02010600030101010101" pitchFamily="2" charset="-122"/>
            </a:endParaRPr>
          </a:p>
          <a:p>
            <a:pPr eaLnBrk="1" hangingPunct="1">
              <a:lnSpc>
                <a:spcPct val="130000"/>
              </a:lnSpc>
              <a:buClr>
                <a:srgbClr val="008000"/>
              </a:buClr>
              <a:buSzPct val="80000"/>
              <a:buFont typeface="Wingdings" panose="05000000000000000000" pitchFamily="2" charset="2"/>
              <a:buNone/>
            </a:pPr>
            <a:r>
              <a:rPr lang="zh-CN" altLang="en-US" sz="2400" b="1" dirty="0">
                <a:solidFill>
                  <a:srgbClr val="FF0000"/>
                </a:solidFill>
                <a:latin typeface="Arial" panose="020B0604020202020204" pitchFamily="34" charset="0"/>
                <a:ea typeface="宋体" panose="02010600030101010101" pitchFamily="2" charset="-122"/>
              </a:rPr>
              <a:t>线程</a:t>
            </a:r>
            <a:r>
              <a:rPr lang="zh-CN" altLang="en-US" sz="2400" b="1" dirty="0">
                <a:latin typeface="Arial" panose="020B0604020202020204" pitchFamily="34" charset="0"/>
                <a:ea typeface="宋体" panose="02010600030101010101" pitchFamily="2" charset="-122"/>
              </a:rPr>
              <a:t>：用户级线程和内核级线程，栈的数量和使用上不同。</a:t>
            </a:r>
            <a:endParaRPr lang="en-US" altLang="zh-CN" sz="2400" b="1" dirty="0">
              <a:latin typeface="Arial" panose="020B0604020202020204" pitchFamily="34" charset="0"/>
              <a:ea typeface="宋体" panose="02010600030101010101" pitchFamily="2" charset="-122"/>
            </a:endParaRPr>
          </a:p>
          <a:p>
            <a:pPr eaLnBrk="1" hangingPunct="1">
              <a:lnSpc>
                <a:spcPct val="130000"/>
              </a:lnSpc>
              <a:buClr>
                <a:srgbClr val="008000"/>
              </a:buClr>
              <a:buSzPct val="80000"/>
              <a:buFont typeface="Wingdings" panose="05000000000000000000" pitchFamily="2" charset="2"/>
              <a:buNone/>
            </a:pPr>
            <a:r>
              <a:rPr lang="zh-CN" altLang="en-US" sz="2400" b="1" dirty="0">
                <a:latin typeface="Arial" panose="020B0604020202020204" pitchFamily="34" charset="0"/>
                <a:ea typeface="宋体" panose="02010600030101010101" pitchFamily="2" charset="-122"/>
              </a:rPr>
              <a:t>用户级线程和内核级线程各有优缺点。</a:t>
            </a:r>
            <a:endParaRPr lang="en-US" altLang="zh-CN" sz="2400" b="1" dirty="0">
              <a:latin typeface="Arial" panose="020B0604020202020204" pitchFamily="34" charset="0"/>
              <a:ea typeface="宋体" panose="02010600030101010101" pitchFamily="2" charset="-122"/>
            </a:endParaRPr>
          </a:p>
          <a:p>
            <a:pPr eaLnBrk="1" hangingPunct="1">
              <a:lnSpc>
                <a:spcPct val="130000"/>
              </a:lnSpc>
              <a:buClr>
                <a:srgbClr val="008000"/>
              </a:buClr>
              <a:buSzPct val="80000"/>
              <a:buFont typeface="Wingdings" panose="05000000000000000000" pitchFamily="2" charset="2"/>
              <a:buNone/>
            </a:pPr>
            <a:endParaRPr lang="en-US" altLang="zh-CN" sz="2400" b="1" dirty="0">
              <a:latin typeface="Arial" panose="020B0604020202020204" pitchFamily="34" charset="0"/>
              <a:ea typeface="宋体" panose="02010600030101010101" pitchFamily="2" charset="-122"/>
            </a:endParaRPr>
          </a:p>
          <a:p>
            <a:pPr eaLnBrk="1" hangingPunct="1">
              <a:lnSpc>
                <a:spcPct val="130000"/>
              </a:lnSpc>
              <a:buClr>
                <a:srgbClr val="008000"/>
              </a:buClr>
              <a:buSzPct val="80000"/>
              <a:buFont typeface="Wingdings" panose="05000000000000000000" pitchFamily="2" charset="2"/>
              <a:buNone/>
            </a:pPr>
            <a:r>
              <a:rPr lang="zh-CN" altLang="en-US" sz="2400" b="1" dirty="0">
                <a:latin typeface="Arial" panose="020B0604020202020204" pitchFamily="34" charset="0"/>
                <a:ea typeface="宋体" panose="02010600030101010101" pitchFamily="2" charset="-122"/>
              </a:rPr>
              <a:t>线程的切换是进程切换的基础，再加上地址空间（内存映射表）的切换就可以构建出进程切换。</a:t>
            </a:r>
          </a:p>
          <a:p>
            <a:pPr eaLnBrk="1" hangingPunct="1">
              <a:lnSpc>
                <a:spcPct val="130000"/>
              </a:lnSpc>
              <a:buClr>
                <a:srgbClr val="008000"/>
              </a:buClr>
              <a:buSzPct val="80000"/>
              <a:buFont typeface="Wingdings" panose="05000000000000000000" pitchFamily="2" charset="2"/>
              <a:buNone/>
            </a:pPr>
            <a:endParaRPr lang="zh-CN" altLang="en-US" sz="2400" b="1" dirty="0">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1476"/>
                                        </p:tgtEl>
                                        <p:attrNameLst>
                                          <p:attrName>style.visibility</p:attrName>
                                        </p:attrNameLst>
                                      </p:cBhvr>
                                      <p:to>
                                        <p:strVal val="visible"/>
                                      </p:to>
                                    </p:set>
                                    <p:animEffect transition="in" filter="wipe(up)">
                                      <p:cBhvr>
                                        <p:cTn id="7" dur="500"/>
                                        <p:tgtEl>
                                          <p:spTgt spid="3614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7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ChangeArrowheads="1"/>
          </p:cNvSpPr>
          <p:nvPr/>
        </p:nvSpPr>
        <p:spPr bwMode="auto">
          <a:xfrm>
            <a:off x="903698" y="719931"/>
            <a:ext cx="10383015"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黑体" panose="02010609060101010101" pitchFamily="2" charset="-122"/>
                <a:ea typeface="黑体" panose="02010609060101010101" pitchFamily="2" charset="-122"/>
              </a:rPr>
              <a:t>进程控制块</a:t>
            </a:r>
            <a:r>
              <a:rPr lang="en-US" altLang="zh-CN" sz="2400" dirty="0">
                <a:latin typeface="黑体" panose="02010609060101010101" pitchFamily="2" charset="-122"/>
                <a:ea typeface="黑体" panose="02010609060101010101" pitchFamily="2" charset="-122"/>
              </a:rPr>
              <a:t>PCB</a:t>
            </a:r>
            <a:r>
              <a:rPr lang="zh-CN" altLang="en-US" sz="2400" dirty="0">
                <a:latin typeface="黑体" panose="02010609060101010101" pitchFamily="2" charset="-122"/>
                <a:ea typeface="黑体" panose="02010609060101010101" pitchFamily="2" charset="-122"/>
              </a:rPr>
              <a:t>的内容：</a:t>
            </a:r>
            <a:endParaRPr lang="zh-CN" altLang="en-US" sz="1800" b="1" dirty="0">
              <a:latin typeface="黑体" panose="02010609060101010101" pitchFamily="2" charset="-122"/>
              <a:ea typeface="黑体" panose="02010609060101010101" pitchFamily="2" charset="-122"/>
            </a:endParaRPr>
          </a:p>
        </p:txBody>
      </p:sp>
      <p:sp>
        <p:nvSpPr>
          <p:cNvPr id="5" name="Rectangle 2"/>
          <p:cNvSpPr txBox="1">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pPr eaLnBrk="1" hangingPunct="1"/>
            <a:r>
              <a:rPr lang="en-US" altLang="zh-CN" dirty="0">
                <a:latin typeface="黑体" panose="02010609060101010101" pitchFamily="2" charset="-122"/>
                <a:ea typeface="黑体" panose="02010609060101010101" pitchFamily="2" charset="-122"/>
              </a:rPr>
              <a:t>4.1 </a:t>
            </a:r>
            <a:r>
              <a:rPr lang="zh-CN" altLang="en-US" dirty="0">
                <a:latin typeface="黑体" panose="02010609060101010101" pitchFamily="2" charset="-122"/>
                <a:ea typeface="黑体" panose="02010609060101010101" pitchFamily="2" charset="-122"/>
              </a:rPr>
              <a:t>线程的引入</a:t>
            </a:r>
            <a:br>
              <a:rPr lang="en-US" altLang="zh-CN" dirty="0">
                <a:latin typeface="黑体" panose="02010609060101010101" pitchFamily="2" charset="-122"/>
                <a:ea typeface="黑体" panose="02010609060101010101" pitchFamily="2" charset="-122"/>
              </a:rPr>
            </a:br>
            <a:r>
              <a:rPr lang="zh-CN" altLang="en-US" sz="2000" dirty="0">
                <a:latin typeface="黑体" panose="02010609060101010101" pitchFamily="2" charset="-122"/>
                <a:ea typeface="黑体" panose="02010609060101010101" pitchFamily="2" charset="-122"/>
              </a:rPr>
              <a:t>回顾</a:t>
            </a:r>
            <a:r>
              <a:rPr lang="en-US" altLang="zh-CN" sz="2000" dirty="0">
                <a:latin typeface="黑体" panose="02010609060101010101" pitchFamily="2" charset="-122"/>
                <a:ea typeface="黑体" panose="02010609060101010101" pitchFamily="2" charset="-122"/>
              </a:rPr>
              <a:t> </a:t>
            </a:r>
            <a:r>
              <a:rPr lang="zh-CN" altLang="en-US" sz="2000" dirty="0">
                <a:latin typeface="黑体" panose="02010609060101010101" pitchFamily="2" charset="-122"/>
                <a:ea typeface="黑体" panose="02010609060101010101" pitchFamily="2" charset="-122"/>
              </a:rPr>
              <a:t>进程的描述与表达</a:t>
            </a:r>
          </a:p>
        </p:txBody>
      </p:sp>
      <p:pic>
        <p:nvPicPr>
          <p:cNvPr id="3" name="图片 2">
            <a:extLst>
              <a:ext uri="{FF2B5EF4-FFF2-40B4-BE49-F238E27FC236}">
                <a16:creationId xmlns:a16="http://schemas.microsoft.com/office/drawing/2014/main" id="{46A04DDF-ACAC-913C-E9C4-44343D7FA9D4}"/>
              </a:ext>
            </a:extLst>
          </p:cNvPr>
          <p:cNvPicPr>
            <a:picLocks noChangeAspect="1"/>
          </p:cNvPicPr>
          <p:nvPr/>
        </p:nvPicPr>
        <p:blipFill>
          <a:blip r:embed="rId3"/>
          <a:stretch>
            <a:fillRect/>
          </a:stretch>
        </p:blipFill>
        <p:spPr>
          <a:xfrm>
            <a:off x="2022100" y="1118976"/>
            <a:ext cx="8505777" cy="5461211"/>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Grp="1" noChangeArrowheads="1"/>
          </p:cNvSpPr>
          <p:nvPr>
            <p:ph/>
          </p:nvPr>
        </p:nvSpPr>
        <p:spPr bwMode="auto">
          <a:xfrm>
            <a:off x="511047" y="942126"/>
            <a:ext cx="11436978"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nchor="ctr">
            <a:spAutoFit/>
          </a:bodyPr>
          <a:lstStyle>
            <a:lvl1pPr marL="381000" indent="-381000" defTabSz="476250">
              <a:defRPr kumimoji="1" sz="2400">
                <a:solidFill>
                  <a:schemeClr val="tx1"/>
                </a:solidFill>
                <a:latin typeface="Times New Roman" panose="02020603050405020304" pitchFamily="18" charset="0"/>
                <a:ea typeface="宋体" panose="02010600030101010101" pitchFamily="2" charset="-122"/>
              </a:defRPr>
            </a:lvl1pPr>
            <a:lvl2pPr marL="742950" indent="-285750" defTabSz="476250">
              <a:defRPr kumimoji="1" sz="2400">
                <a:solidFill>
                  <a:schemeClr val="tx1"/>
                </a:solidFill>
                <a:latin typeface="Times New Roman" panose="02020603050405020304" pitchFamily="18" charset="0"/>
                <a:ea typeface="宋体" panose="02010600030101010101" pitchFamily="2" charset="-122"/>
              </a:defRPr>
            </a:lvl2pPr>
            <a:lvl3pPr marL="1143000" indent="-228600" defTabSz="476250">
              <a:defRPr kumimoji="1" sz="2400">
                <a:solidFill>
                  <a:schemeClr val="tx1"/>
                </a:solidFill>
                <a:latin typeface="Times New Roman" panose="02020603050405020304" pitchFamily="18" charset="0"/>
                <a:ea typeface="宋体" panose="02010600030101010101" pitchFamily="2" charset="-122"/>
              </a:defRPr>
            </a:lvl3pPr>
            <a:lvl4pPr marL="1600200" indent="-228600" defTabSz="476250">
              <a:defRPr kumimoji="1" sz="2400">
                <a:solidFill>
                  <a:schemeClr val="tx1"/>
                </a:solidFill>
                <a:latin typeface="Times New Roman" panose="02020603050405020304" pitchFamily="18" charset="0"/>
                <a:ea typeface="宋体" panose="02010600030101010101" pitchFamily="2" charset="-122"/>
              </a:defRPr>
            </a:lvl4pPr>
            <a:lvl5pPr marL="2057400" indent="-228600" defTabSz="476250">
              <a:defRPr kumimoji="1" sz="2400">
                <a:solidFill>
                  <a:schemeClr val="tx1"/>
                </a:solidFill>
                <a:latin typeface="Times New Roman" panose="02020603050405020304" pitchFamily="18" charset="0"/>
                <a:ea typeface="宋体" panose="02010600030101010101" pitchFamily="2" charset="-122"/>
              </a:defRPr>
            </a:lvl5pPr>
            <a:lvl6pPr marL="25146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defTabSz="47625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spcBef>
                <a:spcPct val="50000"/>
              </a:spcBef>
              <a:buClr>
                <a:schemeClr val="accent1"/>
              </a:buClr>
              <a:buSzPct val="150000"/>
              <a:buFontTx/>
              <a:buChar char="•"/>
            </a:pPr>
            <a:r>
              <a:rPr lang="zh-CN" altLang="en-US" b="1" dirty="0">
                <a:solidFill>
                  <a:srgbClr val="FF0000"/>
                </a:solidFill>
              </a:rPr>
              <a:t>进程 ── 重量级任务</a:t>
            </a:r>
            <a:br>
              <a:rPr lang="zh-CN" altLang="en-US" dirty="0"/>
            </a:br>
            <a:r>
              <a:rPr lang="zh-CN" altLang="en-US" sz="1800" dirty="0">
                <a:solidFill>
                  <a:srgbClr val="000099"/>
                </a:solidFill>
                <a:sym typeface="Symbol" panose="05050102010706020507" pitchFamily="18" charset="2"/>
              </a:rPr>
              <a:t>① 每一进程占用独立的地址空间。</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此处的地址空间包括代码、数据及其他资源。</a:t>
            </a:r>
            <a:br>
              <a:rPr lang="zh-CN" altLang="en-US" sz="1800" dirty="0">
                <a:solidFill>
                  <a:srgbClr val="000099"/>
                </a:solidFill>
                <a:sym typeface="Symbol" panose="05050102010706020507" pitchFamily="18" charset="2"/>
              </a:rPr>
            </a:br>
            <a:r>
              <a:rPr lang="zh-CN" altLang="en-US" sz="1800" dirty="0">
                <a:solidFill>
                  <a:srgbClr val="000099"/>
                </a:solidFill>
                <a:sym typeface="Symbol" panose="05050102010706020507" pitchFamily="18" charset="2"/>
              </a:rPr>
              <a:t>② 进程间的通信开销较大且受到许多限制。</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a:t>
            </a:r>
            <a:r>
              <a:rPr lang="en-US" altLang="zh-CN" sz="1800" dirty="0">
                <a:solidFill>
                  <a:srgbClr val="006600"/>
                </a:solidFill>
                <a:sym typeface="Symbol" panose="05050102010706020507" pitchFamily="18" charset="2"/>
              </a:rPr>
              <a:t>IPC</a:t>
            </a:r>
            <a:r>
              <a:rPr lang="zh-CN" altLang="en-US" sz="1800" dirty="0">
                <a:solidFill>
                  <a:srgbClr val="006600"/>
                </a:solidFill>
                <a:sym typeface="Symbol" panose="05050102010706020507" pitchFamily="18" charset="2"/>
              </a:rPr>
              <a:t>， 对象（或函数）接口、通信协议、</a:t>
            </a:r>
            <a:r>
              <a:rPr lang="en-US" altLang="zh-CN" sz="1800" dirty="0">
                <a:solidFill>
                  <a:srgbClr val="006600"/>
                </a:solidFill>
                <a:sym typeface="Symbol" panose="05050102010706020507" pitchFamily="18" charset="2"/>
              </a:rPr>
              <a:t>...</a:t>
            </a:r>
            <a:br>
              <a:rPr lang="en-US" altLang="zh-CN" sz="1800" dirty="0">
                <a:solidFill>
                  <a:srgbClr val="000099"/>
                </a:solidFill>
                <a:sym typeface="Symbol" panose="05050102010706020507" pitchFamily="18" charset="2"/>
              </a:rPr>
            </a:br>
            <a:r>
              <a:rPr lang="en-US" altLang="zh-CN" sz="1800" dirty="0">
                <a:solidFill>
                  <a:srgbClr val="000099"/>
                </a:solidFill>
                <a:sym typeface="Symbol" panose="05050102010706020507" pitchFamily="18" charset="2"/>
              </a:rPr>
              <a:t>③ </a:t>
            </a:r>
            <a:r>
              <a:rPr lang="zh-CN" altLang="en-US" sz="1800" dirty="0">
                <a:solidFill>
                  <a:srgbClr val="000099"/>
                </a:solidFill>
                <a:sym typeface="Symbol" panose="05050102010706020507" pitchFamily="18" charset="2"/>
              </a:rPr>
              <a:t>进程间的切换开销也较大。</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上下文切换（</a:t>
            </a:r>
            <a:r>
              <a:rPr lang="en-US" altLang="zh-CN" sz="1800" b="1" i="1" dirty="0">
                <a:solidFill>
                  <a:srgbClr val="006600"/>
                </a:solidFill>
              </a:rPr>
              <a:t>context switch</a:t>
            </a:r>
            <a:r>
              <a:rPr lang="zh-CN" altLang="en-US" sz="1800" dirty="0">
                <a:solidFill>
                  <a:srgbClr val="006600"/>
                </a:solidFill>
                <a:sym typeface="Symbol" panose="05050102010706020507" pitchFamily="18" charset="2"/>
              </a:rPr>
              <a:t>），地址空间切换。</a:t>
            </a:r>
            <a:br>
              <a:rPr lang="zh-CN" altLang="en-US" sz="1800" dirty="0">
                <a:solidFill>
                  <a:srgbClr val="006600"/>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上下文包括代码、数据、堆栈、处理器状态、资源、</a:t>
            </a:r>
            <a:r>
              <a:rPr lang="en-US" altLang="zh-CN" sz="1800" dirty="0">
                <a:solidFill>
                  <a:srgbClr val="006600"/>
                </a:solidFill>
                <a:sym typeface="Symbol" panose="05050102010706020507" pitchFamily="18" charset="2"/>
              </a:rPr>
              <a:t>...</a:t>
            </a:r>
            <a:endParaRPr lang="en-US" altLang="zh-CN" dirty="0"/>
          </a:p>
          <a:p>
            <a:pPr algn="l">
              <a:spcBef>
                <a:spcPct val="50000"/>
              </a:spcBef>
              <a:buClr>
                <a:schemeClr val="accent1"/>
              </a:buClr>
              <a:buSzPct val="150000"/>
              <a:buFontTx/>
              <a:buChar char="•"/>
            </a:pPr>
            <a:r>
              <a:rPr lang="zh-CN" altLang="en-US" b="1" dirty="0">
                <a:solidFill>
                  <a:srgbClr val="FF0000"/>
                </a:solidFill>
              </a:rPr>
              <a:t>线程 ── 轻量级任务</a:t>
            </a:r>
            <a:br>
              <a:rPr lang="zh-CN" altLang="en-US" dirty="0"/>
            </a:br>
            <a:r>
              <a:rPr lang="zh-CN" altLang="en-US" sz="1800" dirty="0">
                <a:solidFill>
                  <a:srgbClr val="000099"/>
                </a:solidFill>
                <a:sym typeface="Symbol" panose="05050102010706020507" pitchFamily="18" charset="2"/>
              </a:rPr>
              <a:t>① 多个线程共享进程的地址空间（代码、数据、其他资源等）。</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线程也需要自己的资源，如程序计数器、寄存器组、调用栈等。</a:t>
            </a:r>
            <a:br>
              <a:rPr lang="zh-CN" altLang="en-US" sz="1800" dirty="0">
                <a:solidFill>
                  <a:srgbClr val="006600"/>
                </a:solidFill>
                <a:sym typeface="Symbol" panose="05050102010706020507" pitchFamily="18" charset="2"/>
              </a:rPr>
            </a:br>
            <a:r>
              <a:rPr lang="zh-CN" altLang="en-US" sz="1800" dirty="0">
                <a:solidFill>
                  <a:srgbClr val="000099"/>
                </a:solidFill>
                <a:sym typeface="Symbol" panose="05050102010706020507" pitchFamily="18" charset="2"/>
              </a:rPr>
              <a:t>② 线程间的通信开销较少且比较简单。</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因为共享而减少了需要通信的内容。</a:t>
            </a:r>
            <a:br>
              <a:rPr lang="zh-CN" altLang="en-US" sz="1800" dirty="0">
                <a:solidFill>
                  <a:srgbClr val="006600"/>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但也因为充分共享，需要用户对共享资源进行保护。</a:t>
            </a:r>
            <a:br>
              <a:rPr lang="zh-CN" altLang="en-US" sz="1800" dirty="0">
                <a:solidFill>
                  <a:srgbClr val="000099"/>
                </a:solidFill>
                <a:sym typeface="Symbol" panose="05050102010706020507" pitchFamily="18" charset="2"/>
              </a:rPr>
            </a:br>
            <a:r>
              <a:rPr lang="zh-CN" altLang="en-US" sz="1800" dirty="0">
                <a:solidFill>
                  <a:srgbClr val="000099"/>
                </a:solidFill>
                <a:sym typeface="Symbol" panose="05050102010706020507" pitchFamily="18" charset="2"/>
              </a:rPr>
              <a:t>③ 线程间的切换开销也较小。</a:t>
            </a:r>
            <a:br>
              <a:rPr lang="zh-CN" altLang="en-US" sz="1800" dirty="0">
                <a:solidFill>
                  <a:srgbClr val="000099"/>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只需保存每一线程的程序计数器、寄存器组、堆栈等空间。</a:t>
            </a:r>
            <a:br>
              <a:rPr lang="zh-CN" altLang="en-US" sz="1800" dirty="0">
                <a:solidFill>
                  <a:srgbClr val="006600"/>
                </a:solidFill>
                <a:sym typeface="Symbol" panose="05050102010706020507" pitchFamily="18" charset="2"/>
              </a:rPr>
            </a:br>
            <a:r>
              <a:rPr lang="zh-CN" altLang="en-US" sz="1800" dirty="0">
                <a:solidFill>
                  <a:srgbClr val="006600"/>
                </a:solidFill>
              </a:rPr>
              <a:t>		</a:t>
            </a:r>
            <a:r>
              <a:rPr lang="zh-CN" altLang="en-US" sz="1800" dirty="0">
                <a:solidFill>
                  <a:srgbClr val="006600"/>
                </a:solidFill>
                <a:sym typeface="Symbol" panose="05050102010706020507" pitchFamily="18" charset="2"/>
              </a:rPr>
              <a:t> 不必切换地址空间，从而成本大为降低。</a:t>
            </a:r>
          </a:p>
        </p:txBody>
      </p:sp>
      <p:sp>
        <p:nvSpPr>
          <p:cNvPr id="4" name="Rectangle 2"/>
          <p:cNvSpPr>
            <a:spLocks noChangeArrowheads="1"/>
          </p:cNvSpPr>
          <p:nvPr/>
        </p:nvSpPr>
        <p:spPr bwMode="auto">
          <a:xfrm>
            <a:off x="2192582" y="277813"/>
            <a:ext cx="8505777"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zh-CN" altLang="en-US" sz="3200" b="1" dirty="0">
                <a:solidFill>
                  <a:srgbClr val="006699"/>
                </a:solidFill>
                <a:latin typeface="黑体" panose="02010609060101010101" pitchFamily="2" charset="-122"/>
                <a:ea typeface="黑体" panose="02010609060101010101" pitchFamily="2" charset="-122"/>
              </a:rPr>
              <a:t>总结</a:t>
            </a:r>
          </a:p>
        </p:txBody>
      </p:sp>
      <p:sp>
        <p:nvSpPr>
          <p:cNvPr id="5" name="文本框 4">
            <a:extLst>
              <a:ext uri="{FF2B5EF4-FFF2-40B4-BE49-F238E27FC236}">
                <a16:creationId xmlns:a16="http://schemas.microsoft.com/office/drawing/2014/main" id="{30242F68-C8AA-7297-1526-6835FD4F8DC2}"/>
              </a:ext>
            </a:extLst>
          </p:cNvPr>
          <p:cNvSpPr txBox="1"/>
          <p:nvPr/>
        </p:nvSpPr>
        <p:spPr>
          <a:xfrm>
            <a:off x="9170767" y="1403512"/>
            <a:ext cx="1901271" cy="4893647"/>
          </a:xfrm>
          <a:prstGeom prst="rect">
            <a:avLst/>
          </a:prstGeom>
          <a:noFill/>
        </p:spPr>
        <p:txBody>
          <a:bodyPr wrap="square">
            <a:spAutoFit/>
          </a:bodyPr>
          <a:lstStyle/>
          <a:p>
            <a:r>
              <a:rPr lang="zh-CN" altLang="en-US" sz="1200" b="1" dirty="0">
                <a:latin typeface="宋体" panose="02010600030101010101" pitchFamily="2" charset="-122"/>
                <a:ea typeface="宋体" panose="02010600030101010101" pitchFamily="2" charset="-122"/>
              </a:rPr>
              <a:t>在线程切换时，需要保存当前线程的执行状态和上下文信息，以便下次切换回该线程时能够恢复到上次执行的位置。具体来说，需要保存的状态和上下文包括程序计数器、寄存器组，以及堆栈等空间。</a:t>
            </a:r>
          </a:p>
          <a:p>
            <a:endParaRPr lang="zh-CN" altLang="en-US" sz="1200" b="1" dirty="0">
              <a:latin typeface="宋体" panose="02010600030101010101" pitchFamily="2" charset="-122"/>
              <a:ea typeface="宋体" panose="02010600030101010101" pitchFamily="2" charset="-122"/>
            </a:endParaRPr>
          </a:p>
          <a:p>
            <a:r>
              <a:rPr lang="zh-CN" altLang="en-US" sz="1200" b="1" dirty="0">
                <a:latin typeface="宋体" panose="02010600030101010101" pitchFamily="2" charset="-122"/>
                <a:ea typeface="宋体" panose="02010600030101010101" pitchFamily="2" charset="-122"/>
              </a:rPr>
              <a:t>其中堆栈空间保存的是线程的栈帧信息，用于保存线程执行时的局部变量、函数参数和其他临时数据。每个线程在运行时都有自己的堆栈，栈保存的是函数和程序调用信息，而栈帧是函数调用的数据结构，是栈上存储函数执行状态的一段内存区域，保存了函数调用时的返回地址、参数、局部变量等信息。在线程切换时，需要保存当前线程的堆栈指针等状态，以便下次切换回该线程时能够恢复到上次执行的位置。</a:t>
            </a:r>
          </a:p>
        </p:txBody>
      </p:sp>
      <mc:AlternateContent xmlns:mc="http://schemas.openxmlformats.org/markup-compatibility/2006">
        <mc:Choice xmlns:p14="http://schemas.microsoft.com/office/powerpoint/2010/main" Requires="p14">
          <p:contentPart p14:bwMode="auto" r:id="rId2">
            <p14:nvContentPartPr>
              <p14:cNvPr id="6" name="墨迹 5">
                <a:extLst>
                  <a:ext uri="{FF2B5EF4-FFF2-40B4-BE49-F238E27FC236}">
                    <a16:creationId xmlns:a16="http://schemas.microsoft.com/office/drawing/2014/main" id="{15839E09-9813-77CC-7F96-6A51E2BC91FB}"/>
                  </a:ext>
                </a:extLst>
              </p14:cNvPr>
              <p14:cNvContentPartPr/>
              <p14:nvPr/>
            </p14:nvContentPartPr>
            <p14:xfrm>
              <a:off x="6357647" y="5442636"/>
              <a:ext cx="582840" cy="420840"/>
            </p14:xfrm>
          </p:contentPart>
        </mc:Choice>
        <mc:Fallback>
          <p:pic>
            <p:nvPicPr>
              <p:cNvPr id="6" name="墨迹 5">
                <a:extLst>
                  <a:ext uri="{FF2B5EF4-FFF2-40B4-BE49-F238E27FC236}">
                    <a16:creationId xmlns:a16="http://schemas.microsoft.com/office/drawing/2014/main" id="{15839E09-9813-77CC-7F96-6A51E2BC91FB}"/>
                  </a:ext>
                </a:extLst>
              </p:cNvPr>
              <p:cNvPicPr/>
              <p:nvPr/>
            </p:nvPicPr>
            <p:blipFill>
              <a:blip r:embed="rId3"/>
              <a:stretch>
                <a:fillRect/>
              </a:stretch>
            </p:blipFill>
            <p:spPr>
              <a:xfrm>
                <a:off x="6348647" y="5433636"/>
                <a:ext cx="600480" cy="4384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7" name="墨迹 6">
                <a:extLst>
                  <a:ext uri="{FF2B5EF4-FFF2-40B4-BE49-F238E27FC236}">
                    <a16:creationId xmlns:a16="http://schemas.microsoft.com/office/drawing/2014/main" id="{02B4DDCF-4F7E-923C-D9F2-B035660DC13A}"/>
                  </a:ext>
                </a:extLst>
              </p14:cNvPr>
              <p14:cNvContentPartPr/>
              <p14:nvPr/>
            </p14:nvContentPartPr>
            <p14:xfrm>
              <a:off x="7066487" y="4213236"/>
              <a:ext cx="2183040" cy="1173960"/>
            </p14:xfrm>
          </p:contentPart>
        </mc:Choice>
        <mc:Fallback>
          <p:pic>
            <p:nvPicPr>
              <p:cNvPr id="7" name="墨迹 6">
                <a:extLst>
                  <a:ext uri="{FF2B5EF4-FFF2-40B4-BE49-F238E27FC236}">
                    <a16:creationId xmlns:a16="http://schemas.microsoft.com/office/drawing/2014/main" id="{02B4DDCF-4F7E-923C-D9F2-B035660DC13A}"/>
                  </a:ext>
                </a:extLst>
              </p:cNvPr>
              <p:cNvPicPr/>
              <p:nvPr/>
            </p:nvPicPr>
            <p:blipFill>
              <a:blip r:embed="rId5"/>
              <a:stretch>
                <a:fillRect/>
              </a:stretch>
            </p:blipFill>
            <p:spPr>
              <a:xfrm>
                <a:off x="7057847" y="4204236"/>
                <a:ext cx="2200680" cy="11916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1" name="墨迹 10">
                <a:extLst>
                  <a:ext uri="{FF2B5EF4-FFF2-40B4-BE49-F238E27FC236}">
                    <a16:creationId xmlns:a16="http://schemas.microsoft.com/office/drawing/2014/main" id="{A2828676-3F98-D5EF-3F1A-4FC88A95CA90}"/>
                  </a:ext>
                </a:extLst>
              </p14:cNvPr>
              <p14:cNvContentPartPr/>
              <p14:nvPr/>
            </p14:nvContentPartPr>
            <p14:xfrm>
              <a:off x="9101207" y="4236276"/>
              <a:ext cx="129600" cy="96840"/>
            </p14:xfrm>
          </p:contentPart>
        </mc:Choice>
        <mc:Fallback>
          <p:pic>
            <p:nvPicPr>
              <p:cNvPr id="11" name="墨迹 10">
                <a:extLst>
                  <a:ext uri="{FF2B5EF4-FFF2-40B4-BE49-F238E27FC236}">
                    <a16:creationId xmlns:a16="http://schemas.microsoft.com/office/drawing/2014/main" id="{A2828676-3F98-D5EF-3F1A-4FC88A95CA90}"/>
                  </a:ext>
                </a:extLst>
              </p:cNvPr>
              <p:cNvPicPr/>
              <p:nvPr/>
            </p:nvPicPr>
            <p:blipFill>
              <a:blip r:embed="rId7"/>
              <a:stretch>
                <a:fillRect/>
              </a:stretch>
            </p:blipFill>
            <p:spPr>
              <a:xfrm>
                <a:off x="9092567" y="4227636"/>
                <a:ext cx="147240" cy="114480"/>
              </a:xfrm>
              <a:prstGeom prst="rect">
                <a:avLst/>
              </a:prstGeom>
            </p:spPr>
          </p:pic>
        </mc:Fallback>
      </mc:AlternateContent>
    </p:spTree>
  </p:cSld>
  <p:clrMapOvr>
    <a:masterClrMapping/>
  </p:clrMapOvr>
  <p:transition>
    <p:random/>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p:nvPr>
        </p:nvSpPr>
        <p:spPr>
          <a:xfrm>
            <a:off x="609521" y="1206726"/>
            <a:ext cx="11436978" cy="5486400"/>
          </a:xfrm>
        </p:spPr>
        <p:txBody>
          <a:bodyPr/>
          <a:lstStyle/>
          <a:p>
            <a:r>
              <a:rPr lang="zh-CN" altLang="en-US" sz="3200" b="1" dirty="0">
                <a:latin typeface="宋体" panose="02010600030101010101" pitchFamily="2" charset="-122"/>
                <a:ea typeface="宋体" panose="02010600030101010101" pitchFamily="2" charset="-122"/>
              </a:rPr>
              <a:t>课后作业：设计一个包含至少</a:t>
            </a:r>
            <a:r>
              <a:rPr lang="en-US" altLang="zh-CN" sz="3200" b="1" dirty="0">
                <a:latin typeface="宋体" panose="02010600030101010101" pitchFamily="2" charset="-122"/>
                <a:ea typeface="宋体" panose="02010600030101010101" pitchFamily="2" charset="-122"/>
              </a:rPr>
              <a:t>3</a:t>
            </a:r>
            <a:r>
              <a:rPr lang="zh-CN" altLang="en-US" sz="3200" b="1" dirty="0">
                <a:latin typeface="宋体" panose="02010600030101010101" pitchFamily="2" charset="-122"/>
                <a:ea typeface="宋体" panose="02010600030101010101" pitchFamily="2" charset="-122"/>
              </a:rPr>
              <a:t>个线程的应用，需要使用全局共享数据、线程间通信、线程同步技术。代码不少于</a:t>
            </a:r>
            <a:r>
              <a:rPr lang="en-US" altLang="zh-CN" sz="3200" b="1" dirty="0">
                <a:latin typeface="宋体" panose="02010600030101010101" pitchFamily="2" charset="-122"/>
                <a:ea typeface="宋体" panose="02010600030101010101" pitchFamily="2" charset="-122"/>
              </a:rPr>
              <a:t>50</a:t>
            </a:r>
            <a:r>
              <a:rPr lang="zh-CN" altLang="en-US" sz="3200" b="1" dirty="0">
                <a:latin typeface="宋体" panose="02010600030101010101" pitchFamily="2" charset="-122"/>
                <a:ea typeface="宋体" panose="02010600030101010101" pitchFamily="2" charset="-122"/>
              </a:rPr>
              <a:t>行，并撰写报告（包含源代码、效果截图、功能设计说明、操作系统进程、线程和</a:t>
            </a:r>
            <a:r>
              <a:rPr lang="en-US" altLang="zh-CN" sz="3200" b="1" dirty="0" err="1">
                <a:latin typeface="宋体" panose="02010600030101010101" pitchFamily="2" charset="-122"/>
                <a:ea typeface="宋体" panose="02010600030101010101" pitchFamily="2" charset="-122"/>
              </a:rPr>
              <a:t>IPC</a:t>
            </a:r>
            <a:r>
              <a:rPr lang="zh-CN" altLang="en-US" sz="3200" b="1" dirty="0">
                <a:latin typeface="宋体" panose="02010600030101010101" pitchFamily="2" charset="-122"/>
                <a:ea typeface="宋体" panose="02010600030101010101" pitchFamily="2" charset="-122"/>
              </a:rPr>
              <a:t>知识理解和运用）。</a:t>
            </a:r>
            <a:endParaRPr lang="en-US" altLang="zh-CN" sz="3200" b="1" dirty="0">
              <a:latin typeface="宋体" panose="02010600030101010101" pitchFamily="2" charset="-122"/>
              <a:ea typeface="宋体" panose="02010600030101010101" pitchFamily="2" charset="-122"/>
            </a:endParaRPr>
          </a:p>
          <a:p>
            <a:r>
              <a:rPr lang="zh-CN" altLang="en-US" sz="3200" b="1" dirty="0">
                <a:latin typeface="宋体" panose="02010600030101010101" pitchFamily="2" charset="-122"/>
                <a:ea typeface="宋体" panose="02010600030101010101" pitchFamily="2" charset="-122"/>
                <a:hlinkClick r:id="rId2"/>
              </a:rPr>
              <a:t>统一发到邮箱</a:t>
            </a:r>
            <a:r>
              <a:rPr lang="en-US" altLang="zh-CN" sz="3200" b="1" dirty="0" err="1">
                <a:latin typeface="宋体" panose="02010600030101010101" pitchFamily="2" charset="-122"/>
                <a:ea typeface="宋体" panose="02010600030101010101" pitchFamily="2" charset="-122"/>
                <a:hlinkClick r:id="rId2"/>
              </a:rPr>
              <a:t>qumingcheng@hit.edu.cn</a:t>
            </a:r>
            <a:r>
              <a:rPr lang="zh-CN" altLang="en-US" sz="3200" b="1" dirty="0">
                <a:latin typeface="宋体" panose="02010600030101010101" pitchFamily="2" charset="-122"/>
                <a:ea typeface="宋体" panose="02010600030101010101" pitchFamily="2" charset="-122"/>
              </a:rPr>
              <a:t>。</a:t>
            </a:r>
            <a:endParaRPr lang="en-US" altLang="zh-CN" sz="3200" b="1" dirty="0">
              <a:latin typeface="宋体" panose="02010600030101010101" pitchFamily="2" charset="-122"/>
              <a:ea typeface="宋体" panose="02010600030101010101" pitchFamily="2" charset="-122"/>
            </a:endParaRPr>
          </a:p>
          <a:p>
            <a:r>
              <a:rPr lang="zh-CN" altLang="en-US" sz="3200" b="1" dirty="0">
                <a:latin typeface="宋体" panose="02010600030101010101" pitchFamily="2" charset="-122"/>
                <a:ea typeface="宋体" panose="02010600030101010101" pitchFamily="2" charset="-122"/>
              </a:rPr>
              <a:t>文件命名：学号姓名</a:t>
            </a:r>
            <a:r>
              <a:rPr lang="en-US" altLang="zh-CN" sz="3200" b="1" dirty="0">
                <a:latin typeface="宋体" panose="02010600030101010101" pitchFamily="2" charset="-122"/>
                <a:ea typeface="宋体" panose="02010600030101010101" pitchFamily="2" charset="-122"/>
              </a:rPr>
              <a:t>+</a:t>
            </a:r>
            <a:r>
              <a:rPr lang="zh-CN" altLang="en-US" sz="3200" b="1" dirty="0">
                <a:latin typeface="宋体" panose="02010600030101010101" pitchFamily="2" charset="-122"/>
                <a:ea typeface="宋体" panose="02010600030101010101" pitchFamily="2" charset="-122"/>
              </a:rPr>
              <a:t>进程线程</a:t>
            </a:r>
            <a:endParaRPr lang="en-US" altLang="zh-CN" sz="3200" b="1" dirty="0">
              <a:latin typeface="宋体" panose="02010600030101010101" pitchFamily="2" charset="-122"/>
              <a:ea typeface="宋体" panose="02010600030101010101" pitchFamily="2" charset="-122"/>
            </a:endParaRPr>
          </a:p>
          <a:p>
            <a:r>
              <a:rPr lang="zh-CN" altLang="en-US" sz="3200" b="1" dirty="0">
                <a:latin typeface="宋体" panose="02010600030101010101" pitchFamily="2" charset="-122"/>
                <a:ea typeface="宋体" panose="02010600030101010101" pitchFamily="2" charset="-122"/>
              </a:rPr>
              <a:t>格式：</a:t>
            </a:r>
            <a:r>
              <a:rPr lang="en-US" altLang="zh-CN" sz="3200" b="1" dirty="0">
                <a:latin typeface="宋体" panose="02010600030101010101" pitchFamily="2" charset="-122"/>
                <a:ea typeface="宋体" panose="02010600030101010101" pitchFamily="2" charset="-122"/>
              </a:rPr>
              <a:t>word</a:t>
            </a:r>
            <a:r>
              <a:rPr lang="zh-CN" altLang="en-US" sz="3200" b="1" dirty="0">
                <a:latin typeface="宋体" panose="02010600030101010101" pitchFamily="2" charset="-122"/>
                <a:ea typeface="宋体" panose="02010600030101010101" pitchFamily="2" charset="-122"/>
              </a:rPr>
              <a:t>、</a:t>
            </a:r>
            <a:r>
              <a:rPr lang="en-US" altLang="zh-CN" sz="3200" b="1" dirty="0">
                <a:latin typeface="宋体" panose="02010600030101010101" pitchFamily="2" charset="-122"/>
                <a:ea typeface="宋体" panose="02010600030101010101" pitchFamily="2" charset="-122"/>
              </a:rPr>
              <a:t>pdf</a:t>
            </a:r>
          </a:p>
          <a:p>
            <a:r>
              <a:rPr lang="zh-CN" altLang="en-US" sz="3200" b="1" dirty="0">
                <a:latin typeface="宋体" panose="02010600030101010101" pitchFamily="2" charset="-122"/>
                <a:ea typeface="宋体" panose="02010600030101010101" pitchFamily="2" charset="-122"/>
              </a:rPr>
              <a:t>截止日期：</a:t>
            </a:r>
            <a:r>
              <a:rPr lang="en-US" altLang="zh-CN" sz="3200" b="1" dirty="0">
                <a:latin typeface="宋体" panose="02010600030101010101" pitchFamily="2" charset="-122"/>
                <a:ea typeface="宋体" panose="02010600030101010101" pitchFamily="2" charset="-122"/>
              </a:rPr>
              <a:t>5.10</a:t>
            </a:r>
            <a:r>
              <a:rPr lang="zh-CN" altLang="en-US" sz="3200" b="1" dirty="0">
                <a:latin typeface="宋体" panose="02010600030101010101" pitchFamily="2" charset="-122"/>
                <a:ea typeface="宋体" panose="02010600030101010101" pitchFamily="2" charset="-122"/>
              </a:rPr>
              <a:t>号前</a:t>
            </a:r>
          </a:p>
        </p:txBody>
      </p:sp>
    </p:spTree>
  </p:cSld>
  <p:clrMapOvr>
    <a:masterClrMapping/>
  </p:clrMapOvr>
  <p:transition>
    <p:random/>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dirty="0"/>
              <a:t>进程</a:t>
            </a:r>
            <a:r>
              <a:rPr lang="en-US" altLang="zh-CN" dirty="0"/>
              <a:t>PCB</a:t>
            </a:r>
            <a:endParaRPr lang="zh-CN" altLang="en-US" dirty="0"/>
          </a:p>
        </p:txBody>
      </p:sp>
      <p:sp>
        <p:nvSpPr>
          <p:cNvPr id="16387" name="内容占位符 2"/>
          <p:cNvSpPr>
            <a:spLocks noGrp="1"/>
          </p:cNvSpPr>
          <p:nvPr>
            <p:ph idx="1"/>
          </p:nvPr>
        </p:nvSpPr>
        <p:spPr>
          <a:xfrm>
            <a:off x="304761" y="1066801"/>
            <a:ext cx="10560792" cy="4525963"/>
          </a:xfrm>
        </p:spPr>
        <p:txBody>
          <a:bodyPr/>
          <a:lstStyle/>
          <a:p>
            <a:endParaRPr lang="zh-CN" altLang="en-US" sz="2000" dirty="0"/>
          </a:p>
        </p:txBody>
      </p:sp>
      <p:pic>
        <p:nvPicPr>
          <p:cNvPr id="16388" name="图片 3"/>
          <p:cNvPicPr>
            <a:picLocks noChangeAspect="1" noChangeArrowheads="1"/>
          </p:cNvPicPr>
          <p:nvPr/>
        </p:nvPicPr>
        <p:blipFill>
          <a:blip r:embed="rId2">
            <a:extLst>
              <a:ext uri="{28A0092B-C50C-407E-A947-70E740481C1C}">
                <a14:useLocalDpi xmlns:a14="http://schemas.microsoft.com/office/drawing/2010/main" val="0"/>
              </a:ext>
            </a:extLst>
          </a:blip>
          <a:srcRect l="19926" t="42540" r="18854" b="20114"/>
          <a:stretch>
            <a:fillRect/>
          </a:stretch>
        </p:blipFill>
        <p:spPr bwMode="auto">
          <a:xfrm>
            <a:off x="46561" y="1416050"/>
            <a:ext cx="6246663"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4"/>
          <p:cNvPicPr>
            <a:picLocks noChangeAspect="1" noChangeArrowheads="1"/>
          </p:cNvPicPr>
          <p:nvPr/>
        </p:nvPicPr>
        <p:blipFill>
          <a:blip r:embed="rId3">
            <a:extLst>
              <a:ext uri="{28A0092B-C50C-407E-A947-70E740481C1C}">
                <a14:useLocalDpi xmlns:a14="http://schemas.microsoft.com/office/drawing/2010/main" val="0"/>
              </a:ext>
            </a:extLst>
          </a:blip>
          <a:srcRect l="23415" t="20990" r="19531" b="7430"/>
          <a:stretch>
            <a:fillRect/>
          </a:stretch>
        </p:blipFill>
        <p:spPr bwMode="auto">
          <a:xfrm>
            <a:off x="6469956" y="2590801"/>
            <a:ext cx="5720458"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矩形 5"/>
          <p:cNvSpPr>
            <a:spLocks noChangeArrowheads="1"/>
          </p:cNvSpPr>
          <p:nvPr/>
        </p:nvSpPr>
        <p:spPr bwMode="auto">
          <a:xfrm>
            <a:off x="304760" y="1524000"/>
            <a:ext cx="7212661" cy="228600"/>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p>
            <a:pPr eaLnBrk="1" hangingPunct="1">
              <a:spcBef>
                <a:spcPct val="50000"/>
              </a:spcBef>
            </a:pPr>
            <a:endParaRPr lang="zh-CN" altLang="en-US"/>
          </a:p>
        </p:txBody>
      </p:sp>
      <p:sp>
        <p:nvSpPr>
          <p:cNvPr id="16391" name="矩形 6"/>
          <p:cNvSpPr>
            <a:spLocks noChangeArrowheads="1"/>
          </p:cNvSpPr>
          <p:nvPr/>
        </p:nvSpPr>
        <p:spPr bwMode="auto">
          <a:xfrm>
            <a:off x="342856" y="2498726"/>
            <a:ext cx="4838070" cy="930275"/>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p>
            <a:pPr eaLnBrk="1" hangingPunct="1">
              <a:spcBef>
                <a:spcPct val="50000"/>
              </a:spcBef>
            </a:pPr>
            <a:endParaRPr lang="zh-CN" altLang="en-US"/>
          </a:p>
        </p:txBody>
      </p:sp>
      <p:sp>
        <p:nvSpPr>
          <p:cNvPr id="16392" name="矩形 7"/>
          <p:cNvSpPr>
            <a:spLocks noChangeArrowheads="1"/>
          </p:cNvSpPr>
          <p:nvPr/>
        </p:nvSpPr>
        <p:spPr bwMode="auto">
          <a:xfrm>
            <a:off x="5407381" y="5562600"/>
            <a:ext cx="6681446" cy="838200"/>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p>
            <a:pPr eaLnBrk="1" hangingPunct="1">
              <a:spcBef>
                <a:spcPct val="50000"/>
              </a:spcBef>
            </a:pPr>
            <a:endParaRPr lang="zh-CN" altLang="en-US"/>
          </a:p>
        </p:txBody>
      </p:sp>
      <p:sp>
        <p:nvSpPr>
          <p:cNvPr id="16393" name="矩形 9"/>
          <p:cNvSpPr>
            <a:spLocks noChangeArrowheads="1"/>
          </p:cNvSpPr>
          <p:nvPr/>
        </p:nvSpPr>
        <p:spPr bwMode="auto">
          <a:xfrm>
            <a:off x="5405264" y="6400800"/>
            <a:ext cx="6683563" cy="465138"/>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p>
            <a:pPr eaLnBrk="1" hangingPunct="1">
              <a:spcBef>
                <a:spcPct val="50000"/>
              </a:spcBef>
            </a:pPr>
            <a:endParaRPr lang="zh-CN" altLang="en-US"/>
          </a:p>
        </p:txBody>
      </p:sp>
    </p:spTree>
  </p:cSld>
  <p:clrMapOvr>
    <a:masterClrMapping/>
  </p:clrMapOvr>
  <p:transition>
    <p:random/>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a:t>
            </a:r>
            <a:r>
              <a:rPr lang="en-US" altLang="zh-CN" dirty="0"/>
              <a:t>PCB</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2"/>
          <a:stretch>
            <a:fillRect/>
          </a:stretch>
        </p:blipFill>
        <p:spPr>
          <a:xfrm>
            <a:off x="304761" y="1066800"/>
            <a:ext cx="11580892" cy="5791200"/>
          </a:xfrm>
          <a:prstGeom prst="rect">
            <a:avLst/>
          </a:prstGeom>
        </p:spPr>
      </p:pic>
      <p:sp>
        <p:nvSpPr>
          <p:cNvPr id="5" name="矩形 4"/>
          <p:cNvSpPr/>
          <p:nvPr/>
        </p:nvSpPr>
        <p:spPr bwMode="auto">
          <a:xfrm>
            <a:off x="507934" y="3581400"/>
            <a:ext cx="10463438" cy="1524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bwMode="auto">
          <a:xfrm>
            <a:off x="507934" y="6096000"/>
            <a:ext cx="10463438" cy="5334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进程</a:t>
            </a:r>
            <a:r>
              <a:rPr lang="en-US" altLang="zh-CN" dirty="0"/>
              <a:t>PCB</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6" name="图片 5"/>
          <p:cNvPicPr>
            <a:picLocks noChangeAspect="1"/>
          </p:cNvPicPr>
          <p:nvPr/>
        </p:nvPicPr>
        <p:blipFill>
          <a:blip r:embed="rId2"/>
          <a:stretch>
            <a:fillRect/>
          </a:stretch>
        </p:blipFill>
        <p:spPr>
          <a:xfrm>
            <a:off x="719573" y="1255713"/>
            <a:ext cx="10251799" cy="5542538"/>
          </a:xfrm>
          <a:prstGeom prst="rect">
            <a:avLst/>
          </a:prstGeom>
        </p:spPr>
      </p:pic>
      <p:sp>
        <p:nvSpPr>
          <p:cNvPr id="7" name="矩形 6"/>
          <p:cNvSpPr/>
          <p:nvPr/>
        </p:nvSpPr>
        <p:spPr bwMode="auto">
          <a:xfrm>
            <a:off x="812694" y="3962400"/>
            <a:ext cx="9955504" cy="11430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 name="矩形 7"/>
          <p:cNvSpPr/>
          <p:nvPr/>
        </p:nvSpPr>
        <p:spPr bwMode="auto">
          <a:xfrm>
            <a:off x="812694" y="4508500"/>
            <a:ext cx="9955504" cy="292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矩形 11"/>
          <p:cNvSpPr/>
          <p:nvPr/>
        </p:nvSpPr>
        <p:spPr bwMode="auto">
          <a:xfrm>
            <a:off x="821401" y="6254568"/>
            <a:ext cx="9955504" cy="29210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521" y="1"/>
            <a:ext cx="10971372" cy="85407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r>
              <a:rPr lang="en-US" altLang="zh-CN" dirty="0" err="1">
                <a:latin typeface="宋体" panose="02010600030101010101" pitchFamily="2" charset="-122"/>
                <a:ea typeface="宋体" panose="02010600030101010101" pitchFamily="2" charset="-122"/>
              </a:rPr>
              <a:t>UCOS</a:t>
            </a:r>
            <a:r>
              <a:rPr lang="zh-CN" altLang="en-US" dirty="0">
                <a:latin typeface="宋体" panose="02010600030101010101" pitchFamily="2" charset="-122"/>
                <a:ea typeface="宋体" panose="02010600030101010101" pitchFamily="2" charset="-122"/>
              </a:rPr>
              <a:t>任务控制块</a:t>
            </a:r>
          </a:p>
        </p:txBody>
      </p:sp>
      <p:sp>
        <p:nvSpPr>
          <p:cNvPr id="15363" name="Rectangle 3"/>
          <p:cNvSpPr>
            <a:spLocks noGrp="1" noChangeArrowheads="1"/>
          </p:cNvSpPr>
          <p:nvPr>
            <p:ph type="body" idx="1"/>
          </p:nvPr>
        </p:nvSpPr>
        <p:spPr>
          <a:xfrm>
            <a:off x="609521" y="854076"/>
            <a:ext cx="10869785" cy="4724400"/>
          </a:xfrm>
        </p:spPr>
        <p:txBody>
          <a:bodyPr/>
          <a:lstStyle/>
          <a:p>
            <a:pPr>
              <a:buFontTx/>
              <a:buNone/>
            </a:pPr>
            <a:r>
              <a:rPr lang="en-US" altLang="zh-CN" sz="2000" dirty="0" err="1">
                <a:solidFill>
                  <a:srgbClr val="FF0000"/>
                </a:solidFill>
                <a:latin typeface="Courier New" panose="02070309020205020404" pitchFamily="49" charset="0"/>
                <a:cs typeface="Courier New" panose="02070309020205020404" pitchFamily="49" charset="0"/>
              </a:rPr>
              <a:t>OS_STK</a:t>
            </a:r>
            <a:r>
              <a:rPr lang="en-US" altLang="zh-CN" sz="2000" dirty="0">
                <a:solidFill>
                  <a:srgbClr val="FF0000"/>
                </a:solidFill>
                <a:latin typeface="Courier New" panose="02070309020205020404" pitchFamily="49" charset="0"/>
                <a:cs typeface="Courier New" panose="02070309020205020404" pitchFamily="49" charset="0"/>
              </a:rPr>
              <a:t>        *</a:t>
            </a:r>
            <a:r>
              <a:rPr lang="en-US" altLang="zh-CN" sz="2000" dirty="0" err="1">
                <a:solidFill>
                  <a:srgbClr val="FF0000"/>
                </a:solidFill>
                <a:latin typeface="Courier New" panose="02070309020205020404" pitchFamily="49" charset="0"/>
                <a:cs typeface="Courier New" panose="02070309020205020404" pitchFamily="49" charset="0"/>
              </a:rPr>
              <a:t>OSTCBStkPtr</a:t>
            </a:r>
            <a:r>
              <a:rPr lang="en-US" altLang="zh-CN" sz="2000" dirty="0">
                <a:solidFill>
                  <a:srgbClr val="FF0000"/>
                </a:solidFill>
                <a:latin typeface="Courier New" panose="02070309020205020404" pitchFamily="49" charset="0"/>
                <a:cs typeface="Courier New" panose="02070309020205020404" pitchFamily="49" charset="0"/>
              </a:rPr>
              <a:t>; /*</a:t>
            </a:r>
            <a:r>
              <a:rPr lang="zh-CN" altLang="en-US" sz="2000" dirty="0">
                <a:solidFill>
                  <a:srgbClr val="FF0000"/>
                </a:solidFill>
                <a:latin typeface="宋体" panose="02010600030101010101" pitchFamily="2" charset="-122"/>
              </a:rPr>
              <a:t>当前任务栈顶的指针*</a:t>
            </a:r>
            <a:r>
              <a:rPr lang="en-US" altLang="zh-CN" sz="2000" dirty="0">
                <a:solidFill>
                  <a:srgbClr val="FF0000"/>
                </a:solidFill>
                <a:latin typeface="宋体" panose="02010600030101010101" pitchFamily="2" charset="-122"/>
              </a:rPr>
              <a:t>/</a:t>
            </a:r>
            <a:endParaRPr lang="en-US" altLang="zh-CN" sz="2000" dirty="0">
              <a:solidFill>
                <a:srgbClr val="FF0000"/>
              </a:solidFill>
              <a:latin typeface="Courier New" panose="02070309020205020404" pitchFamily="49" charset="0"/>
              <a:cs typeface="Courier New" panose="02070309020205020404" pitchFamily="49" charset="0"/>
            </a:endParaRPr>
          </a:p>
          <a:p>
            <a:pPr>
              <a:buFontTx/>
              <a:buNone/>
            </a:pPr>
            <a:r>
              <a:rPr lang="en-US" altLang="zh-CN" sz="2000" dirty="0" err="1">
                <a:solidFill>
                  <a:srgbClr val="000000"/>
                </a:solidFill>
                <a:latin typeface="Courier New" panose="02070309020205020404" pitchFamily="49" charset="0"/>
                <a:cs typeface="Courier New" panose="02070309020205020404" pitchFamily="49" charset="0"/>
              </a:rPr>
              <a:t>struct</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os_tcb</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OSTCBNext</a:t>
            </a:r>
            <a:r>
              <a:rPr lang="en-US" altLang="zh-CN" sz="2000" dirty="0">
                <a:solidFill>
                  <a:srgbClr val="000000"/>
                </a:solidFill>
                <a:latin typeface="Courier New" panose="02070309020205020404" pitchFamily="49" charset="0"/>
                <a:cs typeface="Courier New" panose="02070309020205020404" pitchFamily="49" charset="0"/>
              </a:rPr>
              <a:t>;   /*</a:t>
            </a:r>
            <a:r>
              <a:rPr lang="zh-CN" altLang="en-US" sz="2000" dirty="0">
                <a:solidFill>
                  <a:srgbClr val="000000"/>
                </a:solidFill>
                <a:latin typeface="宋体" panose="02010600030101010101" pitchFamily="2" charset="-122"/>
              </a:rPr>
              <a:t>任务控制块的双重链接</a:t>
            </a:r>
            <a:r>
              <a:rPr lang="zh-CN" altLang="en-US" sz="2000" dirty="0">
                <a:solidFill>
                  <a:srgbClr val="000000"/>
                </a:solidFill>
                <a:latin typeface="Courier New" panose="02070309020205020404" pitchFamily="49" charset="0"/>
              </a:rPr>
              <a:t>指针</a:t>
            </a:r>
            <a:r>
              <a:rPr lang="zh-CN" altLang="en-US"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a:t>
            </a:r>
            <a:endParaRPr lang="en-US" altLang="zh-CN" sz="2000" dirty="0">
              <a:solidFill>
                <a:srgbClr val="000000"/>
              </a:solidFill>
              <a:latin typeface="Courier" charset="0"/>
            </a:endParaRPr>
          </a:p>
          <a:p>
            <a:pPr>
              <a:buFontTx/>
              <a:buNone/>
            </a:pPr>
            <a:r>
              <a:rPr lang="en-US" altLang="zh-CN" sz="2000" dirty="0" err="1">
                <a:solidFill>
                  <a:srgbClr val="000000"/>
                </a:solidFill>
                <a:latin typeface="Courier New" panose="02070309020205020404" pitchFamily="49" charset="0"/>
                <a:cs typeface="Courier New" panose="02070309020205020404" pitchFamily="49" charset="0"/>
              </a:rPr>
              <a:t>struct</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os_tcb</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OSTCBPrev</a:t>
            </a:r>
            <a:r>
              <a:rPr lang="en-US" altLang="zh-CN" sz="2000" dirty="0">
                <a:solidFill>
                  <a:srgbClr val="000000"/>
                </a:solidFill>
                <a:latin typeface="Courier New" panose="02070309020205020404" pitchFamily="49" charset="0"/>
                <a:cs typeface="Courier New" panose="02070309020205020404" pitchFamily="49" charset="0"/>
              </a:rPr>
              <a:t>;   /*</a:t>
            </a:r>
            <a:r>
              <a:rPr lang="zh-CN" altLang="en-US" sz="2000" dirty="0">
                <a:solidFill>
                  <a:srgbClr val="000000"/>
                </a:solidFill>
                <a:latin typeface="宋体" panose="02010600030101010101" pitchFamily="2" charset="-122"/>
              </a:rPr>
              <a:t>任务控制块的双重链接</a:t>
            </a:r>
            <a:r>
              <a:rPr lang="zh-CN" altLang="en-US" sz="2000" dirty="0">
                <a:solidFill>
                  <a:srgbClr val="000000"/>
                </a:solidFill>
                <a:latin typeface="Courier New" panose="02070309020205020404" pitchFamily="49" charset="0"/>
              </a:rPr>
              <a:t>指针</a:t>
            </a:r>
            <a:r>
              <a:rPr lang="zh-CN" altLang="en-US"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a:t>
            </a:r>
            <a:endParaRPr lang="en-US" altLang="zh-CN" sz="2000" dirty="0">
              <a:solidFill>
                <a:srgbClr val="000000"/>
              </a:solidFill>
              <a:latin typeface="Courier" charset="0"/>
            </a:endParaRPr>
          </a:p>
          <a:p>
            <a:pPr>
              <a:buFontTx/>
              <a:buNone/>
            </a:pPr>
            <a:r>
              <a:rPr lang="en-US" altLang="zh-CN" sz="2000" dirty="0" err="1">
                <a:solidFill>
                  <a:srgbClr val="000000"/>
                </a:solidFill>
                <a:latin typeface="Courier New" panose="02070309020205020404" pitchFamily="49" charset="0"/>
                <a:cs typeface="Courier New" panose="02070309020205020404" pitchFamily="49" charset="0"/>
              </a:rPr>
              <a:t>OS_EVENT</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OSTCBEventPtr</a:t>
            </a:r>
            <a:r>
              <a:rPr lang="en-US" altLang="zh-CN" sz="2000" dirty="0">
                <a:solidFill>
                  <a:srgbClr val="000000"/>
                </a:solidFill>
                <a:latin typeface="Courier New" panose="02070309020205020404" pitchFamily="49" charset="0"/>
                <a:cs typeface="Courier New" panose="02070309020205020404" pitchFamily="49" charset="0"/>
              </a:rPr>
              <a:t>; /*</a:t>
            </a:r>
            <a:r>
              <a:rPr lang="zh-CN" altLang="en-US" sz="2000" dirty="0">
                <a:solidFill>
                  <a:srgbClr val="000000"/>
                </a:solidFill>
                <a:latin typeface="宋体" panose="02010600030101010101" pitchFamily="2" charset="-122"/>
              </a:rPr>
              <a:t>事件控制块的指针*</a:t>
            </a:r>
            <a:r>
              <a:rPr lang="en-US" altLang="zh-CN" sz="2000" dirty="0">
                <a:solidFill>
                  <a:srgbClr val="000000"/>
                </a:solidFill>
                <a:latin typeface="宋体" panose="02010600030101010101" pitchFamily="2" charset="-122"/>
              </a:rPr>
              <a:t>/</a:t>
            </a:r>
            <a:endParaRPr lang="en-US" altLang="zh-CN" sz="2000" dirty="0">
              <a:solidFill>
                <a:srgbClr val="000000"/>
              </a:solidFill>
              <a:latin typeface="Courier" charset="0"/>
            </a:endParaRPr>
          </a:p>
          <a:p>
            <a:pPr>
              <a:buFontTx/>
              <a:buNone/>
            </a:pPr>
            <a:r>
              <a:rPr lang="en-US" altLang="zh-CN" sz="2000" dirty="0">
                <a:solidFill>
                  <a:srgbClr val="000000"/>
                </a:solidFill>
                <a:latin typeface="Courier New" panose="02070309020205020404" pitchFamily="49" charset="0"/>
                <a:cs typeface="Courier New" panose="02070309020205020404" pitchFamily="49" charset="0"/>
              </a:rPr>
              <a:t>void          *</a:t>
            </a:r>
            <a:r>
              <a:rPr lang="en-US" altLang="zh-CN" sz="2000" dirty="0" err="1">
                <a:solidFill>
                  <a:srgbClr val="000000"/>
                </a:solidFill>
                <a:latin typeface="Courier New" panose="02070309020205020404" pitchFamily="49" charset="0"/>
                <a:cs typeface="Courier New" panose="02070309020205020404" pitchFamily="49" charset="0"/>
              </a:rPr>
              <a:t>OSTCBMsg</a:t>
            </a:r>
            <a:r>
              <a:rPr lang="en-US" altLang="zh-CN" sz="2000" dirty="0">
                <a:solidFill>
                  <a:srgbClr val="000000"/>
                </a:solidFill>
                <a:latin typeface="Courier New" panose="02070309020205020404" pitchFamily="49" charset="0"/>
                <a:cs typeface="Courier New" panose="02070309020205020404" pitchFamily="49" charset="0"/>
              </a:rPr>
              <a:t>;    /*</a:t>
            </a:r>
            <a:r>
              <a:rPr lang="zh-CN" altLang="en-US" sz="2000" dirty="0">
                <a:solidFill>
                  <a:srgbClr val="000000"/>
                </a:solidFill>
                <a:latin typeface="宋体" panose="02010600030101010101" pitchFamily="2" charset="-122"/>
              </a:rPr>
              <a:t>消息的指针</a:t>
            </a:r>
            <a:r>
              <a:rPr lang="zh-CN" altLang="en-US"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a:t>
            </a:r>
          </a:p>
          <a:p>
            <a:pPr>
              <a:buFontTx/>
              <a:buNone/>
            </a:pPr>
            <a:r>
              <a:rPr lang="en-US" altLang="zh-CN" sz="2000" dirty="0" err="1">
                <a:solidFill>
                  <a:srgbClr val="000000"/>
                </a:solidFill>
                <a:latin typeface="Courier New" panose="02070309020205020404" pitchFamily="49" charset="0"/>
                <a:cs typeface="Courier New" panose="02070309020205020404" pitchFamily="49" charset="0"/>
              </a:rPr>
              <a:t>INT16U</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OSTCBDly</a:t>
            </a:r>
            <a:r>
              <a:rPr lang="en-US" altLang="zh-CN" sz="2000" dirty="0">
                <a:solidFill>
                  <a:srgbClr val="000000"/>
                </a:solidFill>
                <a:latin typeface="Courier New" panose="02070309020205020404" pitchFamily="49" charset="0"/>
                <a:cs typeface="Courier New" panose="02070309020205020404" pitchFamily="49" charset="0"/>
              </a:rPr>
              <a:t>;    /*</a:t>
            </a:r>
            <a:r>
              <a:rPr lang="zh-CN" altLang="en-US" sz="2000" dirty="0">
                <a:solidFill>
                  <a:srgbClr val="000000"/>
                </a:solidFill>
                <a:latin typeface="宋体" panose="02010600030101010101" pitchFamily="2" charset="-122"/>
              </a:rPr>
              <a:t>任务延时</a:t>
            </a:r>
            <a:r>
              <a:rPr lang="zh-CN" altLang="en-US"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a:t>
            </a:r>
            <a:endParaRPr lang="en-US" altLang="zh-CN" sz="2000" dirty="0">
              <a:solidFill>
                <a:srgbClr val="000000"/>
              </a:solidFill>
              <a:latin typeface="Courier" charset="0"/>
            </a:endParaRPr>
          </a:p>
          <a:p>
            <a:pPr>
              <a:buFontTx/>
              <a:buNone/>
            </a:pPr>
            <a:r>
              <a:rPr lang="en-US" altLang="zh-CN" sz="2000" dirty="0" err="1">
                <a:solidFill>
                  <a:srgbClr val="FF0000"/>
                </a:solidFill>
                <a:latin typeface="Courier New" panose="02070309020205020404" pitchFamily="49" charset="0"/>
                <a:cs typeface="Courier New" panose="02070309020205020404" pitchFamily="49" charset="0"/>
              </a:rPr>
              <a:t>INT8U</a:t>
            </a:r>
            <a:r>
              <a:rPr lang="en-US" altLang="zh-CN" sz="2000" dirty="0">
                <a:solidFill>
                  <a:srgbClr val="FF0000"/>
                </a:solidFill>
                <a:latin typeface="Courier New" panose="02070309020205020404" pitchFamily="49" charset="0"/>
                <a:cs typeface="Courier New" panose="02070309020205020404" pitchFamily="49" charset="0"/>
              </a:rPr>
              <a:t>          </a:t>
            </a:r>
            <a:r>
              <a:rPr lang="en-US" altLang="zh-CN" sz="2000" dirty="0" err="1">
                <a:solidFill>
                  <a:srgbClr val="FF0000"/>
                </a:solidFill>
                <a:latin typeface="Courier New" panose="02070309020205020404" pitchFamily="49" charset="0"/>
                <a:cs typeface="Courier New" panose="02070309020205020404" pitchFamily="49" charset="0"/>
              </a:rPr>
              <a:t>OSTCBStat</a:t>
            </a:r>
            <a:r>
              <a:rPr lang="en-US" altLang="zh-CN" sz="2000" dirty="0">
                <a:solidFill>
                  <a:srgbClr val="FF0000"/>
                </a:solidFill>
                <a:latin typeface="Courier New" panose="02070309020205020404" pitchFamily="49" charset="0"/>
                <a:cs typeface="Courier New" panose="02070309020205020404" pitchFamily="49" charset="0"/>
              </a:rPr>
              <a:t>;   /*</a:t>
            </a:r>
            <a:r>
              <a:rPr lang="zh-CN" altLang="en-US" sz="2000" dirty="0">
                <a:solidFill>
                  <a:srgbClr val="FF0000"/>
                </a:solidFill>
                <a:latin typeface="宋体" panose="02010600030101010101" pitchFamily="2" charset="-122"/>
              </a:rPr>
              <a:t>任务的状态字*</a:t>
            </a:r>
            <a:r>
              <a:rPr lang="en-US" altLang="zh-CN" sz="2000" dirty="0">
                <a:solidFill>
                  <a:srgbClr val="FF0000"/>
                </a:solidFill>
                <a:latin typeface="宋体" panose="02010600030101010101" pitchFamily="2" charset="-122"/>
              </a:rPr>
              <a:t>/</a:t>
            </a:r>
            <a:endParaRPr lang="en-US" altLang="zh-CN" sz="2000" dirty="0">
              <a:solidFill>
                <a:srgbClr val="FF0000"/>
              </a:solidFill>
              <a:latin typeface="Courier" charset="0"/>
            </a:endParaRPr>
          </a:p>
          <a:p>
            <a:pPr>
              <a:buFontTx/>
              <a:buNone/>
            </a:pPr>
            <a:r>
              <a:rPr lang="en-US" altLang="zh-CN" sz="2000" dirty="0" err="1">
                <a:solidFill>
                  <a:srgbClr val="FF0000"/>
                </a:solidFill>
                <a:latin typeface="Courier New" panose="02070309020205020404" pitchFamily="49" charset="0"/>
                <a:cs typeface="Courier New" panose="02070309020205020404" pitchFamily="49" charset="0"/>
              </a:rPr>
              <a:t>INT8U</a:t>
            </a:r>
            <a:r>
              <a:rPr lang="en-US" altLang="zh-CN" sz="2000" dirty="0">
                <a:solidFill>
                  <a:srgbClr val="FF0000"/>
                </a:solidFill>
                <a:latin typeface="Courier New" panose="02070309020205020404" pitchFamily="49" charset="0"/>
                <a:cs typeface="Courier New" panose="02070309020205020404" pitchFamily="49" charset="0"/>
              </a:rPr>
              <a:t>          </a:t>
            </a:r>
            <a:r>
              <a:rPr lang="en-US" altLang="zh-CN" sz="2000" dirty="0" err="1">
                <a:solidFill>
                  <a:srgbClr val="FF0000"/>
                </a:solidFill>
                <a:latin typeface="Courier New" panose="02070309020205020404" pitchFamily="49" charset="0"/>
                <a:cs typeface="Courier New" panose="02070309020205020404" pitchFamily="49" charset="0"/>
              </a:rPr>
              <a:t>OSTCBPrio</a:t>
            </a:r>
            <a:r>
              <a:rPr lang="en-US" altLang="zh-CN" sz="2000" dirty="0">
                <a:solidFill>
                  <a:srgbClr val="FF0000"/>
                </a:solidFill>
                <a:latin typeface="Courier New" panose="02070309020205020404" pitchFamily="49" charset="0"/>
                <a:cs typeface="Courier New" panose="02070309020205020404" pitchFamily="49" charset="0"/>
              </a:rPr>
              <a:t>;   /*</a:t>
            </a:r>
            <a:r>
              <a:rPr lang="zh-CN" altLang="en-US" sz="2000" dirty="0">
                <a:solidFill>
                  <a:srgbClr val="FF0000"/>
                </a:solidFill>
                <a:latin typeface="宋体" panose="02010600030101010101" pitchFamily="2" charset="-122"/>
              </a:rPr>
              <a:t>任务优先级*</a:t>
            </a:r>
            <a:r>
              <a:rPr lang="en-US" altLang="zh-CN" sz="2000" dirty="0">
                <a:solidFill>
                  <a:srgbClr val="FF0000"/>
                </a:solidFill>
                <a:latin typeface="宋体" panose="02010600030101010101" pitchFamily="2" charset="-122"/>
              </a:rPr>
              <a:t>/</a:t>
            </a:r>
            <a:endParaRPr lang="en-US" altLang="zh-CN" sz="2000" dirty="0">
              <a:solidFill>
                <a:srgbClr val="FF0000"/>
              </a:solidFill>
              <a:latin typeface="Courier" charset="0"/>
            </a:endParaRPr>
          </a:p>
          <a:p>
            <a:pPr>
              <a:buFontTx/>
              <a:buNone/>
            </a:pPr>
            <a:r>
              <a:rPr lang="en-US" altLang="zh-CN" sz="2000" dirty="0" err="1">
                <a:solidFill>
                  <a:srgbClr val="000000"/>
                </a:solidFill>
                <a:latin typeface="Courier New" panose="02070309020205020404" pitchFamily="49" charset="0"/>
                <a:cs typeface="Courier New" panose="02070309020205020404" pitchFamily="49" charset="0"/>
              </a:rPr>
              <a:t>INT8U</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OSTCBX</a:t>
            </a:r>
            <a:r>
              <a:rPr lang="en-US" altLang="zh-CN" sz="2000" dirty="0">
                <a:solidFill>
                  <a:srgbClr val="000000"/>
                </a:solidFill>
                <a:latin typeface="Courier New" panose="02070309020205020404" pitchFamily="49" charset="0"/>
                <a:cs typeface="Courier New" panose="02070309020205020404" pitchFamily="49" charset="0"/>
              </a:rPr>
              <a:t>;      /*</a:t>
            </a:r>
            <a:r>
              <a:rPr lang="zh-CN" altLang="en-US" sz="2000" dirty="0">
                <a:solidFill>
                  <a:srgbClr val="000000"/>
                </a:solidFill>
                <a:latin typeface="宋体" panose="02010600030101010101" pitchFamily="2" charset="-122"/>
              </a:rPr>
              <a:t>用于加速进入就绪态的过程</a:t>
            </a:r>
            <a:r>
              <a:rPr lang="zh-CN" altLang="en-US"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 </a:t>
            </a:r>
            <a:endParaRPr lang="en-US" altLang="zh-CN" sz="2000" dirty="0">
              <a:solidFill>
                <a:srgbClr val="000000"/>
              </a:solidFill>
              <a:latin typeface="Courier" charset="0"/>
            </a:endParaRPr>
          </a:p>
          <a:p>
            <a:pPr>
              <a:buFontTx/>
              <a:buNone/>
            </a:pPr>
            <a:r>
              <a:rPr lang="en-US" altLang="zh-CN" sz="2000" dirty="0" err="1">
                <a:solidFill>
                  <a:srgbClr val="000000"/>
                </a:solidFill>
                <a:latin typeface="Courier New" panose="02070309020205020404" pitchFamily="49" charset="0"/>
                <a:cs typeface="Courier New" panose="02070309020205020404" pitchFamily="49" charset="0"/>
              </a:rPr>
              <a:t>INT8U</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OSTCBY</a:t>
            </a:r>
            <a:r>
              <a:rPr lang="en-US" altLang="zh-CN" sz="2000" dirty="0">
                <a:solidFill>
                  <a:srgbClr val="000000"/>
                </a:solidFill>
                <a:latin typeface="Courier New" panose="02070309020205020404" pitchFamily="49" charset="0"/>
                <a:cs typeface="Courier New" panose="02070309020205020404" pitchFamily="49" charset="0"/>
              </a:rPr>
              <a:t>;      /*</a:t>
            </a:r>
            <a:r>
              <a:rPr lang="zh-CN" altLang="en-US" sz="2000" dirty="0">
                <a:solidFill>
                  <a:srgbClr val="000000"/>
                </a:solidFill>
                <a:latin typeface="宋体" panose="02010600030101010101" pitchFamily="2" charset="-122"/>
              </a:rPr>
              <a:t>用于加速进入就绪态的过程</a:t>
            </a:r>
            <a:r>
              <a:rPr lang="zh-CN" altLang="en-US"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 </a:t>
            </a:r>
            <a:endParaRPr lang="en-US" altLang="zh-CN" sz="2000" dirty="0">
              <a:solidFill>
                <a:srgbClr val="000000"/>
              </a:solidFill>
              <a:latin typeface="Courier" charset="0"/>
            </a:endParaRPr>
          </a:p>
          <a:p>
            <a:pPr>
              <a:buFontTx/>
              <a:buNone/>
            </a:pPr>
            <a:r>
              <a:rPr lang="en-US" altLang="zh-CN" sz="2000" dirty="0" err="1">
                <a:solidFill>
                  <a:srgbClr val="000000"/>
                </a:solidFill>
                <a:latin typeface="Courier New" panose="02070309020205020404" pitchFamily="49" charset="0"/>
                <a:cs typeface="Courier New" panose="02070309020205020404" pitchFamily="49" charset="0"/>
              </a:rPr>
              <a:t>INT8U</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OSTCBBitX</a:t>
            </a:r>
            <a:r>
              <a:rPr lang="en-US" altLang="zh-CN" sz="2000" dirty="0">
                <a:solidFill>
                  <a:srgbClr val="000000"/>
                </a:solidFill>
                <a:latin typeface="Courier New" panose="02070309020205020404" pitchFamily="49" charset="0"/>
                <a:cs typeface="Courier New" panose="02070309020205020404" pitchFamily="49" charset="0"/>
              </a:rPr>
              <a:t>;   /*</a:t>
            </a:r>
            <a:r>
              <a:rPr lang="zh-CN" altLang="en-US" sz="2000" dirty="0">
                <a:solidFill>
                  <a:srgbClr val="000000"/>
                </a:solidFill>
                <a:latin typeface="宋体" panose="02010600030101010101" pitchFamily="2" charset="-122"/>
              </a:rPr>
              <a:t>用于加速进入就绪态的过程</a:t>
            </a:r>
            <a:r>
              <a:rPr lang="zh-CN" altLang="en-US"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 </a:t>
            </a:r>
            <a:endParaRPr lang="en-US" altLang="zh-CN" sz="2000" dirty="0">
              <a:solidFill>
                <a:srgbClr val="000000"/>
              </a:solidFill>
              <a:latin typeface="Courier" charset="0"/>
            </a:endParaRPr>
          </a:p>
          <a:p>
            <a:pPr>
              <a:buFontTx/>
              <a:buNone/>
            </a:pPr>
            <a:r>
              <a:rPr lang="en-US" altLang="zh-CN" sz="2000" dirty="0" err="1">
                <a:solidFill>
                  <a:srgbClr val="000000"/>
                </a:solidFill>
                <a:latin typeface="Courier New" panose="02070309020205020404" pitchFamily="49" charset="0"/>
                <a:cs typeface="Courier New" panose="02070309020205020404" pitchFamily="49" charset="0"/>
              </a:rPr>
              <a:t>INT8U</a:t>
            </a:r>
            <a:r>
              <a:rPr lang="en-US" altLang="zh-CN" sz="2000" dirty="0">
                <a:solidFill>
                  <a:srgbClr val="000000"/>
                </a:solidFill>
                <a:latin typeface="Courier New" panose="02070309020205020404" pitchFamily="49" charset="0"/>
                <a:cs typeface="Courier New" panose="02070309020205020404" pitchFamily="49" charset="0"/>
              </a:rPr>
              <a:t>          </a:t>
            </a:r>
            <a:r>
              <a:rPr lang="en-US" altLang="zh-CN" sz="2000" dirty="0" err="1">
                <a:solidFill>
                  <a:srgbClr val="000000"/>
                </a:solidFill>
                <a:latin typeface="Courier New" panose="02070309020205020404" pitchFamily="49" charset="0"/>
                <a:cs typeface="Courier New" panose="02070309020205020404" pitchFamily="49" charset="0"/>
              </a:rPr>
              <a:t>OSTCBBitY</a:t>
            </a:r>
            <a:r>
              <a:rPr lang="en-US" altLang="zh-CN"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rPr>
              <a:t> </a:t>
            </a:r>
            <a:r>
              <a:rPr lang="en-US" altLang="zh-CN" sz="2000" dirty="0">
                <a:solidFill>
                  <a:srgbClr val="000000"/>
                </a:solidFill>
                <a:latin typeface="Courier" charset="0"/>
              </a:rPr>
              <a:t>   </a:t>
            </a:r>
            <a:r>
              <a:rPr lang="en-US" altLang="zh-CN" sz="2000" dirty="0">
                <a:solidFill>
                  <a:srgbClr val="000000"/>
                </a:solidFill>
                <a:latin typeface="Courier New" panose="02070309020205020404" pitchFamily="49" charset="0"/>
                <a:cs typeface="Courier New" panose="02070309020205020404" pitchFamily="49" charset="0"/>
              </a:rPr>
              <a:t>/*</a:t>
            </a:r>
            <a:r>
              <a:rPr lang="zh-CN" altLang="en-US" sz="2000" dirty="0">
                <a:solidFill>
                  <a:srgbClr val="000000"/>
                </a:solidFill>
                <a:latin typeface="宋体" panose="02010600030101010101" pitchFamily="2" charset="-122"/>
              </a:rPr>
              <a:t>用于加速进入就绪态的过程</a:t>
            </a:r>
            <a:r>
              <a:rPr lang="zh-CN" altLang="en-US"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 </a:t>
            </a:r>
          </a:p>
          <a:p>
            <a:pPr>
              <a:buFontTx/>
              <a:buNone/>
            </a:pPr>
            <a:r>
              <a:rPr lang="zh-CN" altLang="en-US" sz="2000" dirty="0">
                <a:solidFill>
                  <a:srgbClr val="000000"/>
                </a:solidFill>
                <a:latin typeface="Courier New" panose="02070309020205020404" pitchFamily="49" charset="0"/>
                <a:cs typeface="Courier New" panose="02070309020205020404" pitchFamily="49" charset="0"/>
              </a:rPr>
              <a:t>任务控制块（</a:t>
            </a:r>
            <a:r>
              <a:rPr lang="en-US" altLang="zh-CN" sz="2000" dirty="0">
                <a:solidFill>
                  <a:srgbClr val="000000"/>
                </a:solidFill>
                <a:latin typeface="Courier New" panose="02070309020205020404" pitchFamily="49" charset="0"/>
                <a:cs typeface="Courier New" panose="02070309020205020404" pitchFamily="49" charset="0"/>
              </a:rPr>
              <a:t>Task Control Block</a:t>
            </a:r>
            <a:r>
              <a:rPr lang="zh-CN" altLang="en-US" sz="2000" dirty="0">
                <a:solidFill>
                  <a:srgbClr val="000000"/>
                </a:solidFill>
                <a:latin typeface="Courier New" panose="02070309020205020404" pitchFamily="49" charset="0"/>
                <a:cs typeface="Courier New" panose="02070309020205020404" pitchFamily="49" charset="0"/>
              </a:rPr>
              <a:t>，</a:t>
            </a:r>
            <a:r>
              <a:rPr lang="en-US" altLang="zh-CN" sz="2000" dirty="0">
                <a:solidFill>
                  <a:srgbClr val="000000"/>
                </a:solidFill>
                <a:latin typeface="Courier New" panose="02070309020205020404" pitchFamily="49" charset="0"/>
                <a:cs typeface="Courier New" panose="02070309020205020404" pitchFamily="49" charset="0"/>
              </a:rPr>
              <a:t>TCB</a:t>
            </a:r>
            <a:r>
              <a:rPr lang="zh-CN" altLang="en-US" sz="2000" dirty="0">
                <a:solidFill>
                  <a:srgbClr val="000000"/>
                </a:solidFill>
                <a:latin typeface="Courier New" panose="02070309020205020404" pitchFamily="49" charset="0"/>
                <a:cs typeface="Courier New" panose="02070309020205020404" pitchFamily="49" charset="0"/>
              </a:rPr>
              <a:t>）是描述任务或线程的状态、堆栈、优先级、运行时间等信息的数据结构。</a:t>
            </a:r>
            <a:endParaRPr lang="en-US" altLang="zh-CN" sz="20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15363">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15363">
                                            <p:txEl>
                                              <p:pRg st="6" end="6"/>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1536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4bca3ad7-073e-490d-8672-f1d988d45a42"/>
  <p:tag name="COMMONDATA" val="eyJoZGlkIjoiMWRlYThkMGE4ZDk1OTBjYTZlZWYxNWI1NTc4NTNmODkifQ=="/>
</p:tagLst>
</file>

<file path=ppt/tags/tag2.xml><?xml version="1.0" encoding="utf-8"?>
<p:tagLst xmlns:a="http://schemas.openxmlformats.org/drawingml/2006/main" xmlns:r="http://schemas.openxmlformats.org/officeDocument/2006/relationships" xmlns:p="http://schemas.openxmlformats.org/presentationml/2006/main">
  <p:tag name="TIMING" val="|83.8|13.5"/>
</p:tagLst>
</file>

<file path=ppt/theme/theme1.xml><?xml version="1.0" encoding="utf-8"?>
<a:theme xmlns:a="http://schemas.openxmlformats.org/drawingml/2006/main" name="1_os-8">
  <a:themeElements>
    <a:clrScheme name="1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1_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lnDef>
  </a:objectDefaults>
  <a:extraClrSchemeLst>
    <a:extraClrScheme>
      <a:clrScheme name="1_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1_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1_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1_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1_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1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TotalTime>
  <Words>6396</Words>
  <Application>Microsoft Office PowerPoint</Application>
  <PresentationFormat>自定义</PresentationFormat>
  <Paragraphs>542</Paragraphs>
  <Slides>51</Slides>
  <Notes>13</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6" baseType="lpstr">
      <vt:lpstr>Courier</vt:lpstr>
      <vt:lpstr>Monotype Sorts</vt:lpstr>
      <vt:lpstr>黑体</vt:lpstr>
      <vt:lpstr>宋体</vt:lpstr>
      <vt:lpstr>Arial</vt:lpstr>
      <vt:lpstr>Arial Black</vt:lpstr>
      <vt:lpstr>Courier New</vt:lpstr>
      <vt:lpstr>Helvetica</vt:lpstr>
      <vt:lpstr>Tahoma</vt:lpstr>
      <vt:lpstr>Times New Roman</vt:lpstr>
      <vt:lpstr>Verdana</vt:lpstr>
      <vt:lpstr>Webdings</vt:lpstr>
      <vt:lpstr>Wingdings</vt:lpstr>
      <vt:lpstr>1_os-8</vt:lpstr>
      <vt:lpstr>剪辑</vt:lpstr>
      <vt:lpstr> 操作系统设计与实现</vt:lpstr>
      <vt:lpstr>第4章 线程</vt:lpstr>
      <vt:lpstr>4.1 线程的引入</vt:lpstr>
      <vt:lpstr>4.1 线程的引入 回顾 进程的描述与表达</vt:lpstr>
      <vt:lpstr>PowerPoint 演示文稿</vt:lpstr>
      <vt:lpstr>进程PCB</vt:lpstr>
      <vt:lpstr>进程PCB</vt:lpstr>
      <vt:lpstr>进程PCB</vt:lpstr>
      <vt:lpstr>UCOS任务控制块</vt:lpstr>
      <vt:lpstr>进程控制块比较</vt:lpstr>
      <vt:lpstr>PowerPoint 演示文稿</vt:lpstr>
      <vt:lpstr>4.1 线程的引入 计算机硬件体系结构</vt:lpstr>
      <vt:lpstr>再看看IE浏览器的工作过程</vt:lpstr>
      <vt:lpstr>再看看IE浏览器的工作过程</vt:lpstr>
      <vt:lpstr>4.1 线程的引入 多进程是操作系统的基本特点</vt:lpstr>
      <vt:lpstr>4.1 线程的引入 是否可以资源不动而切换指令序列?</vt:lpstr>
      <vt:lpstr>PowerPoint 演示文稿</vt:lpstr>
      <vt:lpstr>PowerPoint 演示文稿</vt:lpstr>
      <vt:lpstr>多个执行序列+一个地址空间是否实用?</vt:lpstr>
      <vt:lpstr>前面的例子使用子进程+IPC(Interprocess Communication)不可以吗？</vt:lpstr>
      <vt:lpstr>多线程编程的4个优点：</vt:lpstr>
      <vt:lpstr>线程有2种实现方法：（1）用户层的用户线程                          （2）内核层的内核线程</vt:lpstr>
      <vt:lpstr>PowerPoint 演示文稿</vt:lpstr>
      <vt:lpstr>PowerPoint 演示文稿</vt:lpstr>
      <vt:lpstr>PowerPoint 演示文稿</vt:lpstr>
      <vt:lpstr>PowerPoint 演示文稿</vt:lpstr>
      <vt:lpstr>PowerPoint 演示文稿</vt:lpstr>
      <vt:lpstr>PowerPoint 演示文稿</vt:lpstr>
      <vt:lpstr>和用户级相比，内核级线程有什么不同? 以x86下的linux为例</vt:lpstr>
      <vt:lpstr>PowerPoint 演示文稿</vt:lpstr>
      <vt:lpstr>PowerPoint 演示文稿</vt:lpstr>
      <vt:lpstr>4.3 两种线程模型的比较</vt:lpstr>
      <vt:lpstr>PowerPoint 演示文稿</vt:lpstr>
      <vt:lpstr>PowerPoint 演示文稿</vt:lpstr>
      <vt:lpstr>PowerPoint 演示文稿</vt:lpstr>
      <vt:lpstr>PowerPoint 演示文稿</vt:lpstr>
      <vt:lpstr>PowerPoint 演示文稿</vt:lpstr>
      <vt:lpstr>PowerPoint 演示文稿</vt:lpstr>
      <vt:lpstr>4.5 操作系统进程/线程模型分类</vt:lpstr>
      <vt:lpstr>4.5 操作系统进程/线程模型分类</vt:lpstr>
      <vt:lpstr>4.6 协程（用户态轻量级线程)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Processes</dc:title>
  <dc:creator>Marilyn Turnamian</dc:creator>
  <cp:lastModifiedBy>峰 王</cp:lastModifiedBy>
  <cp:revision>723</cp:revision>
  <cp:lastPrinted>2001-06-14T14:14:00Z</cp:lastPrinted>
  <dcterms:created xsi:type="dcterms:W3CDTF">2009-09-02T23:06:00Z</dcterms:created>
  <dcterms:modified xsi:type="dcterms:W3CDTF">2023-06-19T06:34:35Z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59E127F0EC204CF2B00FE4746B9D9147_12</vt:lpwstr>
  </property>
  <property fmtid="{D5CDD505-2E9C-101B-9397-08002B2CF9AE}" pid="3" name="KSOProductBuildVer">
    <vt:lpwstr>2052-11.1.0.14036</vt:lpwstr>
  </property>
</Properties>
</file>